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notesSlides/notesSlide2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5" r:id="rId2"/>
  </p:sldMasterIdLst>
  <p:notesMasterIdLst>
    <p:notesMasterId r:id="rId36"/>
  </p:notesMasterIdLst>
  <p:sldIdLst>
    <p:sldId id="314" r:id="rId3"/>
    <p:sldId id="345" r:id="rId4"/>
    <p:sldId id="298" r:id="rId5"/>
    <p:sldId id="257" r:id="rId6"/>
    <p:sldId id="333" r:id="rId7"/>
    <p:sldId id="282" r:id="rId8"/>
    <p:sldId id="284" r:id="rId9"/>
    <p:sldId id="285" r:id="rId10"/>
    <p:sldId id="283" r:id="rId11"/>
    <p:sldId id="299" r:id="rId12"/>
    <p:sldId id="261" r:id="rId13"/>
    <p:sldId id="320" r:id="rId14"/>
    <p:sldId id="332" r:id="rId15"/>
    <p:sldId id="334" r:id="rId16"/>
    <p:sldId id="335" r:id="rId17"/>
    <p:sldId id="336" r:id="rId18"/>
    <p:sldId id="337" r:id="rId19"/>
    <p:sldId id="350" r:id="rId20"/>
    <p:sldId id="351" r:id="rId21"/>
    <p:sldId id="352" r:id="rId22"/>
    <p:sldId id="353" r:id="rId23"/>
    <p:sldId id="354" r:id="rId24"/>
    <p:sldId id="344" r:id="rId25"/>
    <p:sldId id="338" r:id="rId26"/>
    <p:sldId id="339" r:id="rId27"/>
    <p:sldId id="340" r:id="rId28"/>
    <p:sldId id="341" r:id="rId29"/>
    <p:sldId id="317" r:id="rId30"/>
    <p:sldId id="316" r:id="rId31"/>
    <p:sldId id="348" r:id="rId32"/>
    <p:sldId id="349" r:id="rId33"/>
    <p:sldId id="343" r:id="rId34"/>
    <p:sldId id="295"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6" autoAdjust="0"/>
    <p:restoredTop sz="76329" autoAdjust="0"/>
  </p:normalViewPr>
  <p:slideViewPr>
    <p:cSldViewPr>
      <p:cViewPr varScale="1">
        <p:scale>
          <a:sx n="66" d="100"/>
          <a:sy n="66" d="100"/>
        </p:scale>
        <p:origin x="456" y="5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100" d="100"/>
          <a:sy n="100" d="100"/>
        </p:scale>
        <p:origin x="-1194" y="14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1FFEA-9FBA-4F7D-B091-231FA5E29CA8}" type="datetimeFigureOut">
              <a:rPr lang="en-US" smtClean="0"/>
              <a:t>3/20/2025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0FFC9-21B0-4A89-A59E-76BA31565B50}" type="slidenum">
              <a:rPr lang="en-US" smtClean="0"/>
              <a:t>‹#›</a:t>
            </a:fld>
            <a:endParaRPr lang="en-US"/>
          </a:p>
        </p:txBody>
      </p:sp>
    </p:spTree>
    <p:extLst>
      <p:ext uri="{BB962C8B-B14F-4D97-AF65-F5344CB8AC3E}">
        <p14:creationId xmlns:p14="http://schemas.microsoft.com/office/powerpoint/2010/main" val="30730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This is the Satellite Foundation Course for GOES-R training on the Legacy Atmospheric Profiles.  These satellite retrievals use GOES-R ABI data in lieu of Sounder Data.  I'm Scott Lindstrom and I'll be guiding you through the training</a:t>
            </a:r>
            <a:r>
              <a:rPr lang="en-US" dirty="0" smtClean="0">
                <a:solidFill>
                  <a:srgbClr val="000000"/>
                </a:solidFill>
                <a:ea typeface="Times New Roman"/>
                <a:cs typeface="Calibri"/>
              </a:rPr>
              <a:t>.</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a:t>
            </a:fld>
            <a:endParaRPr lang="en-US"/>
          </a:p>
        </p:txBody>
      </p:sp>
    </p:spTree>
    <p:extLst>
      <p:ext uri="{BB962C8B-B14F-4D97-AF65-F5344CB8AC3E}">
        <p14:creationId xmlns:p14="http://schemas.microsoft.com/office/powerpoint/2010/main" val="385301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US">
                <a:solidFill>
                  <a:srgbClr val="000000"/>
                </a:solidFill>
                <a:ea typeface="Times New Roman"/>
                <a:cs typeface="Calibri"/>
              </a:rPr>
              <a:t>To increase information,  ABI data are used in concert with model simulations.  How many layers of information do you have when you use only ABI?   Not many.  But by using Forecast information and GOES-R ABI data, you can get information comparable to that from forecast + GOES Sounder:  about 5 layers in moisture.  Temperature information from ABI is not as good as from the Sounder.</a:t>
            </a:r>
            <a:r>
              <a:rPr lang="en-US">
                <a:solidFill>
                  <a:srgbClr val="000000"/>
                </a:solidFill>
                <a:latin typeface="Times New Roman"/>
                <a:ea typeface="Times New Roman"/>
                <a:cs typeface="Times New Roman"/>
              </a:rPr>
              <a:t>  </a:t>
            </a:r>
            <a:endParaRPr lang="en-US">
              <a:ea typeface="Times New Roman"/>
              <a:cs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Legacy Atmospheric Profiles are created with an ABI footprint of 5x5 pixels so there are 25 ABI pixels in each LAP footprint.  LAP products have spatial resolutions similar to present the GOES Sounder.  Values are created for every Full Disk scan, for every CONUS scan, and for every MESO scans.  The background fields used in creating Legacy Atmospheric Profiles are from the GFS forecast.   The accuracy of the products is noted at the bottom. </a:t>
            </a:r>
            <a:endParaRPr lang="en-US" dirty="0">
              <a:ea typeface="Times New Roman"/>
              <a:cs typeface="Times New Roman"/>
            </a:endParaRPr>
          </a:p>
          <a:p>
            <a:pPr>
              <a:lnSpc>
                <a:spcPct val="115000"/>
              </a:lnSpc>
            </a:pPr>
            <a:r>
              <a:rPr lang="en-US" dirty="0">
                <a:solidFill>
                  <a:srgbClr val="000000"/>
                </a:solidFill>
                <a:ea typeface="Times New Roman"/>
                <a:cs typeface="Calibri"/>
              </a:rPr>
              <a:t> </a:t>
            </a:r>
            <a:endParaRPr lang="en-US" dirty="0">
              <a:ea typeface="Times New Roman"/>
              <a:cs typeface="Times New Roman"/>
            </a:endParaRPr>
          </a:p>
          <a:p>
            <a:pPr>
              <a:lnSpc>
                <a:spcPct val="115000"/>
              </a:lnSpc>
            </a:pPr>
            <a:r>
              <a:rPr lang="en-US" dirty="0">
                <a:solidFill>
                  <a:srgbClr val="000000"/>
                </a:solidFill>
                <a:ea typeface="Times New Roman"/>
                <a:cs typeface="Calibri"/>
              </a:rPr>
              <a:t>As with GOES Sounder DPI products, LAP Products are Clear-Sky only - but an All-Sky product that is valid in clear and cloudy regions has been developed.</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11</a:t>
            </a:fld>
            <a:endParaRPr lang="en-US"/>
          </a:p>
        </p:txBody>
      </p:sp>
    </p:spTree>
    <p:extLst>
      <p:ext uri="{BB962C8B-B14F-4D97-AF65-F5344CB8AC3E}">
        <p14:creationId xmlns:p14="http://schemas.microsoft.com/office/powerpoint/2010/main" val="76400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The first step to produce Profiles:  A Regression that uses coefficients that were trained to give the best statistical relationship between observed temperature, moisture, surface temperature &amp; emissivity and ozone.  First guess:  GFS data.  Then the retrieval uses a radiative transfer model;  differences between the regression values and RTM values are minimized during the retrieval step.</a:t>
            </a:r>
            <a:r>
              <a:rPr lang="en-US" dirty="0">
                <a:latin typeface="Times New Roman"/>
                <a:ea typeface="Times New Roman"/>
                <a:cs typeface="Times New Roman"/>
              </a:rPr>
              <a:t>  Further technical details are available in the Advanced Theoretical Basis Document linked at the end of the this training.</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12</a:t>
            </a:fld>
            <a:endParaRPr lang="en-US"/>
          </a:p>
        </p:txBody>
      </p:sp>
    </p:spTree>
    <p:extLst>
      <p:ext uri="{BB962C8B-B14F-4D97-AF65-F5344CB8AC3E}">
        <p14:creationId xmlns:p14="http://schemas.microsoft.com/office/powerpoint/2010/main" val="350296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Clear-Sky LAP Products are only produced when at least 20 of the 25 fields of regard (in the 5x5 pixel set) have clear fields of view.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Other specs on LAP generation are listed on this slide.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Weighting functions for the GOES-R ABI show few peaks above the surface, LAP profiles therefore struggle to improve on the GFS representation of temperature.   There is mid-tropospheric moisture information in ABI in the form of three water vapor channels.  Thus there is improvement in the moisture field, as we'll see shortly.  </a:t>
            </a: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13</a:t>
            </a:fld>
            <a:endParaRPr lang="en-US"/>
          </a:p>
        </p:txBody>
      </p:sp>
    </p:spTree>
    <p:extLst>
      <p:ext uri="{BB962C8B-B14F-4D97-AF65-F5344CB8AC3E}">
        <p14:creationId xmlns:p14="http://schemas.microsoft.com/office/powerpoint/2010/main" val="306837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 This figure shows an error analysis for clear sky results, comparing radiosondes (bottom) and ARM CART RAOBS (top) and GFS and LAP Vertical Profiles.  Temperature is on the left, moisture is on the right</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14</a:t>
            </a:fld>
            <a:endParaRPr lang="en-US"/>
          </a:p>
        </p:txBody>
      </p:sp>
    </p:spTree>
    <p:extLst>
      <p:ext uri="{BB962C8B-B14F-4D97-AF65-F5344CB8AC3E}">
        <p14:creationId xmlns:p14="http://schemas.microsoft.com/office/powerpoint/2010/main" val="304010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What do these clear sky comparisons</a:t>
            </a:r>
            <a:r>
              <a:rPr lang="en-US" baseline="0" dirty="0" smtClean="0">
                <a:solidFill>
                  <a:srgbClr val="000000"/>
                </a:solidFill>
                <a:ea typeface="Times New Roman"/>
                <a:cs typeface="Calibri"/>
              </a:rPr>
              <a:t> show?  I</a:t>
            </a:r>
            <a:r>
              <a:rPr lang="en-US" dirty="0" smtClean="0">
                <a:solidFill>
                  <a:srgbClr val="000000"/>
                </a:solidFill>
                <a:ea typeface="Times New Roman"/>
                <a:cs typeface="Calibri"/>
              </a:rPr>
              <a:t>mprovement </a:t>
            </a:r>
            <a:r>
              <a:rPr lang="en-US" dirty="0">
                <a:solidFill>
                  <a:srgbClr val="000000"/>
                </a:solidFill>
                <a:ea typeface="Times New Roman"/>
                <a:cs typeface="Calibri"/>
              </a:rPr>
              <a:t>is best for moisture in mid-upper troposphere.   That's were satellite observations give the most added information.   Reduction in the bias values is pretty small for temperatures.</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15</a:t>
            </a:fld>
            <a:endParaRPr lang="en-US"/>
          </a:p>
        </p:txBody>
      </p:sp>
    </p:spTree>
    <p:extLst>
      <p:ext uri="{BB962C8B-B14F-4D97-AF65-F5344CB8AC3E}">
        <p14:creationId xmlns:p14="http://schemas.microsoft.com/office/powerpoint/2010/main" val="3697941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Where the observations are giving information is described by the Weighting Function</a:t>
            </a:r>
            <a:endParaRPr lang="en-US" dirty="0"/>
          </a:p>
        </p:txBody>
      </p:sp>
      <p:sp>
        <p:nvSpPr>
          <p:cNvPr id="4" name="Slide Number Placeholder 3"/>
          <p:cNvSpPr>
            <a:spLocks noGrp="1"/>
          </p:cNvSpPr>
          <p:nvPr>
            <p:ph type="sldNum" sz="quarter" idx="10"/>
          </p:nvPr>
        </p:nvSpPr>
        <p:spPr/>
        <p:txBody>
          <a:bodyPr/>
          <a:lstStyle/>
          <a:p>
            <a:fld id="{82C0FFC9-21B0-4A89-A59E-76BA31565B50}" type="slidenum">
              <a:rPr lang="en-US" smtClean="0"/>
              <a:t>16</a:t>
            </a:fld>
            <a:endParaRPr lang="en-US"/>
          </a:p>
        </p:txBody>
      </p:sp>
    </p:spTree>
    <p:extLst>
      <p:ext uri="{BB962C8B-B14F-4D97-AF65-F5344CB8AC3E}">
        <p14:creationId xmlns:p14="http://schemas.microsoft.com/office/powerpoint/2010/main" val="3767594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shows weighting function for the US Standard Atmosphere.  There are websites that show real-time weighting functions based on current radiosondes that you can find online.  Weighting functions describe from where in the atmosphere information is being detected by the satellite.   Most of the information from the ABI (or AHI) Water Vapor Channels is coming from the region between 300 and 700 mb - the level is higher in a moist atmosphere and lower in the dry atmosphere.  That's why the bias correction you saw on the last page is largest in the mid and upper troposphere. Weighting functions for most of the other ABI and AHI channels peak near the surface:  they're window channels.  There's not a lot of mid-tropospheric temperature information available from ABI channels because CO2 channels - around 4.4 micrometers and at greater than 13.3 micrometers - are not present (as they were present on the GOES Sounder).</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17</a:t>
            </a:fld>
            <a:endParaRPr lang="en-US"/>
          </a:p>
        </p:txBody>
      </p:sp>
    </p:spTree>
    <p:extLst>
      <p:ext uri="{BB962C8B-B14F-4D97-AF65-F5344CB8AC3E}">
        <p14:creationId xmlns:p14="http://schemas.microsoft.com/office/powerpoint/2010/main" val="3176012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FFC9-21B0-4A89-A59E-76BA31565B50}" type="slidenum">
              <a:rPr lang="en-US" smtClean="0"/>
              <a:t>20</a:t>
            </a:fld>
            <a:endParaRPr lang="en-US"/>
          </a:p>
        </p:txBody>
      </p:sp>
    </p:spTree>
    <p:extLst>
      <p:ext uri="{BB962C8B-B14F-4D97-AF65-F5344CB8AC3E}">
        <p14:creationId xmlns:p14="http://schemas.microsoft.com/office/powerpoint/2010/main" val="3493488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latin typeface="+mn-lt"/>
                <a:ea typeface="Times New Roman"/>
                <a:cs typeface="Times New Roman"/>
              </a:rPr>
              <a:t>Baseline Products are clear-sky only and should look familiar to forecasters who have used GOES Sounder DPI products.  Examples of CAPE and Total </a:t>
            </a:r>
            <a:r>
              <a:rPr lang="en-US" dirty="0" err="1">
                <a:solidFill>
                  <a:srgbClr val="000000"/>
                </a:solidFill>
                <a:latin typeface="+mn-lt"/>
                <a:ea typeface="Times New Roman"/>
                <a:cs typeface="Times New Roman"/>
              </a:rPr>
              <a:t>Precipitable</a:t>
            </a:r>
            <a:r>
              <a:rPr lang="en-US" dirty="0">
                <a:solidFill>
                  <a:srgbClr val="000000"/>
                </a:solidFill>
                <a:latin typeface="+mn-lt"/>
                <a:ea typeface="Times New Roman"/>
                <a:cs typeface="Times New Roman"/>
              </a:rPr>
              <a:t> Water are shown here.  The dark blue region is where the clear retrievals gave good data;  yellow and cyan regions will not have data in the baseline products.  A big display difference in AWIPS, however, for GOES-R Clear-Sky products is that Clear-Sky products will show no data where clouds are present, unlike the images on this page that blend cloud temperature information with the Clear-Sky product.</a:t>
            </a:r>
            <a:endParaRPr lang="en-US" dirty="0">
              <a:latin typeface="+mn-lt"/>
              <a:ea typeface="Times New Roman"/>
              <a:cs typeface="Times New Roman"/>
            </a:endParaRPr>
          </a:p>
          <a:p>
            <a:pPr>
              <a:lnSpc>
                <a:spcPct val="115000"/>
              </a:lnSpc>
            </a:pPr>
            <a:r>
              <a:rPr lang="en-US" dirty="0">
                <a:latin typeface="+mn-lt"/>
                <a:ea typeface="Times New Roman"/>
                <a:cs typeface="Times New Roman"/>
              </a:rPr>
              <a:t> </a:t>
            </a:r>
          </a:p>
        </p:txBody>
      </p:sp>
      <p:sp>
        <p:nvSpPr>
          <p:cNvPr id="4" name="Slide Number Placeholder 3"/>
          <p:cNvSpPr>
            <a:spLocks noGrp="1"/>
          </p:cNvSpPr>
          <p:nvPr>
            <p:ph type="sldNum" sz="quarter" idx="10"/>
          </p:nvPr>
        </p:nvSpPr>
        <p:spPr/>
        <p:txBody>
          <a:bodyPr/>
          <a:lstStyle/>
          <a:p>
            <a:fld id="{82C0FFC9-21B0-4A89-A59E-76BA31565B50}" type="slidenum">
              <a:rPr lang="en-US" smtClean="0"/>
              <a:t>23</a:t>
            </a:fld>
            <a:endParaRPr lang="en-US"/>
          </a:p>
        </p:txBody>
      </p:sp>
    </p:spTree>
    <p:extLst>
      <p:ext uri="{BB962C8B-B14F-4D97-AF65-F5344CB8AC3E}">
        <p14:creationId xmlns:p14="http://schemas.microsoft.com/office/powerpoint/2010/main" val="205555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At the end of this training you should be able to describe the differences between Legacy Atmospheric Profiles and GOES Sounder profiles, understand how and why Legacy Atmospheric Profiles are created, and be familiar with some uses of the </a:t>
            </a:r>
            <a:r>
              <a:rPr lang="en-US" dirty="0" smtClean="0">
                <a:solidFill>
                  <a:srgbClr val="000000"/>
                </a:solidFill>
                <a:ea typeface="Times New Roman"/>
                <a:cs typeface="Calibri"/>
              </a:rPr>
              <a:t>products</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a:t>
            </a:fld>
            <a:endParaRPr lang="en-US"/>
          </a:p>
        </p:txBody>
      </p:sp>
    </p:spTree>
    <p:extLst>
      <p:ext uri="{BB962C8B-B14F-4D97-AF65-F5344CB8AC3E}">
        <p14:creationId xmlns:p14="http://schemas.microsoft.com/office/powerpoint/2010/main" val="346117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latin typeface="+mn-lt"/>
                <a:ea typeface="Times New Roman"/>
                <a:cs typeface="Calibri"/>
              </a:rPr>
              <a:t>All-Sky LAP products have been demonstrated at the Hazardous Weather Testbed starting in 2014, and forecasters there found great utility in gradients and time tendencies because Convection frequently formed along gradients in the fields</a:t>
            </a:r>
            <a:r>
              <a:rPr lang="en-US" dirty="0" smtClean="0">
                <a:solidFill>
                  <a:srgbClr val="000000"/>
                </a:solidFill>
                <a:latin typeface="+mn-lt"/>
                <a:ea typeface="Times New Roman"/>
                <a:cs typeface="Calibri"/>
              </a:rPr>
              <a:t>.  That is the case as shown here, for example, for CAPE and Total </a:t>
            </a:r>
            <a:r>
              <a:rPr lang="en-US" dirty="0" err="1" smtClean="0">
                <a:solidFill>
                  <a:srgbClr val="000000"/>
                </a:solidFill>
                <a:latin typeface="+mn-lt"/>
                <a:ea typeface="Times New Roman"/>
                <a:cs typeface="Calibri"/>
              </a:rPr>
              <a:t>Precipitable</a:t>
            </a:r>
            <a:r>
              <a:rPr lang="en-US" dirty="0" smtClean="0">
                <a:solidFill>
                  <a:srgbClr val="000000"/>
                </a:solidFill>
                <a:latin typeface="+mn-lt"/>
                <a:ea typeface="Times New Roman"/>
                <a:cs typeface="Calibri"/>
              </a:rPr>
              <a:t> Water.</a:t>
            </a:r>
            <a:endParaRPr lang="en-US" dirty="0">
              <a:latin typeface="+mn-lt"/>
              <a:ea typeface="Times New Roman"/>
              <a:cs typeface="Times New Roman"/>
            </a:endParaRPr>
          </a:p>
          <a:p>
            <a:pPr>
              <a:lnSpc>
                <a:spcPct val="115000"/>
              </a:lnSpc>
            </a:pPr>
            <a:r>
              <a:rPr lang="en-US" dirty="0">
                <a:latin typeface="+mn-lt"/>
                <a:ea typeface="Times New Roman"/>
                <a:cs typeface="Times New Roman"/>
              </a:rPr>
              <a:t> </a:t>
            </a: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pPr>
            <a:r>
              <a:rPr lang="en-US" dirty="0">
                <a:solidFill>
                  <a:srgbClr val="000000"/>
                </a:solidFill>
                <a:latin typeface="Times New Roman"/>
                <a:ea typeface="Times New Roman"/>
                <a:cs typeface="Times New Roman"/>
              </a:rPr>
              <a:t> </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24</a:t>
            </a:fld>
            <a:endParaRPr lang="en-US"/>
          </a:p>
        </p:txBody>
      </p:sp>
    </p:spTree>
    <p:extLst>
      <p:ext uri="{BB962C8B-B14F-4D97-AF65-F5344CB8AC3E}">
        <p14:creationId xmlns:p14="http://schemas.microsoft.com/office/powerpoint/2010/main" val="209156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Here’s an example, with modest convection in a region  that is a diagnosed minimum of CAPE, moving towards higher values of CAPE.  What would you expect as the convection moves  from a local minimum in the CAPE towards a larger value.</a:t>
            </a:r>
            <a:endParaRPr lang="en-US" dirty="0"/>
          </a:p>
        </p:txBody>
      </p:sp>
      <p:sp>
        <p:nvSpPr>
          <p:cNvPr id="4" name="Slide Number Placeholder 3"/>
          <p:cNvSpPr>
            <a:spLocks noGrp="1"/>
          </p:cNvSpPr>
          <p:nvPr>
            <p:ph type="sldNum" sz="quarter" idx="10"/>
          </p:nvPr>
        </p:nvSpPr>
        <p:spPr/>
        <p:txBody>
          <a:bodyPr/>
          <a:lstStyle/>
          <a:p>
            <a:fld id="{82C0FFC9-21B0-4A89-A59E-76BA31565B50}" type="slidenum">
              <a:rPr lang="en-US" smtClean="0"/>
              <a:t>25</a:t>
            </a:fld>
            <a:endParaRPr lang="en-US"/>
          </a:p>
        </p:txBody>
      </p:sp>
    </p:spTree>
    <p:extLst>
      <p:ext uri="{BB962C8B-B14F-4D97-AF65-F5344CB8AC3E}">
        <p14:creationId xmlns:p14="http://schemas.microsoft.com/office/powerpoint/2010/main" val="3088503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One hour later, the Convection had intensified</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26</a:t>
            </a:fld>
            <a:endParaRPr lang="en-US"/>
          </a:p>
        </p:txBody>
      </p:sp>
    </p:spTree>
    <p:extLst>
      <p:ext uri="{BB962C8B-B14F-4D97-AF65-F5344CB8AC3E}">
        <p14:creationId xmlns:p14="http://schemas.microsoft.com/office/powerpoint/2010/main" val="54492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shows DPI CAPE from AWIPS.  This is the Clear Sky product that is baseline (Not the All Sky product available at HWT).  Nevertheless, there is information, in particular over the Dakotas.  Note how the CAPE values and surface Dewpoints align.  A nose of higher CAPE overlaps with the Slight Risk</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27</a:t>
            </a:fld>
            <a:endParaRPr lang="en-US"/>
          </a:p>
        </p:txBody>
      </p:sp>
    </p:spTree>
    <p:extLst>
      <p:ext uri="{BB962C8B-B14F-4D97-AF65-F5344CB8AC3E}">
        <p14:creationId xmlns:p14="http://schemas.microsoft.com/office/powerpoint/2010/main" val="680095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LAP Total Precipitable water shows tongues of moisture that can be useful in assessing the threat of heavy rain.  Full Disk imagery can show Atmospheric Rivers, for example.  This is a clear-sky only product however!</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28</a:t>
            </a:fld>
            <a:endParaRPr lang="en-US"/>
          </a:p>
        </p:txBody>
      </p:sp>
    </p:spTree>
    <p:extLst>
      <p:ext uri="{BB962C8B-B14F-4D97-AF65-F5344CB8AC3E}">
        <p14:creationId xmlns:p14="http://schemas.microsoft.com/office/powerpoint/2010/main" val="1317821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You can also find these data online, at the website shown.  Clear-sky baseline products are available there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29</a:t>
            </a:fld>
            <a:endParaRPr lang="en-US"/>
          </a:p>
        </p:txBody>
      </p:sp>
    </p:spTree>
    <p:extLst>
      <p:ext uri="{BB962C8B-B14F-4D97-AF65-F5344CB8AC3E}">
        <p14:creationId xmlns:p14="http://schemas.microsoft.com/office/powerpoint/2010/main" val="267702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But so are allsky products.  The background field from the GFS is used where the clear or cloudy retrieval fails.  Otherwise you are getting data that are influenced by the GOES-R  ABI observations</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30</a:t>
            </a:fld>
            <a:endParaRPr lang="en-US"/>
          </a:p>
        </p:txBody>
      </p:sp>
    </p:spTree>
    <p:extLst>
      <p:ext uri="{BB962C8B-B14F-4D97-AF65-F5344CB8AC3E}">
        <p14:creationId xmlns:p14="http://schemas.microsoft.com/office/powerpoint/2010/main" val="1319558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Times New Roman"/>
                <a:cs typeface="Calibri"/>
              </a:rPr>
              <a:t>You can compare the LAP Total precipitable water to other global TPW estimates such as from MIMIC.  They show comparable values</a:t>
            </a:r>
            <a:r>
              <a:rPr lang="en-US" smtClean="0">
                <a:ea typeface="Times New Roman"/>
                <a:cs typeface="Calibri"/>
              </a:rPr>
              <a:t>.</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31</a:t>
            </a:fld>
            <a:endParaRPr lang="en-US"/>
          </a:p>
        </p:txBody>
      </p:sp>
    </p:spTree>
    <p:extLst>
      <p:ext uri="{BB962C8B-B14F-4D97-AF65-F5344CB8AC3E}">
        <p14:creationId xmlns:p14="http://schemas.microsoft.com/office/powerpoint/2010/main" val="215820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Supplemental Information is listed here.  Read all about it!</a:t>
            </a:r>
            <a:endParaRPr lang="en-US" sz="1100">
              <a:ea typeface="Times New Roman"/>
              <a:cs typeface="Times New Roman"/>
            </a:endParaRPr>
          </a:p>
          <a:p>
            <a:pPr>
              <a:lnSpc>
                <a:spcPct val="115000"/>
              </a:lnSpc>
            </a:pPr>
            <a:r>
              <a:rPr lang="en-US">
                <a:ea typeface="Times New Roman"/>
                <a:cs typeface="Calibri"/>
              </a:rPr>
              <a:t> </a:t>
            </a:r>
            <a:endParaRPr lang="en-US" sz="110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32</a:t>
            </a:fld>
            <a:endParaRPr lang="en-US"/>
          </a:p>
        </p:txBody>
      </p:sp>
    </p:spTree>
    <p:extLst>
      <p:ext uri="{BB962C8B-B14F-4D97-AF65-F5344CB8AC3E}">
        <p14:creationId xmlns:p14="http://schemas.microsoft.com/office/powerpoint/2010/main" val="408767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0FFC9-21B0-4A89-A59E-76BA31565B50}" type="slidenum">
              <a:rPr lang="en-US" smtClean="0"/>
              <a:t>33</a:t>
            </a:fld>
            <a:endParaRPr lang="en-US"/>
          </a:p>
        </p:txBody>
      </p:sp>
    </p:spTree>
    <p:extLst>
      <p:ext uri="{BB962C8B-B14F-4D97-AF65-F5344CB8AC3E}">
        <p14:creationId xmlns:p14="http://schemas.microsoft.com/office/powerpoint/2010/main" val="4545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smtClean="0">
                <a:solidFill>
                  <a:srgbClr val="000000"/>
                </a:solidFill>
                <a:ea typeface="Times New Roman"/>
                <a:cs typeface="Calibri"/>
              </a:rPr>
              <a:t>LAP </a:t>
            </a:r>
            <a:r>
              <a:rPr lang="en-US" dirty="0">
                <a:solidFill>
                  <a:srgbClr val="000000"/>
                </a:solidFill>
                <a:ea typeface="Times New Roman"/>
                <a:cs typeface="Calibri"/>
              </a:rPr>
              <a:t>products </a:t>
            </a:r>
            <a:r>
              <a:rPr lang="en-US" dirty="0" smtClean="0">
                <a:solidFill>
                  <a:srgbClr val="000000"/>
                </a:solidFill>
                <a:ea typeface="Times New Roman"/>
                <a:cs typeface="Calibri"/>
              </a:rPr>
              <a:t>are boxed </a:t>
            </a:r>
            <a:r>
              <a:rPr lang="en-US" dirty="0">
                <a:solidFill>
                  <a:srgbClr val="000000"/>
                </a:solidFill>
                <a:ea typeface="Times New Roman"/>
                <a:cs typeface="Calibri"/>
              </a:rPr>
              <a:t>in yellow.  They originate from atmospheric profiles of temperature and moisture.  They include stability indices such as CAPE and Lifted Index, and Total </a:t>
            </a:r>
            <a:r>
              <a:rPr lang="en-US" dirty="0" err="1">
                <a:solidFill>
                  <a:srgbClr val="000000"/>
                </a:solidFill>
                <a:ea typeface="Times New Roman"/>
                <a:cs typeface="Calibri"/>
              </a:rPr>
              <a:t>Precipitable</a:t>
            </a:r>
            <a:r>
              <a:rPr lang="en-US" dirty="0">
                <a:solidFill>
                  <a:srgbClr val="000000"/>
                </a:solidFill>
                <a:ea typeface="Times New Roman"/>
                <a:cs typeface="Calibri"/>
              </a:rPr>
              <a:t> Water</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3</a:t>
            </a:fld>
            <a:endParaRPr lang="en-US"/>
          </a:p>
        </p:txBody>
      </p:sp>
    </p:spTree>
    <p:extLst>
      <p:ext uri="{BB962C8B-B14F-4D97-AF65-F5344CB8AC3E}">
        <p14:creationId xmlns:p14="http://schemas.microsoft.com/office/powerpoint/2010/main" val="174088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GOES-R ABI channels have considerable spectral overlap with GOES-14/-15 Sounder data, so ABI information can be used in lieu of the sounder which is necessary because there is no sounder on GOES-R.   ABI also has better spatial resolution than the GOES Sounder - 2 km on ABI vs. 10 km on the GOES Sounder.   ABI scans the Full Disk much more quickly than the GOES Sounder, which scans only part of CONUS every hour.   LAP products are created every 15 minutes in the FD domain, every 5 minutes in the CONUS domain and every 1 minute in the mesoscale domains.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4</a:t>
            </a:fld>
            <a:endParaRPr lang="en-US"/>
          </a:p>
        </p:txBody>
      </p:sp>
    </p:spTree>
    <p:extLst>
      <p:ext uri="{BB962C8B-B14F-4D97-AF65-F5344CB8AC3E}">
        <p14:creationId xmlns:p14="http://schemas.microsoft.com/office/powerpoint/2010/main" val="297737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2C5C0-8C95-49AC-A0CF-680DF89ED094}" type="slidenum">
              <a:rPr lang="en-US">
                <a:solidFill>
                  <a:prstClr val="black"/>
                </a:solidFill>
              </a:rPr>
              <a:pPr/>
              <a:t>5</a:t>
            </a:fld>
            <a:endParaRPr 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custDataLst>
              <p:tags r:id="rId1"/>
            </p:custDataLst>
          </p:nvPr>
        </p:nvSpPr>
        <p:spPr>
          <a:xfrm>
            <a:off x="914400" y="4343400"/>
            <a:ext cx="5029200" cy="4114800"/>
          </a:xfrm>
        </p:spPr>
        <p:txBody>
          <a:bodyPr/>
          <a:lstStyle/>
          <a:p>
            <a:pPr>
              <a:lnSpc>
                <a:spcPct val="115000"/>
              </a:lnSpc>
            </a:pPr>
            <a:r>
              <a:rPr lang="en-US">
                <a:solidFill>
                  <a:srgbClr val="000000"/>
                </a:solidFill>
                <a:ea typeface="Times New Roman"/>
                <a:cs typeface="Calibri"/>
              </a:rPr>
              <a:t>ABI provides more data than the GOES Sounder both spatially and temporally.  This image compares the near-global coverage for  ABI LAP products (up to 67 degrees local zenith angle) to current GOES Sounder.  LAP products give far better spatial coverage more frequently than the GOES Sounder.</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slide depicts the channels present on the GOES-R ABI, on the present GOES Sounder, and on the present GOES Imager.  The present GOES Sounder does a better job of sensing temperature because of the abundance of CO2 channels around 4-4.5 microns, and around 14.4 microns.     ABI and GOES Sounder do have similar moisture-sensing channels, as shown here, so moisture retrievals from ABI and the GOES Sounder are similar. ABI channels are spectrally broad (compared to the more narrow GOES Sounder spectrum)…thus, ABI retrievals will smooth over features that have small vertical scales.  The GOES Sounder with its more spectrally narrow windows is better able to resolve such features.  There are two channels on ABI that aren't on the GOES Sounder: 8.4, which is in a region where SO2 absorption can be important and 10.3, the clean window channel.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6</a:t>
            </a:fld>
            <a:endParaRPr lang="en-US"/>
          </a:p>
        </p:txBody>
      </p:sp>
    </p:spTree>
    <p:extLst>
      <p:ext uri="{BB962C8B-B14F-4D97-AF65-F5344CB8AC3E}">
        <p14:creationId xmlns:p14="http://schemas.microsoft.com/office/powerpoint/2010/main" val="175586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shows the spectral response function for the GOES-15 Sounder channel on top of the brightness temperature spectrum drawn in red.  Note the abundance of channels around 14.4 microns and around 4.4 microns.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7</a:t>
            </a:fld>
            <a:endParaRPr lang="en-US"/>
          </a:p>
        </p:txBody>
      </p:sp>
    </p:spTree>
    <p:extLst>
      <p:ext uri="{BB962C8B-B14F-4D97-AF65-F5344CB8AC3E}">
        <p14:creationId xmlns:p14="http://schemas.microsoft.com/office/powerpoint/2010/main" val="179052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ABI does not have those CO2 channels. It does have fairly broad channels in the water vapor absorption region, however, so that moisture can be sensed with about the same </a:t>
            </a:r>
            <a:r>
              <a:rPr lang="en-US" dirty="0" err="1">
                <a:solidFill>
                  <a:srgbClr val="000000"/>
                </a:solidFill>
                <a:ea typeface="Times New Roman"/>
                <a:cs typeface="Calibri"/>
              </a:rPr>
              <a:t>abililities</a:t>
            </a:r>
            <a:r>
              <a:rPr lang="en-US" dirty="0">
                <a:solidFill>
                  <a:srgbClr val="000000"/>
                </a:solidFill>
                <a:ea typeface="Times New Roman"/>
                <a:cs typeface="Calibri"/>
              </a:rPr>
              <a:t> as the GOES Sounder</a:t>
            </a:r>
            <a:r>
              <a:rPr lang="en-US" dirty="0" smtClean="0">
                <a:solidFill>
                  <a:srgbClr val="000000"/>
                </a:solidFill>
                <a:ea typeface="Times New Roman"/>
                <a:cs typeface="Calibri"/>
              </a:rPr>
              <a:t>.  This is important to consider</a:t>
            </a:r>
            <a:r>
              <a:rPr lang="en-US" baseline="0" dirty="0" smtClean="0">
                <a:solidFill>
                  <a:srgbClr val="000000"/>
                </a:solidFill>
                <a:ea typeface="Times New Roman"/>
                <a:cs typeface="Calibri"/>
              </a:rPr>
              <a:t> in the unlikely (*and horrible*) possibility that GOES-14 is called into service after a failure of GOES-R satellites.  Water Vapor coverage is similar between the two instruments</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8</a:t>
            </a:fld>
            <a:endParaRPr lang="en-US"/>
          </a:p>
        </p:txBody>
      </p:sp>
    </p:spTree>
    <p:extLst>
      <p:ext uri="{BB962C8B-B14F-4D97-AF65-F5344CB8AC3E}">
        <p14:creationId xmlns:p14="http://schemas.microsoft.com/office/powerpoint/2010/main" val="315138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summarizes the previous slides.  ABI and GOES Sounder have similar water vapor channel.  But ABI has fewer temperature sounding channels</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82C0FFC9-21B0-4A89-A59E-76BA31565B50}" type="slidenum">
              <a:rPr lang="en-US" smtClean="0"/>
              <a:t>9</a:t>
            </a:fld>
            <a:endParaRPr lang="en-US"/>
          </a:p>
        </p:txBody>
      </p:sp>
    </p:spTree>
    <p:extLst>
      <p:ext uri="{BB962C8B-B14F-4D97-AF65-F5344CB8AC3E}">
        <p14:creationId xmlns:p14="http://schemas.microsoft.com/office/powerpoint/2010/main" val="134538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590" y="22098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939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862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74638"/>
            <a:ext cx="5207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50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42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10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68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64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590" y="22098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939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pic>
        <p:nvPicPr>
          <p:cNvPr id="7" name="Picture 6" descr="A.png"/>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582870" y="79380"/>
            <a:ext cx="2103120" cy="2103120"/>
          </a:xfrm>
          <a:prstGeom prst="rect">
            <a:avLst/>
          </a:prstGeom>
        </p:spPr>
      </p:pic>
    </p:spTree>
    <p:extLst>
      <p:ext uri="{BB962C8B-B14F-4D97-AF65-F5344CB8AC3E}">
        <p14:creationId xmlns:p14="http://schemas.microsoft.com/office/powerpoint/2010/main" val="3736553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921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055" y="4406900"/>
            <a:ext cx="721765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77055" y="2906713"/>
            <a:ext cx="72176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67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129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610" y="1600200"/>
            <a:ext cx="3656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75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8978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311" y="1535113"/>
            <a:ext cx="3657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311" y="2174875"/>
            <a:ext cx="36577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611" y="1535113"/>
            <a:ext cx="3656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611" y="2174875"/>
            <a:ext cx="3656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11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781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0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90" y="273050"/>
            <a:ext cx="25519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721" y="1435100"/>
            <a:ext cx="2230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92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750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188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74638"/>
            <a:ext cx="5207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4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055" y="4406900"/>
            <a:ext cx="721765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77055" y="2906713"/>
            <a:ext cx="72176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36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129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610" y="1600200"/>
            <a:ext cx="3656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471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311" y="1535113"/>
            <a:ext cx="3657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311" y="2174875"/>
            <a:ext cx="36577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611" y="1535113"/>
            <a:ext cx="3656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611" y="2174875"/>
            <a:ext cx="3656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5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602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131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90" y="273050"/>
            <a:ext cx="25519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721" y="1435100"/>
            <a:ext cx="2230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81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3/20/2025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4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90" y="274638"/>
            <a:ext cx="777321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3624" y="1600200"/>
            <a:ext cx="73131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3590" y="6356350"/>
            <a:ext cx="167721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pPr defTabSz="457200"/>
            <a:fld id="{3BE29EB0-2ABC-1144-980C-816FF6B4230C}" type="datetimeFigureOut">
              <a:rPr lang="en-US" smtClean="0">
                <a:solidFill>
                  <a:prstClr val="black">
                    <a:tint val="75000"/>
                  </a:prstClr>
                </a:solidFill>
              </a:rPr>
              <a:pPr defTabSz="457200"/>
              <a:t>3/20/2025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BF1307-B304-3F4C-965F-AF1EAA13DF00}"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p:nvCxnSpPr>
        <p:spPr>
          <a:xfrm>
            <a:off x="460814" y="1820"/>
            <a:ext cx="0" cy="6858000"/>
          </a:xfrm>
          <a:prstGeom prst="line">
            <a:avLst/>
          </a:prstGeom>
          <a:ln w="76200" cap="flat"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8514" y="1820"/>
            <a:ext cx="0" cy="6858000"/>
          </a:xfrm>
          <a:prstGeom prst="line">
            <a:avLst/>
          </a:prstGeom>
          <a:ln w="76200" cap="flat"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6209" y="1820"/>
            <a:ext cx="0" cy="6858000"/>
          </a:xfrm>
          <a:prstGeom prst="line">
            <a:avLst/>
          </a:prstGeom>
          <a:ln w="76200" cap="flat"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3901" y="1820"/>
            <a:ext cx="0" cy="6858000"/>
          </a:xfrm>
          <a:prstGeom prst="line">
            <a:avLst/>
          </a:prstGeom>
          <a:ln w="76200" cap="flat"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1598" y="1820"/>
            <a:ext cx="0" cy="6858000"/>
          </a:xfrm>
          <a:prstGeom prst="line">
            <a:avLst/>
          </a:prstGeom>
          <a:ln w="76200" cap="flat"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1820"/>
            <a:ext cx="9144000" cy="272818"/>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p>
            <a:pPr defTabSz="457200"/>
            <a:r>
              <a:rPr lang="en-US" sz="1200" dirty="0" smtClean="0">
                <a:ln w="11430"/>
                <a:solidFill>
                  <a:prstClr val="white"/>
                </a:solidFill>
                <a:latin typeface="Arial Black"/>
                <a:cs typeface="Arial Black"/>
              </a:rPr>
              <a:t>I</a:t>
            </a:r>
            <a:r>
              <a:rPr lang="en-US" sz="1050" dirty="0" smtClean="0">
                <a:ln w="11430"/>
                <a:solidFill>
                  <a:prstClr val="white"/>
                </a:solidFill>
                <a:latin typeface="Arial Black"/>
                <a:cs typeface="Arial Black"/>
              </a:rPr>
              <a:t>NTRODUCTION AND </a:t>
            </a:r>
            <a:r>
              <a:rPr lang="en-US" sz="1200" dirty="0" smtClean="0">
                <a:ln w="11430"/>
                <a:solidFill>
                  <a:prstClr val="white"/>
                </a:solidFill>
                <a:latin typeface="Arial Black"/>
                <a:cs typeface="Arial Black"/>
              </a:rPr>
              <a:t>S</a:t>
            </a:r>
            <a:r>
              <a:rPr lang="en-US" sz="1050" dirty="0" smtClean="0">
                <a:ln w="11430"/>
                <a:solidFill>
                  <a:prstClr val="white"/>
                </a:solidFill>
                <a:latin typeface="Arial Black"/>
                <a:cs typeface="Arial Black"/>
              </a:rPr>
              <a:t>ATELLITE </a:t>
            </a:r>
            <a:r>
              <a:rPr lang="en-US" sz="1200" dirty="0" smtClean="0">
                <a:ln w="11430"/>
                <a:solidFill>
                  <a:prstClr val="white"/>
                </a:solidFill>
                <a:latin typeface="Arial Black"/>
                <a:cs typeface="Arial Black"/>
              </a:rPr>
              <a:t>M</a:t>
            </a:r>
            <a:r>
              <a:rPr lang="en-US" sz="1050" dirty="0" smtClean="0">
                <a:ln w="11430"/>
                <a:solidFill>
                  <a:prstClr val="white"/>
                </a:solidFill>
                <a:latin typeface="Arial Black"/>
                <a:cs typeface="Arial Black"/>
              </a:rPr>
              <a:t>ETEOROLOGY </a:t>
            </a:r>
            <a:r>
              <a:rPr lang="en-US" sz="1200" dirty="0" smtClean="0">
                <a:ln w="11430"/>
                <a:solidFill>
                  <a:prstClr val="white"/>
                </a:solidFill>
                <a:latin typeface="Arial Black"/>
                <a:cs typeface="Arial Black"/>
              </a:rPr>
              <a:t>B</a:t>
            </a:r>
            <a:r>
              <a:rPr lang="en-US" sz="1050" dirty="0" smtClean="0">
                <a:ln w="11430"/>
                <a:solidFill>
                  <a:prstClr val="white"/>
                </a:solidFill>
                <a:latin typeface="Arial Black"/>
                <a:cs typeface="Arial Black"/>
              </a:rPr>
              <a:t>ACKGROUND</a:t>
            </a:r>
            <a:endParaRPr lang="en-US" sz="1100" dirty="0">
              <a:ln w="11430"/>
              <a:solidFill>
                <a:prstClr val="white"/>
              </a:solidFill>
              <a:latin typeface="Arial Black"/>
              <a:cs typeface="Arial Black"/>
            </a:endParaRPr>
          </a:p>
        </p:txBody>
      </p:sp>
      <p:pic>
        <p:nvPicPr>
          <p:cNvPr id="14" name="Picture 13" descr="D_1.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1" y="4920097"/>
            <a:ext cx="1234440" cy="1234440"/>
          </a:xfrm>
          <a:prstGeom prst="rect">
            <a:avLst/>
          </a:prstGeom>
        </p:spPr>
      </p:pic>
    </p:spTree>
    <p:extLst>
      <p:ext uri="{BB962C8B-B14F-4D97-AF65-F5344CB8AC3E}">
        <p14:creationId xmlns:p14="http://schemas.microsoft.com/office/powerpoint/2010/main" val="372512813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2" r:id="rId13"/>
    <p:sldLayoutId id="2147483963" r:id="rId14"/>
    <p:sldLayoutId id="2147483964" r:id="rId15"/>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90" y="274638"/>
            <a:ext cx="777321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3624" y="1600200"/>
            <a:ext cx="73131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3590" y="6356350"/>
            <a:ext cx="167721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pPr defTabSz="457200"/>
            <a:fld id="{3BE29EB0-2ABC-1144-980C-816FF6B4230C}" type="datetimeFigureOut">
              <a:rPr lang="en-US" smtClean="0">
                <a:solidFill>
                  <a:prstClr val="black">
                    <a:tint val="75000"/>
                  </a:prstClr>
                </a:solidFill>
              </a:rPr>
              <a:pPr defTabSz="457200"/>
              <a:t>3/20/2025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BF1307-B304-3F4C-965F-AF1EAA13DF00}"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p:nvCxnSpPr>
        <p:spPr>
          <a:xfrm>
            <a:off x="460814" y="1820"/>
            <a:ext cx="0" cy="6858000"/>
          </a:xfrm>
          <a:prstGeom prst="line">
            <a:avLst/>
          </a:prstGeom>
          <a:ln w="76200" cap="flat"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8514" y="1820"/>
            <a:ext cx="0" cy="6858000"/>
          </a:xfrm>
          <a:prstGeom prst="line">
            <a:avLst/>
          </a:prstGeom>
          <a:ln w="76200" cap="flat"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6209" y="1820"/>
            <a:ext cx="0" cy="6858000"/>
          </a:xfrm>
          <a:prstGeom prst="line">
            <a:avLst/>
          </a:prstGeom>
          <a:ln w="76200" cap="flat"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3901" y="1820"/>
            <a:ext cx="0" cy="6858000"/>
          </a:xfrm>
          <a:prstGeom prst="line">
            <a:avLst/>
          </a:prstGeom>
          <a:ln w="76200" cap="flat"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1598" y="1820"/>
            <a:ext cx="0" cy="6858000"/>
          </a:xfrm>
          <a:prstGeom prst="line">
            <a:avLst/>
          </a:prstGeom>
          <a:ln w="76200" cap="flat"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623" y="4948321"/>
            <a:ext cx="1187709" cy="1187709"/>
          </a:xfrm>
          <a:prstGeom prst="rect">
            <a:avLst/>
          </a:prstGeom>
        </p:spPr>
      </p:pic>
    </p:spTree>
    <p:extLst>
      <p:ext uri="{BB962C8B-B14F-4D97-AF65-F5344CB8AC3E}">
        <p14:creationId xmlns:p14="http://schemas.microsoft.com/office/powerpoint/2010/main" val="386968962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0.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2.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4.png"/><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5.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64.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29.png"/><Relationship Id="rId4" Type="http://schemas.openxmlformats.org/officeDocument/2006/relationships/hyperlink" Target="http://soundingval.ssec.wisc.edu/"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30.png"/><Relationship Id="rId4" Type="http://schemas.openxmlformats.org/officeDocument/2006/relationships/hyperlink" Target="http://soundingval.ssec.wisc.edu/"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hyperlink" Target="http://tropic.ssec.wisc.edu/real-time/mtpw2/product.php?color_type=tpw_nrl_colors&amp;prod=global2&amp;timespan=24hrs&amp;anim=html5"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hyperlink" Target="http://www.goes-r.gov/" TargetMode="Externa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hyperlink" Target="http://www.star.nesdis.noaa.gov/goesr/docs/ATBD/LAP.pdf" TargetMode="External"/><Relationship Id="rId5" Type="http://schemas.openxmlformats.org/officeDocument/2006/relationships/hyperlink" Target="https://doi.org/10.1029/2019EA000729" TargetMode="External"/><Relationship Id="rId4" Type="http://schemas.openxmlformats.org/officeDocument/2006/relationships/hyperlink" Target="http://journals.ametsoc.org/doi/abs/10.1175/2008JAMC1858.1"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goes-r.gov/resources/docs/GOES-R_GS_FP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xml"/><Relationship Id="rId7" Type="http://schemas.openxmlformats.org/officeDocument/2006/relationships/image" Target="../media/image5.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ticulate" panose="02000503040000020004" pitchFamily="2" charset="0"/>
              </a:rPr>
              <a:t>GOES-R LAP Profiles</a:t>
            </a:r>
            <a:endParaRPr lang="en-US" b="1" dirty="0">
              <a:latin typeface="Articulate" panose="02000503040000020004" pitchFamily="2" charset="0"/>
            </a:endParaRPr>
          </a:p>
        </p:txBody>
      </p:sp>
      <p:sp>
        <p:nvSpPr>
          <p:cNvPr id="3" name="Subtitle 2"/>
          <p:cNvSpPr>
            <a:spLocks noGrp="1"/>
          </p:cNvSpPr>
          <p:nvPr>
            <p:ph type="subTitle" idx="1"/>
          </p:nvPr>
        </p:nvSpPr>
        <p:spPr>
          <a:xfrm>
            <a:off x="1599390" y="3352800"/>
            <a:ext cx="6400800" cy="2286000"/>
          </a:xfrm>
        </p:spPr>
        <p:txBody>
          <a:bodyPr>
            <a:noAutofit/>
          </a:bodyPr>
          <a:lstStyle/>
          <a:p>
            <a:r>
              <a:rPr lang="en-US" altLang="zh-CN" b="1" kern="0" dirty="0" err="1" smtClean="0">
                <a:solidFill>
                  <a:schemeClr val="tx1"/>
                </a:solidFill>
                <a:latin typeface="Articulate" panose="02000503040000020004" pitchFamily="2" charset="0"/>
                <a:ea typeface="宋体" pitchFamily="2" charset="-122"/>
              </a:rPr>
              <a:t>Zhenglong</a:t>
            </a:r>
            <a:r>
              <a:rPr lang="en-US" altLang="zh-CN" b="1" kern="0" dirty="0" smtClean="0">
                <a:solidFill>
                  <a:schemeClr val="tx1"/>
                </a:solidFill>
                <a:latin typeface="Articulate" panose="02000503040000020004" pitchFamily="2" charset="0"/>
              </a:rPr>
              <a:t> </a:t>
            </a:r>
            <a:r>
              <a:rPr lang="en-US" altLang="zh-CN" b="1" kern="0" dirty="0">
                <a:solidFill>
                  <a:schemeClr val="tx1"/>
                </a:solidFill>
                <a:latin typeface="Articulate" panose="02000503040000020004" pitchFamily="2" charset="0"/>
              </a:rPr>
              <a:t>Li, </a:t>
            </a:r>
            <a:r>
              <a:rPr lang="en-US" altLang="zh-CN" b="1" kern="0" dirty="0" err="1" smtClean="0">
                <a:solidFill>
                  <a:schemeClr val="tx1"/>
                </a:solidFill>
                <a:latin typeface="Articulate" panose="02000503040000020004" pitchFamily="2" charset="0"/>
              </a:rPr>
              <a:t>Jinlong</a:t>
            </a:r>
            <a:r>
              <a:rPr lang="en-US" altLang="zh-CN" b="1" kern="0" dirty="0" smtClean="0">
                <a:solidFill>
                  <a:schemeClr val="tx1"/>
                </a:solidFill>
                <a:latin typeface="Articulate" panose="02000503040000020004" pitchFamily="2" charset="0"/>
              </a:rPr>
              <a:t> Li, Pei Wang, Rich </a:t>
            </a:r>
            <a:r>
              <a:rPr lang="en-US" altLang="zh-CN" b="1" kern="0" dirty="0" err="1" smtClean="0">
                <a:solidFill>
                  <a:schemeClr val="tx1"/>
                </a:solidFill>
                <a:latin typeface="Articulate" panose="02000503040000020004" pitchFamily="2" charset="0"/>
              </a:rPr>
              <a:t>Dworak</a:t>
            </a:r>
            <a:r>
              <a:rPr lang="en-US" altLang="zh-CN" b="1" kern="0" dirty="0" smtClean="0">
                <a:solidFill>
                  <a:schemeClr val="tx1"/>
                </a:solidFill>
                <a:latin typeface="Articulate" panose="02000503040000020004" pitchFamily="2" charset="0"/>
              </a:rPr>
              <a:t>,</a:t>
            </a:r>
          </a:p>
          <a:p>
            <a:r>
              <a:rPr lang="en-US" altLang="zh-CN" b="1" kern="0" dirty="0" smtClean="0">
                <a:solidFill>
                  <a:schemeClr val="tx1"/>
                </a:solidFill>
                <a:latin typeface="Articulate" panose="02000503040000020004" pitchFamily="2" charset="0"/>
              </a:rPr>
              <a:t>Scott Lindstrom</a:t>
            </a:r>
            <a:endParaRPr lang="en-US" altLang="zh-CN" b="1" kern="0" dirty="0">
              <a:solidFill>
                <a:schemeClr val="tx1"/>
              </a:solidFill>
              <a:latin typeface="Articulate" panose="02000503040000020004" pitchFamily="2" charset="0"/>
            </a:endParaRPr>
          </a:p>
          <a:p>
            <a:r>
              <a:rPr lang="en-US" sz="1600" b="1" kern="0" dirty="0">
                <a:solidFill>
                  <a:schemeClr val="tx1"/>
                </a:solidFill>
                <a:latin typeface="Articulate" panose="02000503040000020004" pitchFamily="2" charset="0"/>
              </a:rPr>
              <a:t>University of Wisconsin-Madison CIMSS</a:t>
            </a:r>
          </a:p>
          <a:p>
            <a:r>
              <a:rPr lang="en-US" sz="1600" b="1" kern="0" dirty="0">
                <a:solidFill>
                  <a:schemeClr val="tx1"/>
                </a:solidFill>
                <a:latin typeface="Articulate" panose="02000503040000020004" pitchFamily="2" charset="0"/>
              </a:rPr>
              <a:t>(Cooperative Institute for Meteorological Satellite Studies</a:t>
            </a:r>
            <a:r>
              <a:rPr lang="en-US" sz="1600" b="1" kern="0" dirty="0" smtClean="0">
                <a:solidFill>
                  <a:schemeClr val="tx1"/>
                </a:solidFill>
                <a:latin typeface="Articulate" panose="02000503040000020004" pitchFamily="2" charset="0"/>
              </a:rPr>
              <a:t>)</a:t>
            </a:r>
          </a:p>
          <a:p>
            <a:endParaRPr lang="en-US" sz="1600" b="1" kern="0" dirty="0" smtClean="0">
              <a:solidFill>
                <a:schemeClr val="tx1"/>
              </a:solidFill>
              <a:latin typeface="Articulate" panose="02000503040000020004" pitchFamily="2" charset="0"/>
            </a:endParaRPr>
          </a:p>
          <a:p>
            <a:endParaRPr lang="en-US" sz="1600" b="1" kern="0" dirty="0">
              <a:solidFill>
                <a:schemeClr val="tx1"/>
              </a:solidFill>
              <a:latin typeface="Articulate" panose="02000503040000020004" pitchFamily="2" charset="0"/>
            </a:endParaRPr>
          </a:p>
          <a:p>
            <a:endParaRPr lang="en-US" sz="1600" b="1" kern="0" dirty="0" smtClean="0">
              <a:solidFill>
                <a:schemeClr val="tx1"/>
              </a:solidFill>
              <a:latin typeface="Articulate" panose="02000503040000020004" pitchFamily="2" charset="0"/>
            </a:endParaRPr>
          </a:p>
          <a:p>
            <a:r>
              <a:rPr lang="en-US" sz="1600" b="1" kern="0" dirty="0" smtClean="0">
                <a:solidFill>
                  <a:schemeClr val="tx1"/>
                </a:solidFill>
                <a:latin typeface="Articulate" panose="02000503040000020004" pitchFamily="2" charset="0"/>
              </a:rPr>
              <a:t>Updated April 2025</a:t>
            </a:r>
          </a:p>
          <a:p>
            <a:r>
              <a:rPr lang="en-US" sz="1600" b="1" kern="0" dirty="0" smtClean="0">
                <a:solidFill>
                  <a:schemeClr val="tx1"/>
                </a:solidFill>
                <a:latin typeface="Articulate" panose="02000503040000020004" pitchFamily="2" charset="0"/>
              </a:rPr>
              <a:t>Past contributors:  Jun Li, Yong-</a:t>
            </a:r>
            <a:r>
              <a:rPr lang="en-US" sz="1600" b="1" kern="0" dirty="0" err="1" smtClean="0">
                <a:solidFill>
                  <a:schemeClr val="tx1"/>
                </a:solidFill>
                <a:latin typeface="Articulate" panose="02000503040000020004" pitchFamily="2" charset="0"/>
              </a:rPr>
              <a:t>Keun</a:t>
            </a:r>
            <a:r>
              <a:rPr lang="en-US" sz="1600" b="1" kern="0" dirty="0" smtClean="0">
                <a:solidFill>
                  <a:schemeClr val="tx1"/>
                </a:solidFill>
                <a:latin typeface="Articulate" panose="02000503040000020004" pitchFamily="2" charset="0"/>
              </a:rPr>
              <a:t> Lee, Tim </a:t>
            </a:r>
            <a:r>
              <a:rPr lang="en-US" sz="1600" b="1" kern="0" dirty="0" err="1" smtClean="0">
                <a:solidFill>
                  <a:schemeClr val="tx1"/>
                </a:solidFill>
                <a:latin typeface="Articulate" panose="02000503040000020004" pitchFamily="2" charset="0"/>
              </a:rPr>
              <a:t>Schmit</a:t>
            </a:r>
            <a:endParaRPr lang="en-US" sz="1600" b="1" dirty="0">
              <a:solidFill>
                <a:schemeClr val="tx1"/>
              </a:solidFill>
              <a:latin typeface="Articulate" panose="02000503040000020004" pitchFamily="2" charset="0"/>
            </a:endParaRPr>
          </a:p>
        </p:txBody>
      </p:sp>
    </p:spTree>
    <p:custDataLst>
      <p:tags r:id="rId1"/>
    </p:custDataLst>
    <p:extLst>
      <p:ext uri="{BB962C8B-B14F-4D97-AF65-F5344CB8AC3E}">
        <p14:creationId xmlns:p14="http://schemas.microsoft.com/office/powerpoint/2010/main" val="483665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1"/>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6888B0-AD46-4BDA-92B9-3B6E81414860}" type="slidenum">
              <a:rPr lang="en-US" smtClean="0">
                <a:solidFill>
                  <a:srgbClr val="000000"/>
                </a:solidFill>
                <a:latin typeface="Times New Roman" pitchFamily="18" charset="0"/>
              </a:rPr>
              <a:pPr eaLnBrk="1" hangingPunct="1"/>
              <a:t>10</a:t>
            </a:fld>
            <a:endParaRPr lang="en-US" smtClean="0">
              <a:solidFill>
                <a:srgbClr val="000000"/>
              </a:solidFill>
              <a:latin typeface="Times New Roman" pitchFamily="18" charset="0"/>
            </a:endParaRPr>
          </a:p>
        </p:txBody>
      </p:sp>
      <p:sp>
        <p:nvSpPr>
          <p:cNvPr id="87044" name="Text Box 3"/>
          <p:cNvSpPr txBox="1">
            <a:spLocks noChangeArrowheads="1"/>
          </p:cNvSpPr>
          <p:nvPr/>
        </p:nvSpPr>
        <p:spPr bwMode="auto">
          <a:xfrm>
            <a:off x="1295400" y="609600"/>
            <a:ext cx="7620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342900" indent="-342900" eaLnBrk="1" fontAlgn="base" hangingPunct="1">
              <a:spcBef>
                <a:spcPct val="0"/>
              </a:spcBef>
              <a:spcAft>
                <a:spcPct val="0"/>
              </a:spcAft>
              <a:buFont typeface="Arial" panose="020B0604020202020204" pitchFamily="34" charset="0"/>
              <a:buChar char="•"/>
            </a:pPr>
            <a:r>
              <a:rPr lang="en-US" b="1" dirty="0" smtClean="0">
                <a:solidFill>
                  <a:srgbClr val="000000"/>
                </a:solidFill>
              </a:rPr>
              <a:t>Legacy Profiles have more pieces of information in the vertical because model forecasts are also used in their computation. </a:t>
            </a:r>
          </a:p>
          <a:p>
            <a:pPr marL="342900" indent="-342900" eaLnBrk="1" fontAlgn="base" hangingPunct="1">
              <a:spcBef>
                <a:spcPct val="0"/>
              </a:spcBef>
              <a:spcAft>
                <a:spcPct val="0"/>
              </a:spcAft>
              <a:buFont typeface="Arial" panose="020B0604020202020204" pitchFamily="34" charset="0"/>
              <a:buChar char="•"/>
            </a:pPr>
            <a:r>
              <a:rPr lang="en-US" b="1" dirty="0" smtClean="0">
                <a:solidFill>
                  <a:srgbClr val="000000"/>
                </a:solidFill>
              </a:rPr>
              <a:t>In other words:  ABI is not a sounder – it has limited temperature information in the vertical.   ABI retrievals need to use the NWP forecast as a background field to increase the number of vertical layers measured</a:t>
            </a:r>
          </a:p>
        </p:txBody>
      </p:sp>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314450" y="2405844"/>
            <a:ext cx="7271927" cy="3901118"/>
          </a:xfrm>
          <a:prstGeom prst="rect">
            <a:avLst/>
          </a:prstGeom>
        </p:spPr>
      </p:pic>
      <p:sp>
        <p:nvSpPr>
          <p:cNvPr id="3" name="Rounded Rectangle 2"/>
          <p:cNvSpPr/>
          <p:nvPr/>
        </p:nvSpPr>
        <p:spPr>
          <a:xfrm>
            <a:off x="5334000" y="5788376"/>
            <a:ext cx="1011382" cy="536224"/>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352800" y="3581400"/>
            <a:ext cx="533400" cy="6858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352800" y="4133088"/>
            <a:ext cx="685800" cy="1547984"/>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457700" y="4128325"/>
            <a:ext cx="685800" cy="1547984"/>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6522038" y="4128325"/>
            <a:ext cx="685800" cy="1547984"/>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3459480" y="5836690"/>
            <a:ext cx="1828800" cy="47027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391102" y="5854328"/>
            <a:ext cx="1042208" cy="31787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a:off x="3276600" y="4023360"/>
            <a:ext cx="6096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91840" y="4572000"/>
            <a:ext cx="192024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291840" y="5120640"/>
            <a:ext cx="192024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339840" y="5120640"/>
            <a:ext cx="128016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080760" y="4572000"/>
            <a:ext cx="1920240" cy="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360721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90" y="274638"/>
            <a:ext cx="7773210" cy="487362"/>
          </a:xfrm>
        </p:spPr>
        <p:txBody>
          <a:bodyPr/>
          <a:lstStyle/>
          <a:p>
            <a:r>
              <a:rPr lang="en-US" dirty="0" smtClean="0"/>
              <a:t>LAP Specs</a:t>
            </a:r>
            <a:endParaRPr lang="en-US" dirty="0"/>
          </a:p>
        </p:txBody>
      </p:sp>
      <p:sp>
        <p:nvSpPr>
          <p:cNvPr id="3" name="Content Placeholder 2"/>
          <p:cNvSpPr>
            <a:spLocks noGrp="1"/>
          </p:cNvSpPr>
          <p:nvPr>
            <p:ph idx="1"/>
          </p:nvPr>
        </p:nvSpPr>
        <p:spPr>
          <a:xfrm>
            <a:off x="762000" y="762000"/>
            <a:ext cx="8382000" cy="4911298"/>
          </a:xfrm>
        </p:spPr>
        <p:txBody>
          <a:bodyPr>
            <a:normAutofit/>
          </a:bodyPr>
          <a:lstStyle/>
          <a:p>
            <a:r>
              <a:rPr lang="en-US" dirty="0" smtClean="0"/>
              <a:t>Created with a </a:t>
            </a:r>
            <a:r>
              <a:rPr lang="en-US" dirty="0"/>
              <a:t>5</a:t>
            </a:r>
            <a:r>
              <a:rPr lang="en-US" dirty="0" smtClean="0"/>
              <a:t>x5 footprint (10-km at sub-satellite point)</a:t>
            </a:r>
          </a:p>
          <a:p>
            <a:r>
              <a:rPr lang="en-US" dirty="0" smtClean="0"/>
              <a:t>Created </a:t>
            </a:r>
            <a:r>
              <a:rPr lang="en-US" b="1" dirty="0" smtClean="0"/>
              <a:t>for every </a:t>
            </a:r>
            <a:r>
              <a:rPr lang="en-US" dirty="0" smtClean="0"/>
              <a:t>Full Disk, CONUS and Mesoscale domain image</a:t>
            </a:r>
          </a:p>
          <a:p>
            <a:r>
              <a:rPr lang="en-US" dirty="0" smtClean="0"/>
              <a:t>GFS short-range forecast is used as background information</a:t>
            </a:r>
          </a:p>
          <a:p>
            <a:r>
              <a:rPr lang="en-US" dirty="0" smtClean="0"/>
              <a:t>Data produced up to Local Zenith Angle of 67</a:t>
            </a:r>
            <a:r>
              <a:rPr lang="en-US" sz="1800" baseline="50000" dirty="0" smtClean="0"/>
              <a:t>o</a:t>
            </a:r>
            <a:r>
              <a:rPr lang="en-US" dirty="0" smtClean="0"/>
              <a:t> </a:t>
            </a:r>
            <a:r>
              <a:rPr lang="en-US" sz="1900" dirty="0" smtClean="0"/>
              <a:t>(Just Poleward of the Arctic Circle)</a:t>
            </a:r>
          </a:p>
          <a:p>
            <a:r>
              <a:rPr lang="en-US" dirty="0" smtClean="0"/>
              <a:t>Vertical Resolution:  3-5 km</a:t>
            </a:r>
          </a:p>
          <a:p>
            <a:r>
              <a:rPr lang="en-US" dirty="0" smtClean="0"/>
              <a:t>Accuracy  </a:t>
            </a:r>
            <a:r>
              <a:rPr lang="en-US" sz="1400" dirty="0" smtClean="0"/>
              <a:t>(How close to correct?)</a:t>
            </a:r>
          </a:p>
          <a:p>
            <a:pPr lvl="1"/>
            <a:r>
              <a:rPr lang="en-US" b="1" dirty="0" smtClean="0">
                <a:solidFill>
                  <a:srgbClr val="FF0000"/>
                </a:solidFill>
              </a:rPr>
              <a:t>RH : ~20%;   LI  2 K  ; CAPE 1000 J/kg </a:t>
            </a:r>
            <a:r>
              <a:rPr lang="en-US" dirty="0" smtClean="0"/>
              <a:t>; </a:t>
            </a:r>
            <a:r>
              <a:rPr lang="en-US" b="1" dirty="0" smtClean="0">
                <a:solidFill>
                  <a:srgbClr val="00B050"/>
                </a:solidFill>
              </a:rPr>
              <a:t>TPW 1 mm</a:t>
            </a:r>
          </a:p>
          <a:p>
            <a:r>
              <a:rPr lang="en-US" dirty="0" smtClean="0"/>
              <a:t>Precision  </a:t>
            </a:r>
            <a:r>
              <a:rPr lang="en-US" sz="1400" dirty="0" smtClean="0"/>
              <a:t>(How close to repeatable?)</a:t>
            </a:r>
          </a:p>
          <a:p>
            <a:pPr lvl="1"/>
            <a:r>
              <a:rPr lang="en-US" b="1" dirty="0" smtClean="0">
                <a:solidFill>
                  <a:srgbClr val="C00000"/>
                </a:solidFill>
              </a:rPr>
              <a:t>RH :  ~20%;  LI  6.5 K ; CAPE 2500 J/kg </a:t>
            </a:r>
            <a:r>
              <a:rPr lang="en-US" b="1" dirty="0" smtClean="0">
                <a:solidFill>
                  <a:srgbClr val="00B050"/>
                </a:solidFill>
              </a:rPr>
              <a:t>; TPW 3 mm</a:t>
            </a:r>
          </a:p>
          <a:p>
            <a:endParaRPr lang="en-US" b="1" dirty="0" smtClean="0">
              <a:solidFill>
                <a:srgbClr val="00B050"/>
              </a:solidFill>
            </a:endParaRPr>
          </a:p>
        </p:txBody>
      </p:sp>
      <p:sp>
        <p:nvSpPr>
          <p:cNvPr id="4" name="Footer Placeholder 3"/>
          <p:cNvSpPr>
            <a:spLocks noGrp="1"/>
          </p:cNvSpPr>
          <p:nvPr>
            <p:ph type="ftr" sz="quarter" idx="11"/>
          </p:nvPr>
        </p:nvSpPr>
        <p:spPr/>
        <p:txBody>
          <a:bodyPr/>
          <a:lstStyle/>
          <a:p>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fld id="{E7A5A54D-0CD5-4841-B422-0469FF62B8DE}" type="slidenum">
              <a:rPr lang="en-US" smtClean="0"/>
              <a:t>11</a:t>
            </a:fld>
            <a:endParaRPr lang="en-US"/>
          </a:p>
        </p:txBody>
      </p:sp>
      <p:sp>
        <p:nvSpPr>
          <p:cNvPr id="6" name="TextBox 5"/>
          <p:cNvSpPr txBox="1"/>
          <p:nvPr/>
        </p:nvSpPr>
        <p:spPr>
          <a:xfrm>
            <a:off x="1371600" y="5638800"/>
            <a:ext cx="7315200" cy="830997"/>
          </a:xfrm>
          <a:prstGeom prst="rect">
            <a:avLst/>
          </a:prstGeom>
          <a:solidFill>
            <a:srgbClr val="FFC000"/>
          </a:solidFill>
        </p:spPr>
        <p:txBody>
          <a:bodyPr wrap="square" rtlCol="0">
            <a:spAutoFit/>
          </a:bodyPr>
          <a:lstStyle/>
          <a:p>
            <a:pPr algn="ctr"/>
            <a:r>
              <a:rPr lang="en-US" sz="2800" b="1" dirty="0" smtClean="0"/>
              <a:t>The Baseline Product is Clear Sky Only.   </a:t>
            </a:r>
            <a:r>
              <a:rPr lang="en-US" sz="2000" b="1" dirty="0" smtClean="0"/>
              <a:t>An Experimental ‘All-Sky’ Product  has been developed</a:t>
            </a:r>
            <a:endParaRPr lang="en-US" sz="2800" b="1" dirty="0"/>
          </a:p>
        </p:txBody>
      </p:sp>
    </p:spTree>
    <p:custDataLst>
      <p:tags r:id="rId1"/>
    </p:custDataLst>
    <p:extLst>
      <p:ext uri="{BB962C8B-B14F-4D97-AF65-F5344CB8AC3E}">
        <p14:creationId xmlns:p14="http://schemas.microsoft.com/office/powerpoint/2010/main" val="203052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and Retrieval</a:t>
            </a:r>
            <a:endParaRPr lang="en-US" dirty="0"/>
          </a:p>
        </p:txBody>
      </p:sp>
      <p:sp>
        <p:nvSpPr>
          <p:cNvPr id="3" name="Content Placeholder 2"/>
          <p:cNvSpPr>
            <a:spLocks noGrp="1"/>
          </p:cNvSpPr>
          <p:nvPr>
            <p:ph idx="1"/>
          </p:nvPr>
        </p:nvSpPr>
        <p:spPr/>
        <p:txBody>
          <a:bodyPr>
            <a:normAutofit lnSpcReduction="10000"/>
          </a:bodyPr>
          <a:lstStyle/>
          <a:p>
            <a:r>
              <a:rPr lang="en-US" dirty="0" smtClean="0"/>
              <a:t>Regression uses static coefficients that give the best statistical relationship between observed temperature/ moisture/ozone/emissivity/surface temperature given GFS background and ABI radiance observations.  This creates a first guess field for a Radiative Transfer Model (RTM)</a:t>
            </a:r>
            <a:endParaRPr lang="en-US" sz="1200" dirty="0"/>
          </a:p>
          <a:p>
            <a:endParaRPr lang="en-US" dirty="0" smtClean="0"/>
          </a:p>
          <a:p>
            <a:r>
              <a:rPr lang="en-US" dirty="0" smtClean="0"/>
              <a:t>Retrieval minimizes the difference between RTM driven radiances from First Guess (Regression) </a:t>
            </a:r>
            <a:r>
              <a:rPr lang="en-US" dirty="0"/>
              <a:t>and ABI radiance observations</a:t>
            </a:r>
            <a:r>
              <a:rPr lang="en-US" dirty="0" smtClean="0"/>
              <a:t>. </a:t>
            </a:r>
          </a:p>
          <a:p>
            <a:endParaRPr lang="en-US" dirty="0"/>
          </a:p>
          <a:p>
            <a:r>
              <a:rPr lang="en-US" dirty="0" smtClean="0"/>
              <a:t>For more details see ATBD link at end of training</a:t>
            </a:r>
          </a:p>
          <a:p>
            <a:endParaRPr lang="en-US" dirty="0" smtClean="0"/>
          </a:p>
        </p:txBody>
      </p:sp>
      <p:sp>
        <p:nvSpPr>
          <p:cNvPr id="4" name="Footer Placeholder 3"/>
          <p:cNvSpPr>
            <a:spLocks noGrp="1"/>
          </p:cNvSpPr>
          <p:nvPr>
            <p:ph type="ftr" sz="quarter" idx="11"/>
          </p:nvPr>
        </p:nvSpPr>
        <p:spPr/>
        <p:txBody>
          <a:bodyPr/>
          <a:lstStyle/>
          <a:p>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fld id="{E7A5A54D-0CD5-4841-B422-0469FF62B8DE}" type="slidenum">
              <a:rPr lang="en-US" smtClean="0"/>
              <a:t>12</a:t>
            </a:fld>
            <a:endParaRPr lang="en-US"/>
          </a:p>
        </p:txBody>
      </p:sp>
    </p:spTree>
    <p:custDataLst>
      <p:tags r:id="rId1"/>
    </p:custDataLst>
    <p:extLst>
      <p:ext uri="{BB962C8B-B14F-4D97-AF65-F5344CB8AC3E}">
        <p14:creationId xmlns:p14="http://schemas.microsoft.com/office/powerpoint/2010/main" val="3206236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 Limitations</a:t>
            </a:r>
            <a:endParaRPr lang="en-US" dirty="0"/>
          </a:p>
        </p:txBody>
      </p:sp>
      <p:sp>
        <p:nvSpPr>
          <p:cNvPr id="3" name="Content Placeholder 2"/>
          <p:cNvSpPr>
            <a:spLocks noGrp="1"/>
          </p:cNvSpPr>
          <p:nvPr>
            <p:ph idx="1"/>
          </p:nvPr>
        </p:nvSpPr>
        <p:spPr>
          <a:xfrm>
            <a:off x="876300" y="1066800"/>
            <a:ext cx="8305800" cy="5410200"/>
          </a:xfrm>
        </p:spPr>
        <p:txBody>
          <a:bodyPr>
            <a:noAutofit/>
          </a:bodyPr>
          <a:lstStyle/>
          <a:p>
            <a:r>
              <a:rPr lang="en-US" sz="2000" dirty="0"/>
              <a:t>LAP and derived products are available over “clear” </a:t>
            </a:r>
            <a:r>
              <a:rPr lang="en-US" sz="2000" dirty="0" smtClean="0"/>
              <a:t>Fields of Regard (FORs), meaning </a:t>
            </a:r>
            <a:r>
              <a:rPr lang="en-US" sz="2000" dirty="0"/>
              <a:t>5</a:t>
            </a:r>
            <a:r>
              <a:rPr lang="en-US" sz="2000" dirty="0" smtClean="0"/>
              <a:t> (out of 25) or more clear Fields of View (FOV)</a:t>
            </a:r>
            <a:endParaRPr lang="en-US" sz="2000" dirty="0"/>
          </a:p>
          <a:p>
            <a:r>
              <a:rPr lang="en-US" sz="2000" dirty="0" smtClean="0"/>
              <a:t>ABI IR band </a:t>
            </a:r>
            <a:r>
              <a:rPr lang="en-US" sz="2000" dirty="0" err="1" smtClean="0"/>
              <a:t>emissivities</a:t>
            </a:r>
            <a:r>
              <a:rPr lang="en-US" sz="2000" dirty="0" smtClean="0"/>
              <a:t> are from a monthly dataset.  </a:t>
            </a:r>
            <a:endParaRPr lang="en-US" sz="2000" dirty="0"/>
          </a:p>
          <a:p>
            <a:r>
              <a:rPr lang="en-US" sz="2000" dirty="0" smtClean="0"/>
              <a:t>Surface </a:t>
            </a:r>
            <a:r>
              <a:rPr lang="en-US" sz="2000" dirty="0"/>
              <a:t>roughness and skin </a:t>
            </a:r>
            <a:r>
              <a:rPr lang="en-US" sz="2000" dirty="0" smtClean="0"/>
              <a:t>temperature are assumed homogeneous within the Field of Regard</a:t>
            </a:r>
            <a:endParaRPr lang="en-US" sz="2000" dirty="0"/>
          </a:p>
          <a:p>
            <a:r>
              <a:rPr lang="en-US" sz="2000" dirty="0" smtClean="0"/>
              <a:t>The iterative </a:t>
            </a:r>
            <a:r>
              <a:rPr lang="en-US" sz="2000" dirty="0"/>
              <a:t>physical </a:t>
            </a:r>
            <a:r>
              <a:rPr lang="en-US" sz="2000" dirty="0" smtClean="0"/>
              <a:t>retrieval is computationally expensive; an increase in FOR width could </a:t>
            </a:r>
            <a:r>
              <a:rPr lang="en-US" sz="2000" dirty="0"/>
              <a:t>be necessary </a:t>
            </a:r>
            <a:r>
              <a:rPr lang="en-US" sz="2000" dirty="0" smtClean="0"/>
              <a:t>for large </a:t>
            </a:r>
            <a:r>
              <a:rPr lang="en-US" sz="2000" dirty="0"/>
              <a:t>region processing</a:t>
            </a:r>
          </a:p>
          <a:p>
            <a:r>
              <a:rPr lang="en-US" sz="2000" dirty="0" smtClean="0"/>
              <a:t>Forecast </a:t>
            </a:r>
            <a:r>
              <a:rPr lang="en-US" sz="2000" dirty="0"/>
              <a:t>temperature is hard to improve with </a:t>
            </a:r>
            <a:r>
              <a:rPr lang="en-US" sz="2000" dirty="0" smtClean="0"/>
              <a:t>ABI because ABI channels do not sense temperature at many different levels</a:t>
            </a:r>
            <a:endParaRPr lang="en-US" sz="2000" dirty="0"/>
          </a:p>
        </p:txBody>
      </p:sp>
      <p:pic>
        <p:nvPicPr>
          <p:cNvPr id="6" name="Picture 5" descr="ABI_wf_usstd_00zen"/>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779264"/>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962400" y="5181600"/>
            <a:ext cx="4953000" cy="1477328"/>
          </a:xfrm>
          <a:prstGeom prst="rect">
            <a:avLst/>
          </a:prstGeom>
          <a:solidFill>
            <a:schemeClr val="bg1">
              <a:lumMod val="95000"/>
            </a:schemeClr>
          </a:solidFill>
        </p:spPr>
        <p:txBody>
          <a:bodyPr wrap="square" rtlCol="0">
            <a:spAutoFit/>
          </a:bodyPr>
          <a:lstStyle/>
          <a:p>
            <a:r>
              <a:rPr lang="en-US" dirty="0" smtClean="0"/>
              <a:t>GOES-R ABI weighting functions, at left, show a lot of surface contribution, but not a lot of mid-tropospheric contributions – water vapor channels 8,9,10 and Ozone band 12 have contributions away from the surface</a:t>
            </a:r>
            <a:endParaRPr lang="en-US" dirty="0"/>
          </a:p>
        </p:txBody>
      </p:sp>
    </p:spTree>
    <p:custDataLst>
      <p:tags r:id="rId1"/>
    </p:custDataLst>
    <p:extLst>
      <p:ext uri="{BB962C8B-B14F-4D97-AF65-F5344CB8AC3E}">
        <p14:creationId xmlns:p14="http://schemas.microsoft.com/office/powerpoint/2010/main" val="246917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310166" y="380999"/>
            <a:ext cx="6836267" cy="6388107"/>
          </a:xfrm>
          <a:prstGeom prst="rect">
            <a:avLst/>
          </a:prstGeom>
        </p:spPr>
      </p:pic>
      <p:sp>
        <p:nvSpPr>
          <p:cNvPr id="3" name="TextBox 2"/>
          <p:cNvSpPr txBox="1"/>
          <p:nvPr/>
        </p:nvSpPr>
        <p:spPr>
          <a:xfrm>
            <a:off x="914400" y="424934"/>
            <a:ext cx="2133918" cy="369332"/>
          </a:xfrm>
          <a:prstGeom prst="rect">
            <a:avLst/>
          </a:prstGeom>
          <a:solidFill>
            <a:srgbClr val="FF0000"/>
          </a:solidFill>
        </p:spPr>
        <p:txBody>
          <a:bodyPr wrap="none" rtlCol="0">
            <a:spAutoFit/>
          </a:bodyPr>
          <a:lstStyle/>
          <a:p>
            <a:r>
              <a:rPr lang="en-US" b="1" dirty="0" smtClean="0">
                <a:solidFill>
                  <a:schemeClr val="bg1"/>
                </a:solidFill>
              </a:rPr>
              <a:t>Clear Sky Results</a:t>
            </a:r>
            <a:endParaRPr lang="en-US" b="1" dirty="0">
              <a:solidFill>
                <a:schemeClr val="bg1"/>
              </a:solidFill>
            </a:endParaRPr>
          </a:p>
        </p:txBody>
      </p:sp>
    </p:spTree>
    <p:custDataLst>
      <p:tags r:id="rId1"/>
    </p:custDataLst>
    <p:extLst>
      <p:ext uri="{BB962C8B-B14F-4D97-AF65-F5344CB8AC3E}">
        <p14:creationId xmlns:p14="http://schemas.microsoft.com/office/powerpoint/2010/main" val="287535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310166" y="380999"/>
            <a:ext cx="6836267" cy="6388107"/>
          </a:xfrm>
          <a:prstGeom prst="rect">
            <a:avLst/>
          </a:prstGeom>
        </p:spPr>
      </p:pic>
      <p:sp>
        <p:nvSpPr>
          <p:cNvPr id="3" name="Oval 2"/>
          <p:cNvSpPr/>
          <p:nvPr/>
        </p:nvSpPr>
        <p:spPr>
          <a:xfrm>
            <a:off x="3273757" y="38100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3552" y="11430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400800" y="9144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668637" y="3575052"/>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000" y="2567970"/>
            <a:ext cx="4203395" cy="523220"/>
          </a:xfrm>
          <a:prstGeom prst="rect">
            <a:avLst/>
          </a:prstGeom>
          <a:solidFill>
            <a:srgbClr val="FFFF00"/>
          </a:solidFill>
        </p:spPr>
        <p:txBody>
          <a:bodyPr wrap="none" rtlCol="0">
            <a:spAutoFit/>
          </a:bodyPr>
          <a:lstStyle/>
          <a:p>
            <a:r>
              <a:rPr lang="en-US" sz="1400" b="1" dirty="0" smtClean="0"/>
              <a:t>Satellite Retrievals do not improve temperature</a:t>
            </a:r>
          </a:p>
          <a:p>
            <a:r>
              <a:rPr lang="en-US" sz="1400" b="1" dirty="0"/>
              <a:t>b</a:t>
            </a:r>
            <a:r>
              <a:rPr lang="en-US" sz="1400" b="1" dirty="0" smtClean="0"/>
              <a:t>ecause temperature is already very accurate</a:t>
            </a:r>
            <a:endParaRPr lang="en-US" sz="1400" b="1" dirty="0"/>
          </a:p>
        </p:txBody>
      </p:sp>
      <p:cxnSp>
        <p:nvCxnSpPr>
          <p:cNvPr id="9" name="Straight Arrow Connector 8"/>
          <p:cNvCxnSpPr/>
          <p:nvPr/>
        </p:nvCxnSpPr>
        <p:spPr>
          <a:xfrm flipV="1">
            <a:off x="2482697" y="1790700"/>
            <a:ext cx="946303" cy="7772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2"/>
          </p:cNvCxnSpPr>
          <p:nvPr/>
        </p:nvCxnSpPr>
        <p:spPr>
          <a:xfrm>
            <a:off x="2482698" y="3091190"/>
            <a:ext cx="946302" cy="159511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24058" y="3051832"/>
            <a:ext cx="4362092" cy="523220"/>
          </a:xfrm>
          <a:prstGeom prst="rect">
            <a:avLst/>
          </a:prstGeom>
          <a:solidFill>
            <a:srgbClr val="FFFF00"/>
          </a:solidFill>
        </p:spPr>
        <p:txBody>
          <a:bodyPr wrap="none" rtlCol="0">
            <a:spAutoFit/>
          </a:bodyPr>
          <a:lstStyle/>
          <a:p>
            <a:r>
              <a:rPr lang="en-US" sz="1400" b="1" dirty="0" smtClean="0"/>
              <a:t>Satellite Retrievals do improve moisture between</a:t>
            </a:r>
          </a:p>
          <a:p>
            <a:r>
              <a:rPr lang="en-US" sz="1400" b="1" dirty="0" smtClean="0"/>
              <a:t>700-300 </a:t>
            </a:r>
            <a:r>
              <a:rPr lang="en-US" sz="1400" b="1" dirty="0" err="1" smtClean="0"/>
              <a:t>mb</a:t>
            </a:r>
            <a:r>
              <a:rPr lang="en-US" sz="1400" b="1" dirty="0" smtClean="0"/>
              <a:t> – where observations occur</a:t>
            </a:r>
            <a:endParaRPr lang="en-US" sz="1400" b="1" dirty="0"/>
          </a:p>
        </p:txBody>
      </p:sp>
      <p:cxnSp>
        <p:nvCxnSpPr>
          <p:cNvPr id="14" name="Straight Arrow Connector 13"/>
          <p:cNvCxnSpPr/>
          <p:nvPr/>
        </p:nvCxnSpPr>
        <p:spPr>
          <a:xfrm flipH="1" flipV="1">
            <a:off x="6668637" y="1600200"/>
            <a:ext cx="1004644" cy="145163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935337" y="3575052"/>
            <a:ext cx="737944" cy="76834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14400" y="424934"/>
            <a:ext cx="2133918" cy="369332"/>
          </a:xfrm>
          <a:prstGeom prst="rect">
            <a:avLst/>
          </a:prstGeom>
          <a:solidFill>
            <a:srgbClr val="FF0000"/>
          </a:solidFill>
        </p:spPr>
        <p:txBody>
          <a:bodyPr wrap="none" rtlCol="0">
            <a:spAutoFit/>
          </a:bodyPr>
          <a:lstStyle/>
          <a:p>
            <a:r>
              <a:rPr lang="en-US" b="1" dirty="0" smtClean="0">
                <a:solidFill>
                  <a:schemeClr val="bg1"/>
                </a:solidFill>
              </a:rPr>
              <a:t>Clear Sky Results</a:t>
            </a:r>
            <a:endParaRPr lang="en-US" b="1" dirty="0">
              <a:solidFill>
                <a:schemeClr val="bg1"/>
              </a:solidFill>
            </a:endParaRPr>
          </a:p>
        </p:txBody>
      </p:sp>
    </p:spTree>
    <p:custDataLst>
      <p:tags r:id="rId1"/>
    </p:custDataLst>
    <p:extLst>
      <p:ext uri="{BB962C8B-B14F-4D97-AF65-F5344CB8AC3E}">
        <p14:creationId xmlns:p14="http://schemas.microsoft.com/office/powerpoint/2010/main" val="236394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310166" y="380999"/>
            <a:ext cx="6836267" cy="6388107"/>
          </a:xfrm>
          <a:prstGeom prst="rect">
            <a:avLst/>
          </a:prstGeom>
        </p:spPr>
      </p:pic>
      <p:sp>
        <p:nvSpPr>
          <p:cNvPr id="3" name="Oval 2"/>
          <p:cNvSpPr/>
          <p:nvPr/>
        </p:nvSpPr>
        <p:spPr>
          <a:xfrm>
            <a:off x="3273757" y="38100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273552" y="11430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400800" y="914400"/>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668637" y="3575052"/>
            <a:ext cx="533400" cy="17526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1000" y="2567970"/>
            <a:ext cx="4203395" cy="523220"/>
          </a:xfrm>
          <a:prstGeom prst="rect">
            <a:avLst/>
          </a:prstGeom>
          <a:solidFill>
            <a:srgbClr val="FFFF00"/>
          </a:solidFill>
        </p:spPr>
        <p:txBody>
          <a:bodyPr wrap="none" rtlCol="0">
            <a:spAutoFit/>
          </a:bodyPr>
          <a:lstStyle/>
          <a:p>
            <a:r>
              <a:rPr lang="en-US" sz="1400" b="1" dirty="0" smtClean="0"/>
              <a:t>Satellite Retrievals do not improve temperature</a:t>
            </a:r>
          </a:p>
          <a:p>
            <a:r>
              <a:rPr lang="en-US" sz="1400" b="1" dirty="0"/>
              <a:t>b</a:t>
            </a:r>
            <a:r>
              <a:rPr lang="en-US" sz="1400" b="1" dirty="0" smtClean="0"/>
              <a:t>ecause temperature is already very accurate</a:t>
            </a:r>
            <a:endParaRPr lang="en-US" sz="1400" b="1" dirty="0"/>
          </a:p>
        </p:txBody>
      </p:sp>
      <p:cxnSp>
        <p:nvCxnSpPr>
          <p:cNvPr id="9" name="Straight Arrow Connector 8"/>
          <p:cNvCxnSpPr/>
          <p:nvPr/>
        </p:nvCxnSpPr>
        <p:spPr>
          <a:xfrm flipV="1">
            <a:off x="2482697" y="1790700"/>
            <a:ext cx="946303" cy="7772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2"/>
          </p:cNvCxnSpPr>
          <p:nvPr/>
        </p:nvCxnSpPr>
        <p:spPr>
          <a:xfrm>
            <a:off x="2482698" y="3091190"/>
            <a:ext cx="946302" cy="159511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24058" y="3051832"/>
            <a:ext cx="4362092" cy="523220"/>
          </a:xfrm>
          <a:prstGeom prst="rect">
            <a:avLst/>
          </a:prstGeom>
          <a:solidFill>
            <a:srgbClr val="FFFF00"/>
          </a:solidFill>
        </p:spPr>
        <p:txBody>
          <a:bodyPr wrap="none" rtlCol="0">
            <a:spAutoFit/>
          </a:bodyPr>
          <a:lstStyle/>
          <a:p>
            <a:r>
              <a:rPr lang="en-US" sz="1400" b="1" dirty="0" smtClean="0"/>
              <a:t>Satellite Retrievals do improve moisture between</a:t>
            </a:r>
          </a:p>
          <a:p>
            <a:r>
              <a:rPr lang="en-US" sz="1400" b="1" dirty="0" smtClean="0"/>
              <a:t>700-300 </a:t>
            </a:r>
            <a:r>
              <a:rPr lang="en-US" sz="1400" b="1" dirty="0" err="1" smtClean="0"/>
              <a:t>mb</a:t>
            </a:r>
            <a:r>
              <a:rPr lang="en-US" sz="1400" b="1" dirty="0" smtClean="0"/>
              <a:t> – where observations occur</a:t>
            </a:r>
            <a:endParaRPr lang="en-US" sz="1400" b="1" dirty="0"/>
          </a:p>
        </p:txBody>
      </p:sp>
      <p:cxnSp>
        <p:nvCxnSpPr>
          <p:cNvPr id="14" name="Straight Arrow Connector 13"/>
          <p:cNvCxnSpPr/>
          <p:nvPr/>
        </p:nvCxnSpPr>
        <p:spPr>
          <a:xfrm flipH="1" flipV="1">
            <a:off x="6668637" y="1600200"/>
            <a:ext cx="1004644" cy="1451632"/>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6935337" y="3575052"/>
            <a:ext cx="737944" cy="76834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879544" y="3866576"/>
            <a:ext cx="1143000" cy="769441"/>
          </a:xfrm>
          <a:prstGeom prst="rect">
            <a:avLst/>
          </a:prstGeom>
          <a:solidFill>
            <a:srgbClr val="FFFF00"/>
          </a:solidFill>
        </p:spPr>
        <p:txBody>
          <a:bodyPr wrap="square" rtlCol="0">
            <a:spAutoFit/>
          </a:bodyPr>
          <a:lstStyle/>
          <a:p>
            <a:r>
              <a:rPr lang="en-US" sz="1100" dirty="0" smtClean="0"/>
              <a:t>(Think about Water Vapor Weighting Function!)</a:t>
            </a:r>
            <a:endParaRPr lang="en-US" sz="1100" dirty="0"/>
          </a:p>
        </p:txBody>
      </p:sp>
      <p:sp>
        <p:nvSpPr>
          <p:cNvPr id="11" name="Down Arrow 10"/>
          <p:cNvSpPr/>
          <p:nvPr/>
        </p:nvSpPr>
        <p:spPr>
          <a:xfrm>
            <a:off x="8451044" y="3575052"/>
            <a:ext cx="235756" cy="291524"/>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14400" y="424934"/>
            <a:ext cx="2133918" cy="369332"/>
          </a:xfrm>
          <a:prstGeom prst="rect">
            <a:avLst/>
          </a:prstGeom>
          <a:solidFill>
            <a:srgbClr val="FF0000"/>
          </a:solidFill>
        </p:spPr>
        <p:txBody>
          <a:bodyPr wrap="none" rtlCol="0">
            <a:spAutoFit/>
          </a:bodyPr>
          <a:lstStyle/>
          <a:p>
            <a:r>
              <a:rPr lang="en-US" b="1" dirty="0" smtClean="0">
                <a:solidFill>
                  <a:schemeClr val="bg1"/>
                </a:solidFill>
              </a:rPr>
              <a:t>Clear Sky Results</a:t>
            </a:r>
            <a:endParaRPr lang="en-US" b="1" dirty="0">
              <a:solidFill>
                <a:schemeClr val="bg1"/>
              </a:solidFill>
            </a:endParaRPr>
          </a:p>
        </p:txBody>
      </p:sp>
    </p:spTree>
    <p:custDataLst>
      <p:tags r:id="rId1"/>
    </p:custDataLst>
    <p:extLst>
      <p:ext uri="{BB962C8B-B14F-4D97-AF65-F5344CB8AC3E}">
        <p14:creationId xmlns:p14="http://schemas.microsoft.com/office/powerpoint/2010/main" val="139444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29200" y="762000"/>
            <a:ext cx="3962400" cy="6187288"/>
          </a:xfrm>
        </p:spPr>
      </p:pic>
      <p:sp>
        <p:nvSpPr>
          <p:cNvPr id="3" name="Title 2"/>
          <p:cNvSpPr>
            <a:spLocks noGrp="1"/>
          </p:cNvSpPr>
          <p:nvPr>
            <p:ph type="title"/>
          </p:nvPr>
        </p:nvSpPr>
        <p:spPr/>
        <p:txBody>
          <a:bodyPr/>
          <a:lstStyle/>
          <a:p>
            <a:r>
              <a:rPr lang="en-US" dirty="0" smtClean="0"/>
              <a:t>Weighting Function Plots</a:t>
            </a:r>
            <a:endParaRPr lang="en-US" dirty="0"/>
          </a:p>
        </p:txBody>
      </p:sp>
      <p:sp>
        <p:nvSpPr>
          <p:cNvPr id="2" name="Slide Number Placeholder 1"/>
          <p:cNvSpPr>
            <a:spLocks noGrp="1"/>
          </p:cNvSpPr>
          <p:nvPr>
            <p:ph type="sldNum" sz="quarter" idx="12"/>
          </p:nvPr>
        </p:nvSpPr>
        <p:spPr/>
        <p:txBody>
          <a:bodyPr/>
          <a:lstStyle/>
          <a:p>
            <a:fld id="{E7A5A54D-0CD5-4841-B422-0469FF62B8DE}" type="slidenum">
              <a:rPr lang="en-US" smtClean="0"/>
              <a:t>17</a:t>
            </a:fld>
            <a:endParaRPr lang="en-US"/>
          </a:p>
        </p:txBody>
      </p:sp>
      <p:sp>
        <p:nvSpPr>
          <p:cNvPr id="6" name="Right Bracket 5"/>
          <p:cNvSpPr/>
          <p:nvPr/>
        </p:nvSpPr>
        <p:spPr>
          <a:xfrm flipH="1">
            <a:off x="4343400" y="3581400"/>
            <a:ext cx="584423" cy="1676400"/>
          </a:xfrm>
          <a:prstGeom prst="rightBracket">
            <a:avLst/>
          </a:prstGeom>
          <a:ln w="666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143000" y="3819435"/>
            <a:ext cx="3048000" cy="1200329"/>
          </a:xfrm>
          <a:prstGeom prst="rect">
            <a:avLst/>
          </a:prstGeom>
          <a:noFill/>
        </p:spPr>
        <p:txBody>
          <a:bodyPr wrap="square" rtlCol="0">
            <a:spAutoFit/>
          </a:bodyPr>
          <a:lstStyle/>
          <a:p>
            <a:r>
              <a:rPr lang="en-US" b="1" dirty="0" smtClean="0"/>
              <a:t>Moisture and Temperature information in mid-troposphere from Water vapor Channels</a:t>
            </a:r>
            <a:endParaRPr lang="en-US" b="1" dirty="0"/>
          </a:p>
        </p:txBody>
      </p:sp>
      <p:sp>
        <p:nvSpPr>
          <p:cNvPr id="16" name="Right Bracket 15"/>
          <p:cNvSpPr/>
          <p:nvPr/>
        </p:nvSpPr>
        <p:spPr>
          <a:xfrm flipH="1">
            <a:off x="4394423" y="5410200"/>
            <a:ext cx="584423" cy="838200"/>
          </a:xfrm>
          <a:prstGeom prst="rightBracket">
            <a:avLst/>
          </a:prstGeom>
          <a:ln w="666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162050" y="5257800"/>
            <a:ext cx="3048000" cy="923330"/>
          </a:xfrm>
          <a:prstGeom prst="rect">
            <a:avLst/>
          </a:prstGeom>
          <a:noFill/>
        </p:spPr>
        <p:txBody>
          <a:bodyPr wrap="square" rtlCol="0">
            <a:spAutoFit/>
          </a:bodyPr>
          <a:lstStyle/>
          <a:p>
            <a:r>
              <a:rPr lang="en-US" b="1" dirty="0" smtClean="0"/>
              <a:t>Temperature information in lower troposphere other  IR bands</a:t>
            </a:r>
            <a:endParaRPr lang="en-US" b="1" dirty="0"/>
          </a:p>
        </p:txBody>
      </p:sp>
      <p:sp>
        <p:nvSpPr>
          <p:cNvPr id="18" name="32-Point Star 17"/>
          <p:cNvSpPr/>
          <p:nvPr/>
        </p:nvSpPr>
        <p:spPr>
          <a:xfrm>
            <a:off x="6477000" y="1266915"/>
            <a:ext cx="2800350" cy="2295435"/>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 a US Standard Atmosphere</a:t>
            </a:r>
            <a:endParaRPr lang="en-US" dirty="0"/>
          </a:p>
        </p:txBody>
      </p:sp>
    </p:spTree>
    <p:custDataLst>
      <p:tags r:id="rId1"/>
    </p:custDataLst>
    <p:extLst>
      <p:ext uri="{BB962C8B-B14F-4D97-AF65-F5344CB8AC3E}">
        <p14:creationId xmlns:p14="http://schemas.microsoft.com/office/powerpoint/2010/main" val="219674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Individual Profiles are in AWIPS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507" y="1600200"/>
            <a:ext cx="6594974" cy="4525963"/>
          </a:xfrm>
        </p:spPr>
      </p:pic>
      <p:sp>
        <p:nvSpPr>
          <p:cNvPr id="5" name="TextBox 4"/>
          <p:cNvSpPr txBox="1"/>
          <p:nvPr/>
        </p:nvSpPr>
        <p:spPr>
          <a:xfrm>
            <a:off x="913590" y="1036807"/>
            <a:ext cx="8001810" cy="307777"/>
          </a:xfrm>
          <a:prstGeom prst="rect">
            <a:avLst/>
          </a:prstGeom>
          <a:noFill/>
        </p:spPr>
        <p:txBody>
          <a:bodyPr wrap="square" rtlCol="0">
            <a:spAutoFit/>
          </a:bodyPr>
          <a:lstStyle/>
          <a:p>
            <a:r>
              <a:rPr lang="en-US" sz="1400" dirty="0" smtClean="0"/>
              <a:t>Satellite        GOES-East/GOES-West       CONUS or Full Disk         Vertical Temp/Moisture Profiles</a:t>
            </a:r>
            <a:endParaRPr lang="en-US" sz="1400" dirty="0"/>
          </a:p>
        </p:txBody>
      </p:sp>
      <p:sp>
        <p:nvSpPr>
          <p:cNvPr id="7" name="Right Arrow 6"/>
          <p:cNvSpPr/>
          <p:nvPr/>
        </p:nvSpPr>
        <p:spPr>
          <a:xfrm>
            <a:off x="5933247" y="986505"/>
            <a:ext cx="345633"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3997767" y="959550"/>
            <a:ext cx="345633"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1666370" y="971265"/>
            <a:ext cx="345633"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32600" y="2870200"/>
            <a:ext cx="1600200" cy="304800"/>
          </a:xfrm>
          <a:prstGeom prst="rect">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342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GOES-16 / GOES-18 Sounding Points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779" y="1600200"/>
            <a:ext cx="6104430" cy="4525963"/>
          </a:xfrm>
        </p:spPr>
      </p:pic>
      <p:sp>
        <p:nvSpPr>
          <p:cNvPr id="5" name="Rectangle 4"/>
          <p:cNvSpPr/>
          <p:nvPr/>
        </p:nvSpPr>
        <p:spPr>
          <a:xfrm>
            <a:off x="3505200" y="2209800"/>
            <a:ext cx="152400" cy="22860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906766" y="6382353"/>
            <a:ext cx="8221481" cy="369332"/>
          </a:xfrm>
          <a:prstGeom prst="rect">
            <a:avLst/>
          </a:prstGeom>
          <a:noFill/>
        </p:spPr>
        <p:txBody>
          <a:bodyPr wrap="none" rtlCol="0">
            <a:spAutoFit/>
          </a:bodyPr>
          <a:lstStyle/>
          <a:p>
            <a:r>
              <a:rPr lang="en-US" dirty="0" smtClean="0"/>
              <a:t>See that point in Idaho?  You have a GOES-East and GOES-West profile there</a:t>
            </a:r>
            <a:endParaRPr lang="en-US" dirty="0"/>
          </a:p>
        </p:txBody>
      </p:sp>
    </p:spTree>
    <p:extLst>
      <p:ext uri="{BB962C8B-B14F-4D97-AF65-F5344CB8AC3E}">
        <p14:creationId xmlns:p14="http://schemas.microsoft.com/office/powerpoint/2010/main" val="404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b="1" dirty="0" smtClean="0"/>
              <a:t>Understand the information within GOES-R Legacy Atmospheric Profiles</a:t>
            </a:r>
          </a:p>
          <a:p>
            <a:endParaRPr lang="en-US" b="1" dirty="0"/>
          </a:p>
          <a:p>
            <a:r>
              <a:rPr lang="en-US" b="1" dirty="0" smtClean="0"/>
              <a:t>Describe the products derived from Legacy Atmospheric Profiles</a:t>
            </a:r>
          </a:p>
          <a:p>
            <a:endParaRPr lang="en-US" b="1" dirty="0"/>
          </a:p>
          <a:p>
            <a:r>
              <a:rPr lang="en-US" b="1" dirty="0" smtClean="0"/>
              <a:t>How might you use these products operationally?</a:t>
            </a:r>
            <a:endParaRPr lang="en-US" b="1" dirty="0"/>
          </a:p>
        </p:txBody>
      </p:sp>
    </p:spTree>
    <p:custDataLst>
      <p:tags r:id="rId1"/>
    </p:custDataLst>
    <p:extLst>
      <p:ext uri="{BB962C8B-B14F-4D97-AF65-F5344CB8AC3E}">
        <p14:creationId xmlns:p14="http://schemas.microsoft.com/office/powerpoint/2010/main" val="1624946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the Profiles</a:t>
            </a:r>
            <a:br>
              <a:rPr lang="en-US" dirty="0" smtClean="0"/>
            </a:br>
            <a:r>
              <a:rPr lang="en-US" sz="1800" dirty="0" smtClean="0"/>
              <a:t>One computed from GOES-16, one from GOES-18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24000"/>
            <a:ext cx="4724906" cy="4525962"/>
          </a:xfrm>
        </p:spPr>
      </p:pic>
      <p:sp>
        <p:nvSpPr>
          <p:cNvPr id="5" name="TextBox 4"/>
          <p:cNvSpPr txBox="1"/>
          <p:nvPr/>
        </p:nvSpPr>
        <p:spPr>
          <a:xfrm>
            <a:off x="6248906" y="2909818"/>
            <a:ext cx="2666495" cy="1754326"/>
          </a:xfrm>
          <a:prstGeom prst="rect">
            <a:avLst/>
          </a:prstGeom>
          <a:noFill/>
        </p:spPr>
        <p:txBody>
          <a:bodyPr wrap="square" rtlCol="0">
            <a:spAutoFit/>
          </a:bodyPr>
          <a:lstStyle/>
          <a:p>
            <a:r>
              <a:rPr lang="en-US" dirty="0" smtClean="0"/>
              <a:t>The profiles are smooth</a:t>
            </a:r>
          </a:p>
          <a:p>
            <a:endParaRPr lang="en-US" dirty="0"/>
          </a:p>
          <a:p>
            <a:r>
              <a:rPr lang="en-US" dirty="0" smtClean="0"/>
              <a:t>Best information:  How are things changing with time?  Where are the edges of gradients?</a:t>
            </a:r>
            <a:endParaRPr lang="en-US" dirty="0"/>
          </a:p>
        </p:txBody>
      </p:sp>
    </p:spTree>
    <p:extLst>
      <p:ext uri="{BB962C8B-B14F-4D97-AF65-F5344CB8AC3E}">
        <p14:creationId xmlns:p14="http://schemas.microsoft.com/office/powerpoint/2010/main" val="424219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 Profiles over the SE USA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779" y="1600200"/>
            <a:ext cx="6104430" cy="4525963"/>
          </a:xfrm>
        </p:spPr>
      </p:pic>
      <p:sp>
        <p:nvSpPr>
          <p:cNvPr id="5" name="Oval 4"/>
          <p:cNvSpPr/>
          <p:nvPr/>
        </p:nvSpPr>
        <p:spPr>
          <a:xfrm>
            <a:off x="4050624" y="2370222"/>
            <a:ext cx="152400" cy="152400"/>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27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profile changing every 30 minutes?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55738"/>
            <a:ext cx="4831084" cy="4525962"/>
          </a:xfrm>
        </p:spPr>
      </p:pic>
      <p:sp>
        <p:nvSpPr>
          <p:cNvPr id="5" name="TextBox 4"/>
          <p:cNvSpPr txBox="1"/>
          <p:nvPr/>
        </p:nvSpPr>
        <p:spPr>
          <a:xfrm>
            <a:off x="6159141" y="1905000"/>
            <a:ext cx="2865116" cy="3970318"/>
          </a:xfrm>
          <a:prstGeom prst="rect">
            <a:avLst/>
          </a:prstGeom>
          <a:noFill/>
        </p:spPr>
        <p:txBody>
          <a:bodyPr wrap="square" rtlCol="0">
            <a:spAutoFit/>
          </a:bodyPr>
          <a:lstStyle/>
          <a:p>
            <a:r>
              <a:rPr lang="en-US" dirty="0" smtClean="0"/>
              <a:t>Watching</a:t>
            </a:r>
          </a:p>
          <a:p>
            <a:r>
              <a:rPr lang="en-US" dirty="0" smtClean="0"/>
              <a:t>Moisture Return</a:t>
            </a:r>
          </a:p>
          <a:p>
            <a:r>
              <a:rPr lang="en-US" dirty="0" smtClean="0"/>
              <a:t>Cooling before snow?</a:t>
            </a:r>
          </a:p>
          <a:p>
            <a:r>
              <a:rPr lang="en-US" dirty="0" smtClean="0"/>
              <a:t>Possibility of Hail?</a:t>
            </a:r>
          </a:p>
          <a:p>
            <a:r>
              <a:rPr lang="en-US" dirty="0" smtClean="0"/>
              <a:t>Warming ahead of rain?</a:t>
            </a:r>
          </a:p>
          <a:p>
            <a:r>
              <a:rPr lang="en-US" dirty="0" smtClean="0"/>
              <a:t>.</a:t>
            </a:r>
          </a:p>
          <a:p>
            <a:r>
              <a:rPr lang="en-US" dirty="0" smtClean="0"/>
              <a:t>.</a:t>
            </a:r>
          </a:p>
          <a:p>
            <a:r>
              <a:rPr lang="en-US" dirty="0" smtClean="0"/>
              <a:t>.</a:t>
            </a:r>
          </a:p>
          <a:p>
            <a:r>
              <a:rPr lang="en-US" dirty="0" smtClean="0"/>
              <a:t>.</a:t>
            </a:r>
          </a:p>
          <a:p>
            <a:r>
              <a:rPr lang="en-US" dirty="0" smtClean="0"/>
              <a:t>Note that even though profiles are created every 5 minutes, the data are shipped to AWIPS every 30 minutes</a:t>
            </a:r>
            <a:endParaRPr lang="en-US" dirty="0"/>
          </a:p>
        </p:txBody>
      </p:sp>
    </p:spTree>
    <p:extLst>
      <p:ext uri="{BB962C8B-B14F-4D97-AF65-F5344CB8AC3E}">
        <p14:creationId xmlns:p14="http://schemas.microsoft.com/office/powerpoint/2010/main" val="2627369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14702" y="344437"/>
            <a:ext cx="4800298" cy="3559049"/>
          </a:xfrm>
          <a:prstGeom prst="rect">
            <a:avLst/>
          </a:prstGeom>
        </p:spPr>
      </p:pic>
      <p:pic>
        <p:nvPicPr>
          <p:cNvPr id="3" name="Picture 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394200" y="344220"/>
            <a:ext cx="4749800" cy="3521609"/>
          </a:xfrm>
          <a:prstGeom prst="rect">
            <a:avLst/>
          </a:prstGeom>
        </p:spPr>
      </p:pic>
      <p:sp>
        <p:nvSpPr>
          <p:cNvPr id="6" name="TextBox 5"/>
          <p:cNvSpPr txBox="1"/>
          <p:nvPr/>
        </p:nvSpPr>
        <p:spPr>
          <a:xfrm>
            <a:off x="914702" y="609600"/>
            <a:ext cx="3441968" cy="369332"/>
          </a:xfrm>
          <a:prstGeom prst="rect">
            <a:avLst/>
          </a:prstGeom>
          <a:solidFill>
            <a:schemeClr val="bg1">
              <a:lumMod val="85000"/>
            </a:schemeClr>
          </a:solidFill>
        </p:spPr>
        <p:txBody>
          <a:bodyPr wrap="none" rtlCol="0">
            <a:spAutoFit/>
          </a:bodyPr>
          <a:lstStyle/>
          <a:p>
            <a:r>
              <a:rPr lang="en-US" b="1" dirty="0" smtClean="0"/>
              <a:t>Clear-Sky CAPE with Band 13</a:t>
            </a:r>
            <a:endParaRPr lang="en-US" b="1" dirty="0"/>
          </a:p>
        </p:txBody>
      </p:sp>
      <p:sp>
        <p:nvSpPr>
          <p:cNvPr id="7" name="TextBox 6"/>
          <p:cNvSpPr txBox="1"/>
          <p:nvPr/>
        </p:nvSpPr>
        <p:spPr>
          <a:xfrm>
            <a:off x="7162800" y="587829"/>
            <a:ext cx="1826141" cy="369332"/>
          </a:xfrm>
          <a:prstGeom prst="rect">
            <a:avLst/>
          </a:prstGeom>
          <a:solidFill>
            <a:schemeClr val="bg1">
              <a:lumMod val="85000"/>
            </a:schemeClr>
          </a:solidFill>
        </p:spPr>
        <p:txBody>
          <a:bodyPr wrap="none" rtlCol="0">
            <a:spAutoFit/>
          </a:bodyPr>
          <a:lstStyle/>
          <a:p>
            <a:r>
              <a:rPr lang="en-US" b="1" dirty="0" smtClean="0"/>
              <a:t>Clear-Sky TPW</a:t>
            </a:r>
            <a:endParaRPr lang="en-US" b="1" dirty="0"/>
          </a:p>
        </p:txBody>
      </p:sp>
      <p:sp>
        <p:nvSpPr>
          <p:cNvPr id="9" name="TextBox 8"/>
          <p:cNvSpPr txBox="1"/>
          <p:nvPr/>
        </p:nvSpPr>
        <p:spPr>
          <a:xfrm>
            <a:off x="1295400" y="4242378"/>
            <a:ext cx="7180126" cy="2246769"/>
          </a:xfrm>
          <a:prstGeom prst="rect">
            <a:avLst/>
          </a:prstGeom>
          <a:solidFill>
            <a:schemeClr val="bg1">
              <a:lumMod val="85000"/>
            </a:schemeClr>
          </a:solidFill>
          <a:ln w="38100">
            <a:solidFill>
              <a:schemeClr val="accent1"/>
            </a:solidFill>
          </a:ln>
        </p:spPr>
        <p:txBody>
          <a:bodyPr wrap="square" rtlCol="0">
            <a:spAutoFit/>
          </a:bodyPr>
          <a:lstStyle/>
          <a:p>
            <a:r>
              <a:rPr lang="en-US" sz="2000" dirty="0" smtClean="0"/>
              <a:t>Baseline Products are clear Sky only – so plot them with other satellite data.  In the example on the left, CAPE (values from 0 to 3000) is plotted with Band 13 imagery.  You have data with every scan</a:t>
            </a:r>
          </a:p>
          <a:p>
            <a:endParaRPr lang="en-US" sz="2000" dirty="0"/>
          </a:p>
          <a:p>
            <a:r>
              <a:rPr lang="en-US" sz="2000" dirty="0" smtClean="0"/>
              <a:t>In AWIPS, Clear Sky products show missing data where clouds are present</a:t>
            </a:r>
            <a:endParaRPr lang="en-US" sz="2000" dirty="0"/>
          </a:p>
        </p:txBody>
      </p:sp>
    </p:spTree>
    <p:custDataLst>
      <p:tags r:id="rId1"/>
    </p:custDataLst>
    <p:extLst>
      <p:ext uri="{BB962C8B-B14F-4D97-AF65-F5344CB8AC3E}">
        <p14:creationId xmlns:p14="http://schemas.microsoft.com/office/powerpoint/2010/main" val="3602428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What’s best about LAP Soundings</a:t>
            </a:r>
            <a:endParaRPr lang="en-US" dirty="0">
              <a:solidFill>
                <a:srgbClr val="7030A0"/>
              </a:solidFill>
            </a:endParaRPr>
          </a:p>
        </p:txBody>
      </p:sp>
      <p:sp>
        <p:nvSpPr>
          <p:cNvPr id="3" name="Content Placeholder 2"/>
          <p:cNvSpPr>
            <a:spLocks noGrp="1"/>
          </p:cNvSpPr>
          <p:nvPr>
            <p:ph idx="1"/>
          </p:nvPr>
        </p:nvSpPr>
        <p:spPr>
          <a:xfrm>
            <a:off x="1371600" y="1524000"/>
            <a:ext cx="7313175" cy="4525963"/>
          </a:xfrm>
        </p:spPr>
        <p:txBody>
          <a:bodyPr/>
          <a:lstStyle/>
          <a:p>
            <a:endParaRPr lang="en-US" dirty="0" smtClean="0"/>
          </a:p>
          <a:p>
            <a:r>
              <a:rPr lang="en-US" b="1" dirty="0" smtClean="0"/>
              <a:t>Gradients</a:t>
            </a:r>
            <a:endParaRPr lang="en-US" b="1" dirty="0"/>
          </a:p>
          <a:p>
            <a:r>
              <a:rPr lang="en-US" b="1" dirty="0" smtClean="0"/>
              <a:t>Time Tendencies</a:t>
            </a:r>
            <a:endParaRPr lang="en-US" b="1" dirty="0"/>
          </a:p>
          <a:p>
            <a:pPr lvl="1"/>
            <a:r>
              <a:rPr lang="en-US" dirty="0" smtClean="0"/>
              <a:t>Quotes from HWT Evaluations:</a:t>
            </a:r>
          </a:p>
          <a:p>
            <a:pPr lvl="2"/>
            <a:r>
              <a:rPr lang="en-US" dirty="0" smtClean="0"/>
              <a:t>“While looking at the CAPE and </a:t>
            </a:r>
            <a:r>
              <a:rPr lang="en-US" dirty="0" err="1" smtClean="0"/>
              <a:t>Precipitable</a:t>
            </a:r>
            <a:r>
              <a:rPr lang="en-US" dirty="0" smtClean="0"/>
              <a:t> Water  trends, we noticed the storm development in SD matches almost exactly with the leading edge of the gradient”</a:t>
            </a:r>
          </a:p>
          <a:p>
            <a:pPr lvl="2"/>
            <a:r>
              <a:rPr lang="en-US" dirty="0" smtClean="0"/>
              <a:t>“The overall gradient and orientation seems pretty good”</a:t>
            </a:r>
          </a:p>
          <a:p>
            <a:pPr lvl="2"/>
            <a:r>
              <a:rPr lang="en-US" dirty="0" smtClean="0"/>
              <a:t>(HWT Products were created using GOES Sounder)</a:t>
            </a:r>
            <a:endParaRPr lang="en-US" dirty="0"/>
          </a:p>
        </p:txBody>
      </p:sp>
      <p:sp>
        <p:nvSpPr>
          <p:cNvPr id="4" name="Footer Placeholder 3"/>
          <p:cNvSpPr>
            <a:spLocks noGrp="1"/>
          </p:cNvSpPr>
          <p:nvPr>
            <p:ph type="ftr" sz="quarter" idx="11"/>
          </p:nvPr>
        </p:nvSpPr>
        <p:spPr/>
        <p:txBody>
          <a:bodyPr/>
          <a:lstStyle/>
          <a:p>
            <a:r>
              <a:rPr lang="en-US" dirty="0" smtClean="0">
                <a:solidFill>
                  <a:schemeClr val="bg1">
                    <a:lumMod val="95000"/>
                    <a:lumOff val="5000"/>
                  </a:schemeClr>
                </a:solidFill>
              </a:rPr>
              <a:t>Satellite Foundational Course - GOES-R</a:t>
            </a:r>
            <a:endParaRPr lang="en-US" dirty="0">
              <a:solidFill>
                <a:schemeClr val="bg1">
                  <a:lumMod val="95000"/>
                  <a:lumOff val="5000"/>
                </a:schemeClr>
              </a:solidFill>
            </a:endParaRPr>
          </a:p>
        </p:txBody>
      </p:sp>
      <p:sp>
        <p:nvSpPr>
          <p:cNvPr id="5" name="Slide Number Placeholder 4"/>
          <p:cNvSpPr>
            <a:spLocks noGrp="1"/>
          </p:cNvSpPr>
          <p:nvPr>
            <p:ph type="sldNum" sz="quarter" idx="12"/>
          </p:nvPr>
        </p:nvSpPr>
        <p:spPr/>
        <p:txBody>
          <a:bodyPr/>
          <a:lstStyle/>
          <a:p>
            <a:fld id="{E7A5A54D-0CD5-4841-B422-0469FF62B8DE}" type="slidenum">
              <a:rPr lang="en-US" smtClean="0"/>
              <a:t>24</a:t>
            </a:fld>
            <a:endParaRPr lang="en-US"/>
          </a:p>
        </p:txBody>
      </p:sp>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19800" y="4699444"/>
            <a:ext cx="2969400" cy="1705424"/>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819400" y="4724400"/>
            <a:ext cx="2969400" cy="1705424"/>
          </a:xfrm>
          <a:prstGeom prst="rect">
            <a:avLst/>
          </a:prstGeom>
        </p:spPr>
      </p:pic>
    </p:spTree>
    <p:custDataLst>
      <p:tags r:id="rId1"/>
    </p:custDataLst>
    <p:extLst>
      <p:ext uri="{BB962C8B-B14F-4D97-AF65-F5344CB8AC3E}">
        <p14:creationId xmlns:p14="http://schemas.microsoft.com/office/powerpoint/2010/main" val="1480719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A5A54D-0CD5-4841-B422-0469FF62B8DE}" type="slidenum">
              <a:rPr lang="en-US" smtClean="0"/>
              <a:t>25</a:t>
            </a:fld>
            <a:endParaRPr lang="en-US"/>
          </a:p>
        </p:txBody>
      </p:sp>
      <p:sp>
        <p:nvSpPr>
          <p:cNvPr id="5" name="Title 4"/>
          <p:cNvSpPr>
            <a:spLocks noGrp="1"/>
          </p:cNvSpPr>
          <p:nvPr>
            <p:ph type="title" idx="4294967295"/>
          </p:nvPr>
        </p:nvSpPr>
        <p:spPr>
          <a:xfrm>
            <a:off x="0" y="274638"/>
            <a:ext cx="8229600" cy="1143000"/>
          </a:xfrm>
        </p:spPr>
        <p:txBody>
          <a:bodyPr/>
          <a:lstStyle/>
          <a:p>
            <a:r>
              <a:rPr lang="en-US" dirty="0" smtClean="0"/>
              <a:t>LAP CAPE and convection</a:t>
            </a:r>
            <a:endParaRPr lang="en-US" dirty="0"/>
          </a:p>
        </p:txBody>
      </p:sp>
      <p:pic>
        <p:nvPicPr>
          <p:cNvPr id="3" name="Picture 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295400" y="1466193"/>
            <a:ext cx="7848600" cy="4363974"/>
          </a:xfrm>
          <a:prstGeom prst="rect">
            <a:avLst/>
          </a:prstGeom>
        </p:spPr>
      </p:pic>
      <p:sp>
        <p:nvSpPr>
          <p:cNvPr id="6" name="Oval 5"/>
          <p:cNvSpPr/>
          <p:nvPr/>
        </p:nvSpPr>
        <p:spPr>
          <a:xfrm rot="19176672">
            <a:off x="5681612" y="3246456"/>
            <a:ext cx="2040999" cy="19652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1" y="1447800"/>
            <a:ext cx="2590800" cy="923330"/>
          </a:xfrm>
          <a:prstGeom prst="rect">
            <a:avLst/>
          </a:prstGeom>
          <a:solidFill>
            <a:srgbClr val="0000FF"/>
          </a:solidFill>
        </p:spPr>
        <p:txBody>
          <a:bodyPr wrap="square" rtlCol="0">
            <a:spAutoFit/>
          </a:bodyPr>
          <a:lstStyle/>
          <a:p>
            <a:r>
              <a:rPr lang="en-US" b="1" dirty="0" smtClean="0">
                <a:solidFill>
                  <a:schemeClr val="bg1"/>
                </a:solidFill>
              </a:rPr>
              <a:t>Convection moving towards larger LAP CAPE values</a:t>
            </a:r>
            <a:endParaRPr lang="en-US" b="1" dirty="0">
              <a:solidFill>
                <a:schemeClr val="bg1"/>
              </a:solidFill>
            </a:endParaRPr>
          </a:p>
        </p:txBody>
      </p:sp>
      <p:cxnSp>
        <p:nvCxnSpPr>
          <p:cNvPr id="9" name="Straight Arrow Connector 8"/>
          <p:cNvCxnSpPr/>
          <p:nvPr/>
        </p:nvCxnSpPr>
        <p:spPr>
          <a:xfrm flipH="1">
            <a:off x="4724400" y="2057400"/>
            <a:ext cx="609602" cy="15907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0577" y="5803612"/>
            <a:ext cx="1997663" cy="584775"/>
          </a:xfrm>
          <a:prstGeom prst="rect">
            <a:avLst/>
          </a:prstGeom>
          <a:noFill/>
        </p:spPr>
        <p:txBody>
          <a:bodyPr wrap="none" rtlCol="0">
            <a:spAutoFit/>
          </a:bodyPr>
          <a:lstStyle/>
          <a:p>
            <a:r>
              <a:rPr lang="en-US" sz="3200" b="1" dirty="0" smtClean="0">
                <a:solidFill>
                  <a:srgbClr val="0000FF"/>
                </a:solidFill>
              </a:rPr>
              <a:t>2035 UTC</a:t>
            </a:r>
            <a:endParaRPr lang="en-US" sz="3200" b="1" dirty="0">
              <a:solidFill>
                <a:srgbClr val="0000FF"/>
              </a:solidFill>
            </a:endParaRPr>
          </a:p>
        </p:txBody>
      </p:sp>
      <p:sp>
        <p:nvSpPr>
          <p:cNvPr id="4" name="TextBox 3"/>
          <p:cNvSpPr txBox="1"/>
          <p:nvPr/>
        </p:nvSpPr>
        <p:spPr>
          <a:xfrm>
            <a:off x="1524000" y="6248400"/>
            <a:ext cx="5570756" cy="369332"/>
          </a:xfrm>
          <a:prstGeom prst="rect">
            <a:avLst/>
          </a:prstGeom>
          <a:noFill/>
        </p:spPr>
        <p:txBody>
          <a:bodyPr wrap="none" rtlCol="0">
            <a:spAutoFit/>
          </a:bodyPr>
          <a:lstStyle/>
          <a:p>
            <a:r>
              <a:rPr lang="en-US" dirty="0" smtClean="0"/>
              <a:t>(All Sky Product created using GOES Sounder Data)</a:t>
            </a:r>
            <a:endParaRPr lang="en-US" dirty="0"/>
          </a:p>
        </p:txBody>
      </p:sp>
    </p:spTree>
    <p:custDataLst>
      <p:tags r:id="rId1"/>
    </p:custDataLst>
    <p:extLst>
      <p:ext uri="{BB962C8B-B14F-4D97-AF65-F5344CB8AC3E}">
        <p14:creationId xmlns:p14="http://schemas.microsoft.com/office/powerpoint/2010/main" val="3186231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A5A54D-0CD5-4841-B422-0469FF62B8DE}" type="slidenum">
              <a:rPr lang="en-US" smtClean="0"/>
              <a:t>26</a:t>
            </a:fld>
            <a:endParaRPr lang="en-US"/>
          </a:p>
        </p:txBody>
      </p:sp>
      <p:sp>
        <p:nvSpPr>
          <p:cNvPr id="5" name="Title 4"/>
          <p:cNvSpPr>
            <a:spLocks noGrp="1"/>
          </p:cNvSpPr>
          <p:nvPr>
            <p:ph type="title" idx="4294967295"/>
          </p:nvPr>
        </p:nvSpPr>
        <p:spPr>
          <a:xfrm>
            <a:off x="0" y="274638"/>
            <a:ext cx="8229600" cy="1143000"/>
          </a:xfrm>
        </p:spPr>
        <p:txBody>
          <a:bodyPr/>
          <a:lstStyle/>
          <a:p>
            <a:r>
              <a:rPr lang="en-US" dirty="0" smtClean="0"/>
              <a:t>LAP CAPE and convection</a:t>
            </a:r>
            <a:endParaRPr lang="en-US" dirty="0"/>
          </a:p>
        </p:txBody>
      </p:sp>
      <p:pic>
        <p:nvPicPr>
          <p:cNvPr id="4" name="Picture 3"/>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298448" y="1463040"/>
            <a:ext cx="7845552" cy="4363974"/>
          </a:xfrm>
          <a:prstGeom prst="rect">
            <a:avLst/>
          </a:prstGeom>
        </p:spPr>
      </p:pic>
      <p:sp>
        <p:nvSpPr>
          <p:cNvPr id="6" name="TextBox 5"/>
          <p:cNvSpPr txBox="1"/>
          <p:nvPr/>
        </p:nvSpPr>
        <p:spPr>
          <a:xfrm>
            <a:off x="5334001" y="1447800"/>
            <a:ext cx="2743200" cy="369332"/>
          </a:xfrm>
          <a:prstGeom prst="rect">
            <a:avLst/>
          </a:prstGeom>
          <a:solidFill>
            <a:srgbClr val="0000FF"/>
          </a:solidFill>
        </p:spPr>
        <p:txBody>
          <a:bodyPr wrap="square" rtlCol="0">
            <a:spAutoFit/>
          </a:bodyPr>
          <a:lstStyle/>
          <a:p>
            <a:r>
              <a:rPr lang="en-US" b="1" dirty="0" smtClean="0">
                <a:solidFill>
                  <a:schemeClr val="bg1"/>
                </a:solidFill>
              </a:rPr>
              <a:t>Convection intensifies!</a:t>
            </a:r>
            <a:endParaRPr lang="en-US" b="1" dirty="0">
              <a:solidFill>
                <a:schemeClr val="bg1"/>
              </a:solidFill>
            </a:endParaRPr>
          </a:p>
        </p:txBody>
      </p:sp>
      <p:cxnSp>
        <p:nvCxnSpPr>
          <p:cNvPr id="7" name="Straight Arrow Connector 6"/>
          <p:cNvCxnSpPr>
            <a:stCxn id="6" idx="2"/>
          </p:cNvCxnSpPr>
          <p:nvPr/>
        </p:nvCxnSpPr>
        <p:spPr>
          <a:xfrm flipH="1">
            <a:off x="5638803" y="1817132"/>
            <a:ext cx="1066798" cy="22214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0577" y="5803612"/>
            <a:ext cx="1997663" cy="584775"/>
          </a:xfrm>
          <a:prstGeom prst="rect">
            <a:avLst/>
          </a:prstGeom>
          <a:noFill/>
        </p:spPr>
        <p:txBody>
          <a:bodyPr wrap="none" rtlCol="0">
            <a:spAutoFit/>
          </a:bodyPr>
          <a:lstStyle/>
          <a:p>
            <a:r>
              <a:rPr lang="en-US" sz="3200" b="1" dirty="0" smtClean="0">
                <a:solidFill>
                  <a:srgbClr val="0000FF"/>
                </a:solidFill>
              </a:rPr>
              <a:t>2119 UTC</a:t>
            </a:r>
            <a:endParaRPr lang="en-US" sz="3200" b="1" dirty="0">
              <a:solidFill>
                <a:srgbClr val="0000FF"/>
              </a:solidFill>
            </a:endParaRPr>
          </a:p>
        </p:txBody>
      </p:sp>
    </p:spTree>
    <p:custDataLst>
      <p:tags r:id="rId1"/>
    </p:custDataLst>
    <p:extLst>
      <p:ext uri="{BB962C8B-B14F-4D97-AF65-F5344CB8AC3E}">
        <p14:creationId xmlns:p14="http://schemas.microsoft.com/office/powerpoint/2010/main" val="230693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92288" y="5300662"/>
            <a:ext cx="5486400" cy="566738"/>
          </a:xfrm>
        </p:spPr>
        <p:txBody>
          <a:bodyPr/>
          <a:lstStyle/>
          <a:p>
            <a:r>
              <a:rPr lang="en-US" dirty="0" smtClean="0"/>
              <a:t>DPI CAPE at 1952 UTC on 3 July 2018</a:t>
            </a:r>
            <a:endParaRPr lang="en-US" dirty="0"/>
          </a:p>
        </p:txBody>
      </p:sp>
      <p:pic>
        <p:nvPicPr>
          <p:cNvPr id="14" name="Picture Placeholder 13"/>
          <p:cNvPicPr>
            <a:picLocks noGrp="1" noChangeAspect="1"/>
          </p:cNvPicPr>
          <p:nvPr>
            <p:ph type="pic" idx="1"/>
          </p:nvPr>
        </p:nvPicPr>
        <p:blipFill>
          <a:blip r:embed="rId4">
            <a:extLst>
              <a:ext uri="{28A0092B-C50C-407E-A947-70E740481C1C}">
                <a14:useLocalDpi xmlns:a14="http://schemas.microsoft.com/office/drawing/2010/main" val="0"/>
              </a:ext>
            </a:extLst>
          </a:blip>
          <a:srcRect l="4227" r="4227"/>
          <a:stretch>
            <a:fillRect/>
          </a:stretch>
        </p:blipFill>
        <p:spPr>
          <a:xfrm>
            <a:off x="1410441" y="307974"/>
            <a:ext cx="6895359" cy="5171519"/>
          </a:xfrm>
        </p:spPr>
      </p:pic>
      <p:sp>
        <p:nvSpPr>
          <p:cNvPr id="13" name="Text Placeholder 12"/>
          <p:cNvSpPr>
            <a:spLocks noGrp="1"/>
          </p:cNvSpPr>
          <p:nvPr>
            <p:ph type="body" sz="half" idx="2"/>
          </p:nvPr>
        </p:nvSpPr>
        <p:spPr>
          <a:xfrm>
            <a:off x="1752600" y="5867400"/>
            <a:ext cx="5486400" cy="804862"/>
          </a:xfrm>
        </p:spPr>
        <p:txBody>
          <a:bodyPr>
            <a:normAutofit lnSpcReduction="10000"/>
          </a:bodyPr>
          <a:lstStyle/>
          <a:p>
            <a:r>
              <a:rPr lang="en-US" dirty="0" smtClean="0"/>
              <a:t>Black regions:  Missing data because of clouds</a:t>
            </a:r>
          </a:p>
          <a:p>
            <a:r>
              <a:rPr lang="en-US" dirty="0" smtClean="0"/>
              <a:t>Note how the surface </a:t>
            </a:r>
            <a:r>
              <a:rPr lang="en-US" dirty="0" err="1" smtClean="0"/>
              <a:t>dewpoint</a:t>
            </a:r>
            <a:r>
              <a:rPr lang="en-US" dirty="0" smtClean="0"/>
              <a:t> and CAPE gradients align.</a:t>
            </a:r>
          </a:p>
          <a:p>
            <a:r>
              <a:rPr lang="en-US" dirty="0" smtClean="0"/>
              <a:t>Inset:  SPC Outlook from 2000 UTC on 3 July 2018</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8213" y="299665"/>
            <a:ext cx="3025787" cy="2062535"/>
          </a:xfrm>
          <a:prstGeom prst="rect">
            <a:avLst/>
          </a:prstGeom>
        </p:spPr>
      </p:pic>
    </p:spTree>
    <p:custDataLst>
      <p:tags r:id="rId1"/>
    </p:custDataLst>
    <p:extLst>
      <p:ext uri="{BB962C8B-B14F-4D97-AF65-F5344CB8AC3E}">
        <p14:creationId xmlns:p14="http://schemas.microsoft.com/office/powerpoint/2010/main" val="321154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Precipitable Water</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66786" y="1113786"/>
            <a:ext cx="6105614" cy="5725164"/>
          </a:xfrm>
        </p:spPr>
      </p:pic>
      <p:sp>
        <p:nvSpPr>
          <p:cNvPr id="3" name="TextBox 2"/>
          <p:cNvSpPr txBox="1"/>
          <p:nvPr/>
        </p:nvSpPr>
        <p:spPr>
          <a:xfrm>
            <a:off x="2830286" y="1450294"/>
            <a:ext cx="4408714" cy="553998"/>
          </a:xfrm>
          <a:prstGeom prst="rect">
            <a:avLst/>
          </a:prstGeom>
          <a:noFill/>
        </p:spPr>
        <p:txBody>
          <a:bodyPr wrap="square" rtlCol="0">
            <a:spAutoFit/>
          </a:bodyPr>
          <a:lstStyle/>
          <a:p>
            <a:pPr algn="ctr"/>
            <a:r>
              <a:rPr lang="en-US" dirty="0" smtClean="0">
                <a:solidFill>
                  <a:schemeClr val="bg1"/>
                </a:solidFill>
              </a:rPr>
              <a:t>You can compare this to ALPW in AWIPS </a:t>
            </a:r>
            <a:r>
              <a:rPr lang="en-US" sz="1100" dirty="0" smtClean="0">
                <a:solidFill>
                  <a:schemeClr val="bg1"/>
                </a:solidFill>
              </a:rPr>
              <a:t>starting in mid-2025</a:t>
            </a:r>
            <a:endParaRPr lang="en-US" dirty="0">
              <a:solidFill>
                <a:schemeClr val="bg1"/>
              </a:solidFill>
            </a:endParaRPr>
          </a:p>
        </p:txBody>
      </p:sp>
    </p:spTree>
    <p:custDataLst>
      <p:tags r:id="rId1"/>
    </p:custDataLst>
    <p:extLst>
      <p:ext uri="{BB962C8B-B14F-4D97-AF65-F5344CB8AC3E}">
        <p14:creationId xmlns:p14="http://schemas.microsoft.com/office/powerpoint/2010/main" val="3965403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Precipitable Water</a:t>
            </a:r>
            <a:endParaRPr lang="en-US" dirty="0"/>
          </a:p>
        </p:txBody>
      </p:sp>
      <p:sp>
        <p:nvSpPr>
          <p:cNvPr id="3" name="Content Placeholder 2"/>
          <p:cNvSpPr>
            <a:spLocks noGrp="1"/>
          </p:cNvSpPr>
          <p:nvPr>
            <p:ph idx="1"/>
          </p:nvPr>
        </p:nvSpPr>
        <p:spPr>
          <a:xfrm>
            <a:off x="1373624" y="1600201"/>
            <a:ext cx="7313176" cy="1143000"/>
          </a:xfrm>
        </p:spPr>
        <p:txBody>
          <a:bodyPr>
            <a:normAutofit/>
          </a:bodyPr>
          <a:lstStyle/>
          <a:p>
            <a:r>
              <a:rPr lang="en-US" sz="2800" b="1" dirty="0" smtClean="0"/>
              <a:t>Data are available online at </a:t>
            </a:r>
            <a:r>
              <a:rPr lang="en-US" sz="2800" b="1" dirty="0" smtClean="0">
                <a:hlinkClick r:id="rId4"/>
              </a:rPr>
              <a:t>http://soundingval.ssec.wisc.edu</a:t>
            </a:r>
            <a:endParaRPr lang="en-US" sz="28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876549"/>
            <a:ext cx="5002757" cy="3724275"/>
          </a:xfrm>
          <a:prstGeom prst="rect">
            <a:avLst/>
          </a:prstGeom>
        </p:spPr>
      </p:pic>
      <p:sp>
        <p:nvSpPr>
          <p:cNvPr id="6" name="32-Point Star 5"/>
          <p:cNvSpPr/>
          <p:nvPr/>
        </p:nvSpPr>
        <p:spPr>
          <a:xfrm>
            <a:off x="1371600" y="3429000"/>
            <a:ext cx="2057400" cy="2057400"/>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Clear-Sky View</a:t>
            </a:r>
            <a:endParaRPr lang="en-US" sz="2400" b="1"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2425518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custDataLst>
              <p:tags r:id="rId2"/>
            </p:custDataLst>
          </p:nvPr>
        </p:nvPicPr>
        <p:blipFill rotWithShape="1">
          <a:blip r:embed="rId5">
            <a:extLst>
              <a:ext uri="{28A0092B-C50C-407E-A947-70E740481C1C}">
                <a14:useLocalDpi xmlns:a14="http://schemas.microsoft.com/office/drawing/2010/main" val="0"/>
              </a:ext>
            </a:extLst>
          </a:blip>
          <a:srcRect l="29526" t="14114" r="15333" b="11794"/>
          <a:stretch/>
        </p:blipFill>
        <p:spPr bwMode="auto">
          <a:xfrm>
            <a:off x="0" y="-9358"/>
            <a:ext cx="9156476" cy="686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45846" y="6258580"/>
            <a:ext cx="3621954" cy="523220"/>
          </a:xfrm>
          <a:prstGeom prst="rect">
            <a:avLst/>
          </a:prstGeom>
          <a:noFill/>
          <a:ln w="12700">
            <a:solidFill>
              <a:srgbClr val="FFFF00"/>
            </a:solidFill>
          </a:ln>
        </p:spPr>
        <p:txBody>
          <a:bodyPr wrap="none" rtlCol="0">
            <a:spAutoFit/>
          </a:bodyPr>
          <a:lstStyle/>
          <a:p>
            <a:r>
              <a:rPr lang="en-US" sz="2800" dirty="0">
                <a:solidFill>
                  <a:srgbClr val="FFFF00"/>
                </a:solidFill>
              </a:rPr>
              <a:t>http://www.goes-r.gov</a:t>
            </a:r>
          </a:p>
        </p:txBody>
      </p:sp>
      <p:sp>
        <p:nvSpPr>
          <p:cNvPr id="4" name="Rectangle 3"/>
          <p:cNvSpPr/>
          <p:nvPr/>
        </p:nvSpPr>
        <p:spPr>
          <a:xfrm>
            <a:off x="636476" y="4062846"/>
            <a:ext cx="2008909" cy="2008909"/>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495870" y="4838338"/>
            <a:ext cx="1108364" cy="1054386"/>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57470" y="4355814"/>
            <a:ext cx="1108364" cy="1054386"/>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3424" y="5945594"/>
            <a:ext cx="2531462" cy="646331"/>
          </a:xfrm>
          <a:prstGeom prst="rect">
            <a:avLst/>
          </a:prstGeom>
          <a:solidFill>
            <a:srgbClr val="0070C0"/>
          </a:solidFill>
          <a:ln w="38100">
            <a:solidFill>
              <a:srgbClr val="FFFF00"/>
            </a:solidFill>
          </a:ln>
        </p:spPr>
        <p:txBody>
          <a:bodyPr wrap="none" rtlCol="0">
            <a:spAutoFit/>
          </a:bodyPr>
          <a:lstStyle/>
          <a:p>
            <a:r>
              <a:rPr lang="en-US" b="1" dirty="0" smtClean="0">
                <a:solidFill>
                  <a:srgbClr val="FFFF00"/>
                </a:solidFill>
              </a:rPr>
              <a:t>Vertical Temperature </a:t>
            </a:r>
          </a:p>
          <a:p>
            <a:r>
              <a:rPr lang="en-US" b="1" dirty="0" smtClean="0">
                <a:solidFill>
                  <a:srgbClr val="FFFF00"/>
                </a:solidFill>
              </a:rPr>
              <a:t>and Moisture Profiles</a:t>
            </a:r>
            <a:endParaRPr lang="en-US" b="1" dirty="0">
              <a:solidFill>
                <a:srgbClr val="FFFF00"/>
              </a:solidFill>
            </a:endParaRPr>
          </a:p>
        </p:txBody>
      </p:sp>
      <p:sp>
        <p:nvSpPr>
          <p:cNvPr id="8" name="TextBox 7"/>
          <p:cNvSpPr txBox="1"/>
          <p:nvPr/>
        </p:nvSpPr>
        <p:spPr>
          <a:xfrm>
            <a:off x="3621043" y="5193268"/>
            <a:ext cx="1941557" cy="369332"/>
          </a:xfrm>
          <a:prstGeom prst="rect">
            <a:avLst/>
          </a:prstGeom>
          <a:solidFill>
            <a:srgbClr val="0070C0"/>
          </a:solidFill>
          <a:ln w="38100">
            <a:solidFill>
              <a:srgbClr val="FFFF00"/>
            </a:solidFill>
          </a:ln>
        </p:spPr>
        <p:txBody>
          <a:bodyPr wrap="none" rtlCol="0">
            <a:spAutoFit/>
          </a:bodyPr>
          <a:lstStyle/>
          <a:p>
            <a:r>
              <a:rPr lang="en-US" b="1" dirty="0" smtClean="0">
                <a:solidFill>
                  <a:srgbClr val="FFFF00"/>
                </a:solidFill>
              </a:rPr>
              <a:t>Stability Indices</a:t>
            </a:r>
            <a:endParaRPr lang="en-US" b="1" dirty="0">
              <a:solidFill>
                <a:srgbClr val="FFFF00"/>
              </a:solidFill>
            </a:endParaRPr>
          </a:p>
        </p:txBody>
      </p:sp>
      <p:sp>
        <p:nvSpPr>
          <p:cNvPr id="9" name="TextBox 8"/>
          <p:cNvSpPr txBox="1"/>
          <p:nvPr/>
        </p:nvSpPr>
        <p:spPr>
          <a:xfrm>
            <a:off x="6079273" y="5576262"/>
            <a:ext cx="2155270" cy="646331"/>
          </a:xfrm>
          <a:prstGeom prst="rect">
            <a:avLst/>
          </a:prstGeom>
          <a:solidFill>
            <a:srgbClr val="0070C0"/>
          </a:solidFill>
          <a:ln w="38100">
            <a:solidFill>
              <a:srgbClr val="FFFF00"/>
            </a:solidFill>
          </a:ln>
        </p:spPr>
        <p:txBody>
          <a:bodyPr wrap="none" rtlCol="0">
            <a:spAutoFit/>
          </a:bodyPr>
          <a:lstStyle/>
          <a:p>
            <a:pPr algn="ctr"/>
            <a:r>
              <a:rPr lang="en-US" b="1" dirty="0" smtClean="0">
                <a:solidFill>
                  <a:srgbClr val="FFFF00"/>
                </a:solidFill>
              </a:rPr>
              <a:t>Total </a:t>
            </a:r>
            <a:r>
              <a:rPr lang="en-US" b="1" dirty="0" err="1" smtClean="0">
                <a:solidFill>
                  <a:srgbClr val="FFFF00"/>
                </a:solidFill>
              </a:rPr>
              <a:t>Precipitable</a:t>
            </a:r>
            <a:r>
              <a:rPr lang="en-US" b="1" dirty="0" smtClean="0">
                <a:solidFill>
                  <a:srgbClr val="FFFF00"/>
                </a:solidFill>
              </a:rPr>
              <a:t> </a:t>
            </a:r>
          </a:p>
          <a:p>
            <a:pPr algn="ctr"/>
            <a:r>
              <a:rPr lang="en-US" b="1" dirty="0" smtClean="0">
                <a:solidFill>
                  <a:srgbClr val="FFFF00"/>
                </a:solidFill>
              </a:rPr>
              <a:t>Water</a:t>
            </a:r>
            <a:endParaRPr lang="en-US" b="1" dirty="0">
              <a:solidFill>
                <a:srgbClr val="FFFF00"/>
              </a:solidFill>
            </a:endParaRPr>
          </a:p>
        </p:txBody>
      </p:sp>
    </p:spTree>
    <p:custDataLst>
      <p:tags r:id="rId1"/>
    </p:custDataLst>
    <p:extLst>
      <p:ext uri="{BB962C8B-B14F-4D97-AF65-F5344CB8AC3E}">
        <p14:creationId xmlns:p14="http://schemas.microsoft.com/office/powerpoint/2010/main" val="2400510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All Sky views are available at </a:t>
            </a:r>
            <a:r>
              <a:rPr lang="en-US" sz="3200" dirty="0" smtClean="0">
                <a:hlinkClick r:id="rId4"/>
              </a:rPr>
              <a:t>http://soundingval.ssec.wisc.edu</a:t>
            </a:r>
            <a:endParaRPr lang="en-US" sz="3200"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670048" y="2880360"/>
            <a:ext cx="4999174" cy="3721608"/>
          </a:xfrm>
        </p:spPr>
      </p:pic>
      <p:sp>
        <p:nvSpPr>
          <p:cNvPr id="5" name="Rectangle 4"/>
          <p:cNvSpPr/>
          <p:nvPr/>
        </p:nvSpPr>
        <p:spPr>
          <a:xfrm>
            <a:off x="2971800" y="1600200"/>
            <a:ext cx="4032632" cy="1015663"/>
          </a:xfrm>
          <a:prstGeom prst="rect">
            <a:avLst/>
          </a:prstGeom>
        </p:spPr>
        <p:txBody>
          <a:bodyPr wrap="square">
            <a:spAutoFit/>
          </a:bodyPr>
          <a:lstStyle/>
          <a:p>
            <a:pPr algn="ctr"/>
            <a:r>
              <a:rPr lang="en-US" sz="2000" b="1" smtClean="0"/>
              <a:t>Modified First </a:t>
            </a:r>
            <a:r>
              <a:rPr lang="en-US" sz="2000" b="1" dirty="0" smtClean="0"/>
              <a:t>Guess Field (from GFS) is used where Retrieval fails</a:t>
            </a:r>
            <a:endParaRPr lang="en-US" sz="2000" b="1" dirty="0"/>
          </a:p>
        </p:txBody>
      </p:sp>
    </p:spTree>
    <p:custDataLst>
      <p:tags r:id="rId1"/>
    </p:custDataLst>
    <p:extLst>
      <p:ext uri="{BB962C8B-B14F-4D97-AF65-F5344CB8AC3E}">
        <p14:creationId xmlns:p14="http://schemas.microsoft.com/office/powerpoint/2010/main" val="4130522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Total Precipitable Water</a:t>
            </a:r>
            <a:endParaRPr lang="en-US" sz="32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44826" y="1265307"/>
            <a:ext cx="4999174" cy="3721608"/>
          </a:xfrm>
        </p:spPr>
      </p:pic>
      <p:sp>
        <p:nvSpPr>
          <p:cNvPr id="5" name="Rectangle 4"/>
          <p:cNvSpPr/>
          <p:nvPr/>
        </p:nvSpPr>
        <p:spPr>
          <a:xfrm>
            <a:off x="838200" y="1600200"/>
            <a:ext cx="4032632" cy="707886"/>
          </a:xfrm>
          <a:prstGeom prst="rect">
            <a:avLst/>
          </a:prstGeom>
        </p:spPr>
        <p:txBody>
          <a:bodyPr wrap="square">
            <a:spAutoFit/>
          </a:bodyPr>
          <a:lstStyle/>
          <a:p>
            <a:pPr algn="ctr"/>
            <a:r>
              <a:rPr lang="en-US" sz="2000" b="1" dirty="0" smtClean="0"/>
              <a:t>Compare GOES plot to Microwave Plot</a:t>
            </a:r>
            <a:endParaRPr lang="en-US" sz="20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975442"/>
            <a:ext cx="6324600" cy="2882558"/>
          </a:xfrm>
          <a:prstGeom prst="rect">
            <a:avLst/>
          </a:prstGeom>
        </p:spPr>
      </p:pic>
      <p:sp>
        <p:nvSpPr>
          <p:cNvPr id="6" name="TextBox 5"/>
          <p:cNvSpPr txBox="1"/>
          <p:nvPr/>
        </p:nvSpPr>
        <p:spPr>
          <a:xfrm>
            <a:off x="1752600" y="6298168"/>
            <a:ext cx="1437253" cy="369332"/>
          </a:xfrm>
          <a:prstGeom prst="rect">
            <a:avLst/>
          </a:prstGeom>
          <a:solidFill>
            <a:schemeClr val="bg1"/>
          </a:solidFill>
        </p:spPr>
        <p:txBody>
          <a:bodyPr wrap="none" rtlCol="0">
            <a:spAutoFit/>
          </a:bodyPr>
          <a:lstStyle/>
          <a:p>
            <a:r>
              <a:rPr lang="en-US" b="1" dirty="0" smtClean="0">
                <a:hlinkClick r:id="rId6"/>
              </a:rPr>
              <a:t>MIMIC TPW</a:t>
            </a:r>
            <a:endParaRPr lang="en-US" b="1" dirty="0"/>
          </a:p>
        </p:txBody>
      </p:sp>
    </p:spTree>
    <p:custDataLst>
      <p:tags r:id="rId1"/>
    </p:custDataLst>
    <p:extLst>
      <p:ext uri="{BB962C8B-B14F-4D97-AF65-F5344CB8AC3E}">
        <p14:creationId xmlns:p14="http://schemas.microsoft.com/office/powerpoint/2010/main" val="370073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Information</a:t>
            </a:r>
            <a:endParaRPr lang="en-US" dirty="0"/>
          </a:p>
        </p:txBody>
      </p:sp>
      <p:sp>
        <p:nvSpPr>
          <p:cNvPr id="3" name="Content Placeholder 2"/>
          <p:cNvSpPr>
            <a:spLocks noGrp="1"/>
          </p:cNvSpPr>
          <p:nvPr>
            <p:ph idx="1"/>
          </p:nvPr>
        </p:nvSpPr>
        <p:spPr>
          <a:xfrm>
            <a:off x="1066800" y="1219200"/>
            <a:ext cx="7924800" cy="5334000"/>
          </a:xfrm>
        </p:spPr>
        <p:txBody>
          <a:bodyPr>
            <a:normAutofit fontScale="85000" lnSpcReduction="20000"/>
          </a:bodyPr>
          <a:lstStyle/>
          <a:p>
            <a:r>
              <a:rPr lang="it-IT" dirty="0" smtClean="0"/>
              <a:t>Schmit, T. J., </a:t>
            </a:r>
            <a:r>
              <a:rPr lang="it-IT" dirty="0"/>
              <a:t>J. Li, J. J. Gurka, M. D. Goldberg, K. J. Schrab, J. Li, </a:t>
            </a:r>
            <a:r>
              <a:rPr lang="it-IT" dirty="0" smtClean="0"/>
              <a:t>and </a:t>
            </a:r>
            <a:r>
              <a:rPr lang="en-US" dirty="0" smtClean="0"/>
              <a:t>W</a:t>
            </a:r>
            <a:r>
              <a:rPr lang="en-US" dirty="0"/>
              <a:t>. F. </a:t>
            </a:r>
            <a:r>
              <a:rPr lang="en-US" dirty="0" err="1"/>
              <a:t>Feltz</a:t>
            </a:r>
            <a:r>
              <a:rPr lang="en-US" dirty="0"/>
              <a:t>, 2008: </a:t>
            </a:r>
            <a:r>
              <a:rPr lang="en-US" dirty="0">
                <a:hlinkClick r:id="rId4"/>
              </a:rPr>
              <a:t>The GOES-R Advanced Baseline </a:t>
            </a:r>
            <a:r>
              <a:rPr lang="en-US" dirty="0" smtClean="0">
                <a:hlinkClick r:id="rId4"/>
              </a:rPr>
              <a:t>Imager and </a:t>
            </a:r>
            <a:r>
              <a:rPr lang="en-US" dirty="0">
                <a:hlinkClick r:id="rId4"/>
              </a:rPr>
              <a:t>the continuation of current sounder products</a:t>
            </a:r>
            <a:r>
              <a:rPr lang="en-US" dirty="0"/>
              <a:t>. </a:t>
            </a:r>
            <a:r>
              <a:rPr lang="en-US" i="1" dirty="0"/>
              <a:t>J. </a:t>
            </a:r>
            <a:r>
              <a:rPr lang="en-US" i="1" dirty="0" smtClean="0"/>
              <a:t>Appl. Meteor</a:t>
            </a:r>
            <a:r>
              <a:rPr lang="en-US" i="1" dirty="0"/>
              <a:t>. </a:t>
            </a:r>
            <a:r>
              <a:rPr lang="en-US" i="1" dirty="0" err="1"/>
              <a:t>Climatol</a:t>
            </a:r>
            <a:r>
              <a:rPr lang="en-US" dirty="0"/>
              <a:t>., </a:t>
            </a:r>
            <a:r>
              <a:rPr lang="en-US" b="1" dirty="0"/>
              <a:t>47</a:t>
            </a:r>
            <a:r>
              <a:rPr lang="en-US" dirty="0"/>
              <a:t>, 2696–2711</a:t>
            </a:r>
            <a:r>
              <a:rPr lang="en-US" dirty="0" smtClean="0"/>
              <a:t>.</a:t>
            </a:r>
          </a:p>
          <a:p>
            <a:r>
              <a:rPr lang="en-US" dirty="0" smtClean="0"/>
              <a:t>Lee</a:t>
            </a:r>
            <a:r>
              <a:rPr lang="en-US" dirty="0"/>
              <a:t>, Yong-</a:t>
            </a:r>
            <a:r>
              <a:rPr lang="en-US" dirty="0" err="1"/>
              <a:t>Keun</a:t>
            </a:r>
            <a:r>
              <a:rPr lang="en-US" dirty="0"/>
              <a:t>, Jun Li, </a:t>
            </a:r>
            <a:r>
              <a:rPr lang="en-US" dirty="0" err="1"/>
              <a:t>Zhenglong</a:t>
            </a:r>
            <a:r>
              <a:rPr lang="en-US" dirty="0"/>
              <a:t> Li, and T.J. </a:t>
            </a:r>
            <a:r>
              <a:rPr lang="en-US" dirty="0" err="1"/>
              <a:t>Schmit</a:t>
            </a:r>
            <a:r>
              <a:rPr lang="en-US" dirty="0"/>
              <a:t> (2017), Atmospheric temporal variations in the pre-landfall environment of Typhoon </a:t>
            </a:r>
            <a:r>
              <a:rPr lang="en-US" dirty="0" err="1"/>
              <a:t>Nanka</a:t>
            </a:r>
            <a:r>
              <a:rPr lang="en-US" dirty="0"/>
              <a:t>(2015) observed by the Himawari-8 AHI, Asia-Pacific Journal of Atmospheric Sciences. https://</a:t>
            </a:r>
            <a:r>
              <a:rPr lang="en-US" dirty="0" smtClean="0"/>
              <a:t>doi.org/10.1007/s13143-017-0046-z</a:t>
            </a:r>
          </a:p>
          <a:p>
            <a:r>
              <a:rPr lang="en-US" dirty="0" err="1"/>
              <a:t>Schmit</a:t>
            </a:r>
            <a:r>
              <a:rPr lang="en-US" dirty="0"/>
              <a:t>, T. J., Li, J., Lee, S. J., Li, Z., </a:t>
            </a:r>
            <a:r>
              <a:rPr lang="en-US" dirty="0" err="1"/>
              <a:t>Dworak</a:t>
            </a:r>
            <a:r>
              <a:rPr lang="en-US" dirty="0"/>
              <a:t>, R., Lee, Y.‐K., et al., 2019: </a:t>
            </a:r>
            <a:r>
              <a:rPr lang="en-US" dirty="0">
                <a:hlinkClick r:id="rId5" tooltip="https://doi.org/10.1029/2019EA000729"/>
              </a:rPr>
              <a:t>Legacy atmospheric proﬁles and derived products from GOES‐16:Validation and applications.</a:t>
            </a:r>
            <a:r>
              <a:rPr lang="en-US" dirty="0"/>
              <a:t> Earth and Space Science, 6, 1730–1748.</a:t>
            </a:r>
            <a:endParaRPr lang="en-US" dirty="0" smtClean="0"/>
          </a:p>
          <a:p>
            <a:r>
              <a:rPr lang="en-US" dirty="0" smtClean="0"/>
              <a:t>GOES-R Algorithm Theoretical Basis Document for LAP: </a:t>
            </a:r>
            <a:r>
              <a:rPr lang="en-US" sz="2000" dirty="0" smtClean="0">
                <a:hlinkClick r:id="rId6"/>
              </a:rPr>
              <a:t>http</a:t>
            </a:r>
            <a:r>
              <a:rPr lang="en-US" sz="2000" dirty="0">
                <a:hlinkClick r:id="rId6"/>
              </a:rPr>
              <a:t>://</a:t>
            </a:r>
            <a:r>
              <a:rPr lang="en-US" sz="2000" dirty="0" smtClean="0">
                <a:hlinkClick r:id="rId6"/>
              </a:rPr>
              <a:t>www.star.nesdis.noaa.gov/goesr/docs/ATBD/LAP.pdf</a:t>
            </a:r>
            <a:endParaRPr lang="en-US" sz="2000" dirty="0" smtClean="0"/>
          </a:p>
          <a:p>
            <a:endParaRPr lang="en-US" dirty="0" smtClean="0">
              <a:hlinkClick r:id="rId7"/>
            </a:endParaRPr>
          </a:p>
          <a:p>
            <a:r>
              <a:rPr lang="en-US" dirty="0" smtClean="0">
                <a:hlinkClick r:id="rId7"/>
              </a:rPr>
              <a:t>http://www.goes-r.gov</a:t>
            </a:r>
            <a:endParaRPr lang="en-US" dirty="0" smtClean="0"/>
          </a:p>
          <a:p>
            <a:endParaRPr lang="en-US" dirty="0" smtClean="0"/>
          </a:p>
          <a:p>
            <a:r>
              <a:rPr lang="en-US" dirty="0" smtClean="0"/>
              <a:t>Thanks to Mat </a:t>
            </a:r>
            <a:r>
              <a:rPr lang="en-US" dirty="0" err="1" smtClean="0"/>
              <a:t>Gunshor</a:t>
            </a:r>
            <a:r>
              <a:rPr lang="en-US" dirty="0" smtClean="0"/>
              <a:t> from CIMSS for Figures!</a:t>
            </a:r>
            <a:endParaRPr lang="en-US" dirty="0"/>
          </a:p>
        </p:txBody>
      </p:sp>
    </p:spTree>
    <p:custDataLst>
      <p:tags r:id="rId1"/>
    </p:custDataLst>
    <p:extLst>
      <p:ext uri="{BB962C8B-B14F-4D97-AF65-F5344CB8AC3E}">
        <p14:creationId xmlns:p14="http://schemas.microsoft.com/office/powerpoint/2010/main" val="324379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E7A5A54D-0CD5-4841-B422-0469FF62B8DE}" type="slidenum">
              <a:rPr lang="en-US" smtClean="0"/>
              <a:t>33</a:t>
            </a:fld>
            <a:endParaRPr lang="en-US"/>
          </a:p>
        </p:txBody>
      </p:sp>
      <p:sp>
        <p:nvSpPr>
          <p:cNvPr id="5" name="Content Placeholder 4"/>
          <p:cNvSpPr>
            <a:spLocks noGrp="1"/>
          </p:cNvSpPr>
          <p:nvPr>
            <p:ph idx="1"/>
          </p:nvPr>
        </p:nvSpPr>
        <p:spPr>
          <a:xfrm>
            <a:off x="1371600" y="1143000"/>
            <a:ext cx="7313175" cy="5486400"/>
          </a:xfrm>
        </p:spPr>
        <p:txBody>
          <a:bodyPr>
            <a:normAutofit fontScale="92500" lnSpcReduction="20000"/>
          </a:bodyPr>
          <a:lstStyle/>
          <a:p>
            <a:r>
              <a:rPr lang="en-US" dirty="0" smtClean="0"/>
              <a:t>Legacy Atmospheric Profiles are created for every scan: Full Disk every 10 minutes, CONUS every 5 minutes, </a:t>
            </a:r>
            <a:r>
              <a:rPr lang="en-US" dirty="0" err="1" smtClean="0"/>
              <a:t>Meso</a:t>
            </a:r>
            <a:r>
              <a:rPr lang="en-US" dirty="0" smtClean="0"/>
              <a:t> every 1 minute. </a:t>
            </a:r>
          </a:p>
          <a:p>
            <a:r>
              <a:rPr lang="en-US" dirty="0" smtClean="0"/>
              <a:t>Temperature and Moisture data are retrieved from the ABI radiances.  First Guess from GFS especially important for temperature retrieval because GOES-R ABI channels have limited temperature information</a:t>
            </a:r>
          </a:p>
          <a:p>
            <a:r>
              <a:rPr lang="en-US" dirty="0" smtClean="0"/>
              <a:t>Profiles as </a:t>
            </a:r>
            <a:r>
              <a:rPr lang="en-US" smtClean="0"/>
              <a:t>well as Total </a:t>
            </a:r>
            <a:r>
              <a:rPr lang="en-US" dirty="0" err="1" smtClean="0"/>
              <a:t>Precipitable</a:t>
            </a:r>
            <a:r>
              <a:rPr lang="en-US" dirty="0" smtClean="0"/>
              <a:t> Water and Atmospheric Stability Parameters (</a:t>
            </a:r>
            <a:r>
              <a:rPr lang="en-US" dirty="0" err="1" smtClean="0"/>
              <a:t>eg</a:t>
            </a:r>
            <a:r>
              <a:rPr lang="en-US" dirty="0" smtClean="0"/>
              <a:t>., CAPE, LI, Total Totals, K Index, Showalter Index) are available.  Gradients and time tendencies are more useful than absolute values.</a:t>
            </a:r>
          </a:p>
          <a:p>
            <a:r>
              <a:rPr lang="en-US" dirty="0" smtClean="0"/>
              <a:t> </a:t>
            </a:r>
            <a:r>
              <a:rPr lang="en-US" b="1" dirty="0" smtClean="0">
                <a:solidFill>
                  <a:srgbClr val="C00000"/>
                </a:solidFill>
              </a:rPr>
              <a:t>Baseline Products are Clear-Sky products</a:t>
            </a:r>
            <a:r>
              <a:rPr lang="en-US" dirty="0" smtClean="0"/>
              <a:t>  All-Sky Products in development use GFS data as the first guess, and GFS values emerge as the solution if both Clear and Cloudy Retrievals Fail.</a:t>
            </a:r>
          </a:p>
          <a:p>
            <a:r>
              <a:rPr lang="en-US" dirty="0" smtClean="0"/>
              <a:t>The AWIPS display of Clear Sky products will show no data where clouds are present.</a:t>
            </a:r>
            <a:endParaRPr lang="en-US" dirty="0"/>
          </a:p>
        </p:txBody>
      </p:sp>
    </p:spTree>
    <p:custDataLst>
      <p:tags r:id="rId1"/>
    </p:custDataLst>
    <p:extLst>
      <p:ext uri="{BB962C8B-B14F-4D97-AF65-F5344CB8AC3E}">
        <p14:creationId xmlns:p14="http://schemas.microsoft.com/office/powerpoint/2010/main" val="2813573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Legacy Profiles are created because there is no Sounder on GOES-R</a:t>
            </a:r>
            <a:endParaRPr lang="en-US" sz="2800" dirty="0"/>
          </a:p>
        </p:txBody>
      </p:sp>
      <p:sp>
        <p:nvSpPr>
          <p:cNvPr id="3" name="Content Placeholder 2"/>
          <p:cNvSpPr>
            <a:spLocks noGrp="1"/>
          </p:cNvSpPr>
          <p:nvPr>
            <p:ph idx="1"/>
          </p:nvPr>
        </p:nvSpPr>
        <p:spPr>
          <a:xfrm>
            <a:off x="990600" y="1600200"/>
            <a:ext cx="8001000" cy="4525963"/>
          </a:xfrm>
        </p:spPr>
        <p:txBody>
          <a:bodyPr>
            <a:normAutofit lnSpcReduction="10000"/>
          </a:bodyPr>
          <a:lstStyle/>
          <a:p>
            <a:r>
              <a:rPr lang="en-US" dirty="0" smtClean="0"/>
              <a:t>Considerable overlap between Sounder Channels and GOES-R Infrared Spectrum</a:t>
            </a:r>
          </a:p>
          <a:p>
            <a:pPr lvl="1"/>
            <a:r>
              <a:rPr lang="en-US" dirty="0" smtClean="0"/>
              <a:t>GOES-14 Sounder is still Spectrally Superior to GOES-R</a:t>
            </a:r>
          </a:p>
          <a:p>
            <a:pPr lvl="1"/>
            <a:r>
              <a:rPr lang="en-US" b="1" u="sng" dirty="0" smtClean="0"/>
              <a:t>GOES-R is spatially superior to GOES-14 Sounder</a:t>
            </a:r>
          </a:p>
          <a:p>
            <a:pPr lvl="2"/>
            <a:r>
              <a:rPr lang="en-US" dirty="0" smtClean="0"/>
              <a:t>Pixel resolution:  2 km on GOES-R, 10 km on Present GOES Sounder</a:t>
            </a:r>
          </a:p>
          <a:p>
            <a:pPr lvl="2"/>
            <a:r>
              <a:rPr lang="en-US" dirty="0" smtClean="0"/>
              <a:t>GOES-R scans full disk, GOES Sounder scans small region in Northern Hemisphere</a:t>
            </a:r>
          </a:p>
          <a:p>
            <a:pPr lvl="1"/>
            <a:r>
              <a:rPr lang="en-US" b="1" u="sng" dirty="0" smtClean="0"/>
              <a:t>GOES-R is temporally superior to GOES Sounder </a:t>
            </a:r>
            <a:r>
              <a:rPr lang="en-US" dirty="0" smtClean="0"/>
              <a:t>(FD every 10 minutes v. Small Region of NH every hour)</a:t>
            </a:r>
          </a:p>
          <a:p>
            <a:pPr lvl="2"/>
            <a:r>
              <a:rPr lang="en-US" dirty="0"/>
              <a:t>R</a:t>
            </a:r>
            <a:r>
              <a:rPr lang="en-US" dirty="0" smtClean="0"/>
              <a:t>etrieved LAP FD Data are created every 10 minutes, CONUS every 5 minutes, MESO every minute (better temporal coverage than described here: </a:t>
            </a:r>
            <a:r>
              <a:rPr lang="en-US" dirty="0">
                <a:hlinkClick r:id="rId4"/>
              </a:rPr>
              <a:t>http://</a:t>
            </a:r>
            <a:r>
              <a:rPr lang="en-US" dirty="0" smtClean="0">
                <a:hlinkClick r:id="rId4"/>
              </a:rPr>
              <a:t>www.goes-r.gov/resources/docs/GOES-R_GS_FPS.pdf</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fld id="{E7A5A54D-0CD5-4841-B422-0469FF62B8DE}" type="slidenum">
              <a:rPr lang="en-US" smtClean="0"/>
              <a:t>4</a:t>
            </a:fld>
            <a:endParaRPr lang="en-US"/>
          </a:p>
        </p:txBody>
      </p:sp>
    </p:spTree>
    <p:custDataLst>
      <p:tags r:id="rId1"/>
    </p:custDataLst>
    <p:extLst>
      <p:ext uri="{BB962C8B-B14F-4D97-AF65-F5344CB8AC3E}">
        <p14:creationId xmlns:p14="http://schemas.microsoft.com/office/powerpoint/2010/main" val="363382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Goes12_sndr_conuspls_3mar04_15z"/>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5469" t="1875" r="14531" b="8749"/>
          <a:stretch>
            <a:fillRect/>
          </a:stretch>
        </p:blipFill>
        <p:spPr bwMode="auto">
          <a:xfrm>
            <a:off x="1200149" y="2438400"/>
            <a:ext cx="3666744" cy="3513806"/>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1552236" y="4016946"/>
            <a:ext cx="26670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dirty="0" smtClean="0">
                <a:solidFill>
                  <a:srgbClr val="000000"/>
                </a:solidFill>
                <a:latin typeface="Times New Roman" charset="0"/>
              </a:rPr>
              <a:t>Legacy GOES </a:t>
            </a:r>
            <a:r>
              <a:rPr lang="en-US" sz="2000" dirty="0">
                <a:solidFill>
                  <a:srgbClr val="000000"/>
                </a:solidFill>
                <a:latin typeface="Times New Roman" charset="0"/>
              </a:rPr>
              <a:t>Sounder coverage in </a:t>
            </a:r>
            <a:r>
              <a:rPr lang="en-US" sz="2000" b="1" dirty="0">
                <a:solidFill>
                  <a:srgbClr val="000000"/>
                </a:solidFill>
                <a:latin typeface="Times New Roman" charset="0"/>
              </a:rPr>
              <a:t>one hour</a:t>
            </a:r>
          </a:p>
        </p:txBody>
      </p:sp>
      <p:grpSp>
        <p:nvGrpSpPr>
          <p:cNvPr id="7173" name="Group 5"/>
          <p:cNvGrpSpPr>
            <a:grpSpLocks/>
          </p:cNvGrpSpPr>
          <p:nvPr>
            <p:custDataLst>
              <p:tags r:id="rId3"/>
            </p:custDataLst>
          </p:nvPr>
        </p:nvGrpSpPr>
        <p:grpSpPr bwMode="auto">
          <a:xfrm>
            <a:off x="4900521" y="2438400"/>
            <a:ext cx="3664740" cy="3543300"/>
            <a:chOff x="2784" y="1440"/>
            <a:chExt cx="2928" cy="2837"/>
          </a:xfrm>
        </p:grpSpPr>
        <p:pic>
          <p:nvPicPr>
            <p:cNvPr id="7174" name="Picture 6" descr="Goes12_imgr_fuldisc_3mar04_15z"/>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l="13126" t="1250" r="16710" b="8125"/>
            <a:stretch>
              <a:fillRect/>
            </a:stretch>
          </p:blipFill>
          <p:spPr bwMode="auto">
            <a:xfrm>
              <a:off x="2784" y="1440"/>
              <a:ext cx="2928" cy="2837"/>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5212" y="4039"/>
              <a:ext cx="4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a:solidFill>
                    <a:srgbClr val="FFFFFF"/>
                  </a:solidFill>
                  <a:latin typeface="Times New Roman" charset="0"/>
                </a:rPr>
                <a:t>CIMSS</a:t>
              </a:r>
            </a:p>
          </p:txBody>
        </p:sp>
      </p:grpSp>
      <p:sp>
        <p:nvSpPr>
          <p:cNvPr id="7176" name="Text Box 8"/>
          <p:cNvSpPr txBox="1">
            <a:spLocks noChangeArrowheads="1"/>
          </p:cNvSpPr>
          <p:nvPr/>
        </p:nvSpPr>
        <p:spPr bwMode="auto">
          <a:xfrm>
            <a:off x="5439918" y="5310803"/>
            <a:ext cx="287655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000" dirty="0">
                <a:solidFill>
                  <a:srgbClr val="000000"/>
                </a:solidFill>
                <a:latin typeface="Times New Roman" charset="0"/>
              </a:rPr>
              <a:t>ABI </a:t>
            </a:r>
            <a:r>
              <a:rPr lang="en-US" sz="2000" dirty="0" smtClean="0">
                <a:solidFill>
                  <a:srgbClr val="000000"/>
                </a:solidFill>
                <a:latin typeface="Times New Roman" charset="0"/>
              </a:rPr>
              <a:t>in</a:t>
            </a:r>
            <a:r>
              <a:rPr lang="en-US" sz="2000" b="1" dirty="0">
                <a:solidFill>
                  <a:srgbClr val="000000"/>
                </a:solidFill>
                <a:latin typeface="Times New Roman" charset="0"/>
              </a:rPr>
              <a:t> </a:t>
            </a:r>
            <a:r>
              <a:rPr lang="en-US" sz="2000" b="1" dirty="0" smtClean="0">
                <a:solidFill>
                  <a:srgbClr val="000000"/>
                </a:solidFill>
                <a:latin typeface="Times New Roman" charset="0"/>
              </a:rPr>
              <a:t>10 minutes</a:t>
            </a:r>
            <a:endParaRPr lang="en-US" sz="2000" b="1" dirty="0">
              <a:solidFill>
                <a:srgbClr val="000000"/>
              </a:solidFill>
              <a:latin typeface="Times New Roman" charset="0"/>
            </a:endParaRPr>
          </a:p>
        </p:txBody>
      </p:sp>
      <p:sp>
        <p:nvSpPr>
          <p:cNvPr id="2" name="Title 1"/>
          <p:cNvSpPr>
            <a:spLocks noGrp="1"/>
          </p:cNvSpPr>
          <p:nvPr>
            <p:ph type="title"/>
          </p:nvPr>
        </p:nvSpPr>
        <p:spPr>
          <a:xfrm>
            <a:off x="913590" y="381000"/>
            <a:ext cx="7773210" cy="1447800"/>
          </a:xfrm>
        </p:spPr>
        <p:txBody>
          <a:bodyPr/>
          <a:lstStyle/>
          <a:p>
            <a:r>
              <a:rPr lang="en-US" b="1" dirty="0">
                <a:solidFill>
                  <a:srgbClr val="000000"/>
                </a:solidFill>
                <a:latin typeface="Times New Roman" charset="0"/>
              </a:rPr>
              <a:t>Much improved  </a:t>
            </a:r>
            <a:r>
              <a:rPr lang="en-US" b="1" dirty="0" smtClean="0">
                <a:solidFill>
                  <a:srgbClr val="000000"/>
                </a:solidFill>
                <a:latin typeface="Times New Roman" charset="0"/>
              </a:rPr>
              <a:t>spatial coverage (at more times) with </a:t>
            </a:r>
            <a:r>
              <a:rPr lang="en-US" b="1" dirty="0">
                <a:solidFill>
                  <a:srgbClr val="000000"/>
                </a:solidFill>
                <a:latin typeface="Times New Roman" charset="0"/>
              </a:rPr>
              <a:t>ABI over the current </a:t>
            </a:r>
            <a:r>
              <a:rPr lang="en-US" b="1" dirty="0" smtClean="0">
                <a:solidFill>
                  <a:srgbClr val="000000"/>
                </a:solidFill>
                <a:latin typeface="Times New Roman" charset="0"/>
              </a:rPr>
              <a:t>Sounder</a:t>
            </a:r>
            <a:endParaRPr lang="en-US" dirty="0"/>
          </a:p>
        </p:txBody>
      </p:sp>
    </p:spTree>
    <p:custDataLst>
      <p:tags r:id="rId1"/>
    </p:custDataLst>
    <p:extLst>
      <p:ext uri="{BB962C8B-B14F-4D97-AF65-F5344CB8AC3E}">
        <p14:creationId xmlns:p14="http://schemas.microsoft.com/office/powerpoint/2010/main" val="835818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Rectangle 34"/>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90500" y="0"/>
            <a:ext cx="8763000" cy="5715000"/>
          </a:xfrm>
          <a:prstGeom prst="rect">
            <a:avLst/>
          </a:prstGeom>
        </p:spPr>
      </p:pic>
      <p:sp>
        <p:nvSpPr>
          <p:cNvPr id="5" name="TextBox 4"/>
          <p:cNvSpPr txBox="1"/>
          <p:nvPr/>
        </p:nvSpPr>
        <p:spPr>
          <a:xfrm>
            <a:off x="1442166" y="5345668"/>
            <a:ext cx="476412" cy="369332"/>
          </a:xfrm>
          <a:prstGeom prst="rect">
            <a:avLst/>
          </a:prstGeom>
          <a:noFill/>
        </p:spPr>
        <p:txBody>
          <a:bodyPr wrap="none" rtlCol="0">
            <a:spAutoFit/>
          </a:bodyPr>
          <a:lstStyle/>
          <a:p>
            <a:r>
              <a:rPr lang="en-US" b="1" dirty="0" smtClean="0">
                <a:solidFill>
                  <a:srgbClr val="0000CC"/>
                </a:solidFill>
              </a:rPr>
              <a:t>3.9</a:t>
            </a:r>
            <a:endParaRPr lang="en-US" b="1" dirty="0">
              <a:solidFill>
                <a:srgbClr val="0000CC"/>
              </a:solidFill>
            </a:endParaRPr>
          </a:p>
        </p:txBody>
      </p:sp>
      <p:sp>
        <p:nvSpPr>
          <p:cNvPr id="6" name="TextBox 5"/>
          <p:cNvSpPr txBox="1"/>
          <p:nvPr/>
        </p:nvSpPr>
        <p:spPr>
          <a:xfrm>
            <a:off x="2743200" y="5345668"/>
            <a:ext cx="1386918" cy="369332"/>
          </a:xfrm>
          <a:prstGeom prst="rect">
            <a:avLst/>
          </a:prstGeom>
          <a:noFill/>
        </p:spPr>
        <p:txBody>
          <a:bodyPr wrap="none" rtlCol="0">
            <a:spAutoFit/>
          </a:bodyPr>
          <a:lstStyle/>
          <a:p>
            <a:r>
              <a:rPr lang="en-US" dirty="0" smtClean="0">
                <a:solidFill>
                  <a:prstClr val="white"/>
                </a:solidFill>
              </a:rPr>
              <a:t> </a:t>
            </a:r>
            <a:r>
              <a:rPr lang="en-US" b="1" dirty="0" smtClean="0">
                <a:solidFill>
                  <a:srgbClr val="0000CC"/>
                </a:solidFill>
              </a:rPr>
              <a:t>6.2    7.0 7.4</a:t>
            </a:r>
            <a:endParaRPr lang="en-US" b="1" dirty="0">
              <a:solidFill>
                <a:srgbClr val="0000CC"/>
              </a:solidFill>
            </a:endParaRPr>
          </a:p>
        </p:txBody>
      </p:sp>
      <p:sp>
        <p:nvSpPr>
          <p:cNvPr id="7" name="TextBox 6"/>
          <p:cNvSpPr txBox="1"/>
          <p:nvPr/>
        </p:nvSpPr>
        <p:spPr>
          <a:xfrm>
            <a:off x="4333794" y="5345668"/>
            <a:ext cx="505267" cy="369332"/>
          </a:xfrm>
          <a:prstGeom prst="rect">
            <a:avLst/>
          </a:prstGeom>
          <a:noFill/>
        </p:spPr>
        <p:txBody>
          <a:bodyPr wrap="none" rtlCol="0">
            <a:spAutoFit/>
          </a:bodyPr>
          <a:lstStyle/>
          <a:p>
            <a:r>
              <a:rPr lang="en-US" b="1" dirty="0" smtClean="0">
                <a:solidFill>
                  <a:srgbClr val="0000CC"/>
                </a:solidFill>
              </a:rPr>
              <a:t>8.4</a:t>
            </a:r>
            <a:endParaRPr lang="en-US" b="1" dirty="0">
              <a:solidFill>
                <a:srgbClr val="0000CC"/>
              </a:solidFill>
            </a:endParaRPr>
          </a:p>
        </p:txBody>
      </p:sp>
      <p:sp>
        <p:nvSpPr>
          <p:cNvPr id="8" name="TextBox 7"/>
          <p:cNvSpPr txBox="1"/>
          <p:nvPr/>
        </p:nvSpPr>
        <p:spPr>
          <a:xfrm>
            <a:off x="4991424" y="5345668"/>
            <a:ext cx="476412" cy="369332"/>
          </a:xfrm>
          <a:prstGeom prst="rect">
            <a:avLst/>
          </a:prstGeom>
          <a:noFill/>
        </p:spPr>
        <p:txBody>
          <a:bodyPr wrap="none" rtlCol="0">
            <a:spAutoFit/>
          </a:bodyPr>
          <a:lstStyle/>
          <a:p>
            <a:r>
              <a:rPr lang="en-US" b="1" dirty="0" smtClean="0">
                <a:solidFill>
                  <a:srgbClr val="0000CC"/>
                </a:solidFill>
              </a:rPr>
              <a:t>9.7</a:t>
            </a:r>
            <a:endParaRPr lang="en-US" b="1" dirty="0">
              <a:solidFill>
                <a:srgbClr val="0000CC"/>
              </a:solidFill>
            </a:endParaRPr>
          </a:p>
        </p:txBody>
      </p:sp>
      <p:sp>
        <p:nvSpPr>
          <p:cNvPr id="9" name="TextBox 8"/>
          <p:cNvSpPr txBox="1"/>
          <p:nvPr/>
        </p:nvSpPr>
        <p:spPr>
          <a:xfrm>
            <a:off x="5382030" y="5345668"/>
            <a:ext cx="633507" cy="369332"/>
          </a:xfrm>
          <a:prstGeom prst="rect">
            <a:avLst/>
          </a:prstGeom>
          <a:noFill/>
        </p:spPr>
        <p:txBody>
          <a:bodyPr wrap="none" rtlCol="0">
            <a:spAutoFit/>
          </a:bodyPr>
          <a:lstStyle/>
          <a:p>
            <a:r>
              <a:rPr lang="en-US" b="1" dirty="0" smtClean="0">
                <a:solidFill>
                  <a:srgbClr val="0000CC"/>
                </a:solidFill>
              </a:rPr>
              <a:t>10.3</a:t>
            </a:r>
            <a:endParaRPr lang="en-US" b="1" dirty="0">
              <a:solidFill>
                <a:srgbClr val="0000CC"/>
              </a:solidFill>
            </a:endParaRPr>
          </a:p>
        </p:txBody>
      </p:sp>
      <p:sp>
        <p:nvSpPr>
          <p:cNvPr id="10" name="TextBox 9"/>
          <p:cNvSpPr txBox="1"/>
          <p:nvPr/>
        </p:nvSpPr>
        <p:spPr>
          <a:xfrm>
            <a:off x="5998496" y="5345668"/>
            <a:ext cx="596638" cy="369332"/>
          </a:xfrm>
          <a:prstGeom prst="rect">
            <a:avLst/>
          </a:prstGeom>
          <a:noFill/>
        </p:spPr>
        <p:txBody>
          <a:bodyPr wrap="none" rtlCol="0">
            <a:spAutoFit/>
          </a:bodyPr>
          <a:lstStyle/>
          <a:p>
            <a:r>
              <a:rPr lang="en-US" b="1" dirty="0" smtClean="0">
                <a:solidFill>
                  <a:srgbClr val="0000CC"/>
                </a:solidFill>
              </a:rPr>
              <a:t>11.2</a:t>
            </a:r>
            <a:endParaRPr lang="en-US" b="1" dirty="0">
              <a:solidFill>
                <a:srgbClr val="0000CC"/>
              </a:solidFill>
            </a:endParaRPr>
          </a:p>
        </p:txBody>
      </p:sp>
      <p:sp>
        <p:nvSpPr>
          <p:cNvPr id="11" name="TextBox 10"/>
          <p:cNvSpPr txBox="1"/>
          <p:nvPr/>
        </p:nvSpPr>
        <p:spPr>
          <a:xfrm>
            <a:off x="6692670" y="5345668"/>
            <a:ext cx="596638" cy="369332"/>
          </a:xfrm>
          <a:prstGeom prst="rect">
            <a:avLst/>
          </a:prstGeom>
          <a:noFill/>
        </p:spPr>
        <p:txBody>
          <a:bodyPr wrap="none" rtlCol="0">
            <a:spAutoFit/>
          </a:bodyPr>
          <a:lstStyle/>
          <a:p>
            <a:r>
              <a:rPr lang="en-US" b="1" dirty="0" smtClean="0">
                <a:solidFill>
                  <a:srgbClr val="0000CC"/>
                </a:solidFill>
              </a:rPr>
              <a:t>12.3</a:t>
            </a:r>
            <a:endParaRPr lang="en-US" b="1" dirty="0">
              <a:solidFill>
                <a:srgbClr val="0000CC"/>
              </a:solidFill>
            </a:endParaRPr>
          </a:p>
        </p:txBody>
      </p:sp>
      <p:sp>
        <p:nvSpPr>
          <p:cNvPr id="12" name="TextBox 11"/>
          <p:cNvSpPr txBox="1"/>
          <p:nvPr/>
        </p:nvSpPr>
        <p:spPr>
          <a:xfrm>
            <a:off x="7239000" y="5345668"/>
            <a:ext cx="596638" cy="369332"/>
          </a:xfrm>
          <a:prstGeom prst="rect">
            <a:avLst/>
          </a:prstGeom>
          <a:noFill/>
        </p:spPr>
        <p:txBody>
          <a:bodyPr wrap="none" rtlCol="0">
            <a:spAutoFit/>
          </a:bodyPr>
          <a:lstStyle/>
          <a:p>
            <a:r>
              <a:rPr lang="en-US" b="1" dirty="0" smtClean="0">
                <a:solidFill>
                  <a:srgbClr val="0000CC"/>
                </a:solidFill>
              </a:rPr>
              <a:t>13.3</a:t>
            </a:r>
            <a:endParaRPr lang="en-US" b="1" dirty="0">
              <a:solidFill>
                <a:srgbClr val="0000CC"/>
              </a:solidFill>
            </a:endParaRPr>
          </a:p>
        </p:txBody>
      </p:sp>
      <p:sp>
        <p:nvSpPr>
          <p:cNvPr id="13" name="TextBox 12"/>
          <p:cNvSpPr txBox="1"/>
          <p:nvPr/>
        </p:nvSpPr>
        <p:spPr>
          <a:xfrm>
            <a:off x="1442166" y="6248400"/>
            <a:ext cx="476412" cy="369332"/>
          </a:xfrm>
          <a:prstGeom prst="rect">
            <a:avLst/>
          </a:prstGeom>
          <a:noFill/>
        </p:spPr>
        <p:txBody>
          <a:bodyPr wrap="none" rtlCol="0">
            <a:spAutoFit/>
          </a:bodyPr>
          <a:lstStyle/>
          <a:p>
            <a:r>
              <a:rPr lang="en-US" b="1" dirty="0" smtClean="0">
                <a:solidFill>
                  <a:srgbClr val="008000"/>
                </a:solidFill>
              </a:rPr>
              <a:t>3.9</a:t>
            </a:r>
            <a:endParaRPr lang="en-US" b="1" dirty="0">
              <a:solidFill>
                <a:srgbClr val="008000"/>
              </a:solidFill>
            </a:endParaRPr>
          </a:p>
        </p:txBody>
      </p:sp>
      <p:sp>
        <p:nvSpPr>
          <p:cNvPr id="14" name="TextBox 13"/>
          <p:cNvSpPr txBox="1"/>
          <p:nvPr/>
        </p:nvSpPr>
        <p:spPr>
          <a:xfrm>
            <a:off x="3048000" y="6248400"/>
            <a:ext cx="479618" cy="369332"/>
          </a:xfrm>
          <a:prstGeom prst="rect">
            <a:avLst/>
          </a:prstGeom>
          <a:noFill/>
        </p:spPr>
        <p:txBody>
          <a:bodyPr wrap="none" rtlCol="0">
            <a:spAutoFit/>
          </a:bodyPr>
          <a:lstStyle/>
          <a:p>
            <a:r>
              <a:rPr lang="en-US" b="1" dirty="0" smtClean="0">
                <a:solidFill>
                  <a:srgbClr val="008000"/>
                </a:solidFill>
              </a:rPr>
              <a:t>6.5</a:t>
            </a:r>
            <a:endParaRPr lang="en-US" b="1" dirty="0">
              <a:solidFill>
                <a:srgbClr val="008000"/>
              </a:solidFill>
            </a:endParaRPr>
          </a:p>
        </p:txBody>
      </p:sp>
      <p:sp>
        <p:nvSpPr>
          <p:cNvPr id="15" name="TextBox 14"/>
          <p:cNvSpPr txBox="1"/>
          <p:nvPr/>
        </p:nvSpPr>
        <p:spPr>
          <a:xfrm>
            <a:off x="5734376" y="6248400"/>
            <a:ext cx="596638" cy="369332"/>
          </a:xfrm>
          <a:prstGeom prst="rect">
            <a:avLst/>
          </a:prstGeom>
          <a:noFill/>
        </p:spPr>
        <p:txBody>
          <a:bodyPr wrap="none" rtlCol="0">
            <a:spAutoFit/>
          </a:bodyPr>
          <a:lstStyle/>
          <a:p>
            <a:r>
              <a:rPr lang="en-US" b="1" dirty="0" smtClean="0">
                <a:solidFill>
                  <a:srgbClr val="008000"/>
                </a:solidFill>
              </a:rPr>
              <a:t>10.7</a:t>
            </a:r>
            <a:endParaRPr lang="en-US" b="1" dirty="0">
              <a:solidFill>
                <a:srgbClr val="008000"/>
              </a:solidFill>
            </a:endParaRPr>
          </a:p>
        </p:txBody>
      </p:sp>
      <p:sp>
        <p:nvSpPr>
          <p:cNvPr id="16" name="TextBox 15"/>
          <p:cNvSpPr txBox="1"/>
          <p:nvPr/>
        </p:nvSpPr>
        <p:spPr>
          <a:xfrm>
            <a:off x="7319788" y="6248400"/>
            <a:ext cx="596638" cy="369332"/>
          </a:xfrm>
          <a:prstGeom prst="rect">
            <a:avLst/>
          </a:prstGeom>
          <a:noFill/>
        </p:spPr>
        <p:txBody>
          <a:bodyPr wrap="none" rtlCol="0">
            <a:spAutoFit/>
          </a:bodyPr>
          <a:lstStyle/>
          <a:p>
            <a:r>
              <a:rPr lang="en-US" b="1" dirty="0" smtClean="0">
                <a:solidFill>
                  <a:srgbClr val="008000"/>
                </a:solidFill>
              </a:rPr>
              <a:t>13.3</a:t>
            </a:r>
            <a:endParaRPr lang="en-US" b="1" dirty="0">
              <a:solidFill>
                <a:srgbClr val="008000"/>
              </a:solidFill>
            </a:endParaRPr>
          </a:p>
        </p:txBody>
      </p:sp>
      <p:sp>
        <p:nvSpPr>
          <p:cNvPr id="17" name="TextBox 16"/>
          <p:cNvSpPr txBox="1"/>
          <p:nvPr/>
        </p:nvSpPr>
        <p:spPr>
          <a:xfrm>
            <a:off x="3161858" y="5745480"/>
            <a:ext cx="479618" cy="369332"/>
          </a:xfrm>
          <a:prstGeom prst="rect">
            <a:avLst/>
          </a:prstGeom>
          <a:noFill/>
        </p:spPr>
        <p:txBody>
          <a:bodyPr wrap="none" rtlCol="0">
            <a:spAutoFit/>
          </a:bodyPr>
          <a:lstStyle/>
          <a:p>
            <a:r>
              <a:rPr lang="en-US" b="1" dirty="0" smtClean="0">
                <a:solidFill>
                  <a:prstClr val="black"/>
                </a:solidFill>
              </a:rPr>
              <a:t>6.5</a:t>
            </a:r>
            <a:endParaRPr lang="en-US" b="1" dirty="0">
              <a:solidFill>
                <a:prstClr val="black"/>
              </a:solidFill>
            </a:endParaRPr>
          </a:p>
        </p:txBody>
      </p:sp>
      <p:sp>
        <p:nvSpPr>
          <p:cNvPr id="18" name="TextBox 17"/>
          <p:cNvSpPr txBox="1"/>
          <p:nvPr/>
        </p:nvSpPr>
        <p:spPr>
          <a:xfrm>
            <a:off x="3420054" y="5909548"/>
            <a:ext cx="479618" cy="369332"/>
          </a:xfrm>
          <a:prstGeom prst="rect">
            <a:avLst/>
          </a:prstGeom>
          <a:noFill/>
        </p:spPr>
        <p:txBody>
          <a:bodyPr wrap="none" rtlCol="0">
            <a:spAutoFit/>
          </a:bodyPr>
          <a:lstStyle/>
          <a:p>
            <a:r>
              <a:rPr lang="en-US" b="1" dirty="0" smtClean="0">
                <a:solidFill>
                  <a:prstClr val="black"/>
                </a:solidFill>
              </a:rPr>
              <a:t>7.0</a:t>
            </a:r>
            <a:endParaRPr lang="en-US" b="1" dirty="0">
              <a:solidFill>
                <a:prstClr val="black"/>
              </a:solidFill>
            </a:endParaRPr>
          </a:p>
        </p:txBody>
      </p:sp>
      <p:sp>
        <p:nvSpPr>
          <p:cNvPr id="19" name="TextBox 18"/>
          <p:cNvSpPr txBox="1"/>
          <p:nvPr/>
        </p:nvSpPr>
        <p:spPr>
          <a:xfrm>
            <a:off x="3659863" y="5745480"/>
            <a:ext cx="479618" cy="369332"/>
          </a:xfrm>
          <a:prstGeom prst="rect">
            <a:avLst/>
          </a:prstGeom>
          <a:noFill/>
        </p:spPr>
        <p:txBody>
          <a:bodyPr wrap="none" rtlCol="0">
            <a:spAutoFit/>
          </a:bodyPr>
          <a:lstStyle/>
          <a:p>
            <a:r>
              <a:rPr lang="en-US" b="1" dirty="0">
                <a:solidFill>
                  <a:prstClr val="black"/>
                </a:solidFill>
              </a:rPr>
              <a:t>7</a:t>
            </a:r>
            <a:r>
              <a:rPr lang="en-US" b="1" dirty="0" smtClean="0">
                <a:solidFill>
                  <a:prstClr val="black"/>
                </a:solidFill>
              </a:rPr>
              <a:t>.5</a:t>
            </a:r>
            <a:endParaRPr lang="en-US" b="1" dirty="0">
              <a:solidFill>
                <a:prstClr val="black"/>
              </a:solidFill>
            </a:endParaRPr>
          </a:p>
        </p:txBody>
      </p:sp>
      <p:sp>
        <p:nvSpPr>
          <p:cNvPr id="20" name="TextBox 19"/>
          <p:cNvSpPr txBox="1"/>
          <p:nvPr/>
        </p:nvSpPr>
        <p:spPr>
          <a:xfrm>
            <a:off x="4991424" y="5745480"/>
            <a:ext cx="476412" cy="369332"/>
          </a:xfrm>
          <a:prstGeom prst="rect">
            <a:avLst/>
          </a:prstGeom>
          <a:noFill/>
        </p:spPr>
        <p:txBody>
          <a:bodyPr wrap="none" rtlCol="0">
            <a:spAutoFit/>
          </a:bodyPr>
          <a:lstStyle/>
          <a:p>
            <a:r>
              <a:rPr lang="en-US" b="1" dirty="0" smtClean="0">
                <a:solidFill>
                  <a:prstClr val="black"/>
                </a:solidFill>
              </a:rPr>
              <a:t>9.7</a:t>
            </a:r>
            <a:endParaRPr lang="en-US" b="1" dirty="0">
              <a:solidFill>
                <a:prstClr val="black"/>
              </a:solidFill>
            </a:endParaRPr>
          </a:p>
        </p:txBody>
      </p:sp>
      <p:sp>
        <p:nvSpPr>
          <p:cNvPr id="21" name="TextBox 20"/>
          <p:cNvSpPr txBox="1"/>
          <p:nvPr/>
        </p:nvSpPr>
        <p:spPr>
          <a:xfrm>
            <a:off x="5852577" y="5742432"/>
            <a:ext cx="3313792" cy="369332"/>
          </a:xfrm>
          <a:prstGeom prst="rect">
            <a:avLst/>
          </a:prstGeom>
          <a:noFill/>
        </p:spPr>
        <p:txBody>
          <a:bodyPr wrap="none" rtlCol="0">
            <a:spAutoFit/>
          </a:bodyPr>
          <a:lstStyle/>
          <a:p>
            <a:r>
              <a:rPr lang="en-US" b="1" dirty="0" smtClean="0">
                <a:solidFill>
                  <a:prstClr val="black"/>
                </a:solidFill>
              </a:rPr>
              <a:t>11.0   12.0 12.7 13.4 14.1 14.7</a:t>
            </a:r>
            <a:endParaRPr lang="en-US" b="1" dirty="0">
              <a:solidFill>
                <a:prstClr val="black"/>
              </a:solidFill>
            </a:endParaRPr>
          </a:p>
        </p:txBody>
      </p:sp>
      <p:sp>
        <p:nvSpPr>
          <p:cNvPr id="22" name="TextBox 21"/>
          <p:cNvSpPr txBox="1"/>
          <p:nvPr/>
        </p:nvSpPr>
        <p:spPr>
          <a:xfrm>
            <a:off x="7572392" y="5909548"/>
            <a:ext cx="1114408" cy="369332"/>
          </a:xfrm>
          <a:prstGeom prst="rect">
            <a:avLst/>
          </a:prstGeom>
          <a:noFill/>
        </p:spPr>
        <p:txBody>
          <a:bodyPr wrap="none" rtlCol="0">
            <a:spAutoFit/>
          </a:bodyPr>
          <a:lstStyle/>
          <a:p>
            <a:r>
              <a:rPr lang="en-US" b="1" dirty="0" smtClean="0">
                <a:solidFill>
                  <a:prstClr val="black"/>
                </a:solidFill>
              </a:rPr>
              <a:t>13.7  14.3</a:t>
            </a:r>
            <a:endParaRPr lang="en-US" b="1" dirty="0">
              <a:solidFill>
                <a:prstClr val="black"/>
              </a:solidFill>
            </a:endParaRPr>
          </a:p>
        </p:txBody>
      </p:sp>
      <p:sp>
        <p:nvSpPr>
          <p:cNvPr id="23" name="TextBox 22"/>
          <p:cNvSpPr txBox="1"/>
          <p:nvPr/>
        </p:nvSpPr>
        <p:spPr>
          <a:xfrm>
            <a:off x="1295400" y="5745480"/>
            <a:ext cx="1175322" cy="369332"/>
          </a:xfrm>
          <a:prstGeom prst="rect">
            <a:avLst/>
          </a:prstGeom>
          <a:noFill/>
        </p:spPr>
        <p:txBody>
          <a:bodyPr wrap="none" rtlCol="0">
            <a:spAutoFit/>
          </a:bodyPr>
          <a:lstStyle/>
          <a:p>
            <a:r>
              <a:rPr lang="en-US" b="1" dirty="0" smtClean="0">
                <a:solidFill>
                  <a:prstClr val="black"/>
                </a:solidFill>
              </a:rPr>
              <a:t>3.7 4.1 4.6</a:t>
            </a:r>
            <a:endParaRPr lang="en-US" b="1" dirty="0">
              <a:solidFill>
                <a:prstClr val="black"/>
              </a:solidFill>
            </a:endParaRPr>
          </a:p>
        </p:txBody>
      </p:sp>
      <p:sp>
        <p:nvSpPr>
          <p:cNvPr id="24" name="TextBox 23"/>
          <p:cNvSpPr txBox="1"/>
          <p:nvPr/>
        </p:nvSpPr>
        <p:spPr>
          <a:xfrm>
            <a:off x="1519018" y="5909548"/>
            <a:ext cx="880369" cy="369332"/>
          </a:xfrm>
          <a:prstGeom prst="rect">
            <a:avLst/>
          </a:prstGeom>
          <a:noFill/>
        </p:spPr>
        <p:txBody>
          <a:bodyPr wrap="none" rtlCol="0">
            <a:spAutoFit/>
          </a:bodyPr>
          <a:lstStyle/>
          <a:p>
            <a:r>
              <a:rPr lang="en-US" b="1" dirty="0" smtClean="0">
                <a:solidFill>
                  <a:prstClr val="black"/>
                </a:solidFill>
              </a:rPr>
              <a:t>4.0  4.5</a:t>
            </a:r>
            <a:endParaRPr lang="en-US" b="1" dirty="0">
              <a:solidFill>
                <a:prstClr val="black"/>
              </a:solidFill>
            </a:endParaRPr>
          </a:p>
        </p:txBody>
      </p:sp>
      <p:sp>
        <p:nvSpPr>
          <p:cNvPr id="25" name="TextBox 24"/>
          <p:cNvSpPr txBox="1"/>
          <p:nvPr/>
        </p:nvSpPr>
        <p:spPr>
          <a:xfrm>
            <a:off x="1866871" y="5567124"/>
            <a:ext cx="479618" cy="369332"/>
          </a:xfrm>
          <a:prstGeom prst="rect">
            <a:avLst/>
          </a:prstGeom>
          <a:noFill/>
        </p:spPr>
        <p:txBody>
          <a:bodyPr wrap="none" rtlCol="0">
            <a:spAutoFit/>
          </a:bodyPr>
          <a:lstStyle/>
          <a:p>
            <a:r>
              <a:rPr lang="en-US" b="1" dirty="0" smtClean="0">
                <a:solidFill>
                  <a:prstClr val="black"/>
                </a:solidFill>
              </a:rPr>
              <a:t>4.4</a:t>
            </a:r>
            <a:endParaRPr lang="en-US" b="1" dirty="0">
              <a:solidFill>
                <a:prstClr val="black"/>
              </a:solidFill>
            </a:endParaRPr>
          </a:p>
        </p:txBody>
      </p:sp>
      <p:sp>
        <p:nvSpPr>
          <p:cNvPr id="29" name="Rectangle 28"/>
          <p:cNvSpPr/>
          <p:nvPr/>
        </p:nvSpPr>
        <p:spPr>
          <a:xfrm>
            <a:off x="1143000" y="3931920"/>
            <a:ext cx="7315200" cy="228600"/>
          </a:xfrm>
          <a:prstGeom prst="rect">
            <a:avLst/>
          </a:prstGeom>
          <a:noFill/>
          <a:ln>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30" name="Rectangle 29"/>
          <p:cNvSpPr/>
          <p:nvPr/>
        </p:nvSpPr>
        <p:spPr>
          <a:xfrm>
            <a:off x="1152606" y="5422392"/>
            <a:ext cx="7315200" cy="228600"/>
          </a:xfrm>
          <a:prstGeom prst="rect">
            <a:avLst/>
          </a:prstGeom>
          <a:noFill/>
          <a:ln>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31" name="Rectangle 30"/>
          <p:cNvSpPr/>
          <p:nvPr/>
        </p:nvSpPr>
        <p:spPr>
          <a:xfrm>
            <a:off x="1152606" y="6318766"/>
            <a:ext cx="7315200" cy="228600"/>
          </a:xfrm>
          <a:prstGeom prst="rect">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32" name="Rectangle 31"/>
          <p:cNvSpPr/>
          <p:nvPr/>
        </p:nvSpPr>
        <p:spPr>
          <a:xfrm>
            <a:off x="1163675" y="4471416"/>
            <a:ext cx="7315200" cy="228600"/>
          </a:xfrm>
          <a:prstGeom prst="rect">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2" name="Footer Placeholder 1"/>
          <p:cNvSpPr>
            <a:spLocks noGrp="1"/>
          </p:cNvSpPr>
          <p:nvPr>
            <p:ph type="ftr" sz="quarter" idx="11"/>
          </p:nvPr>
        </p:nvSpPr>
        <p:spPr/>
        <p:txBody>
          <a:bodyPr/>
          <a:lstStyle/>
          <a:p>
            <a:r>
              <a:rPr lang="en-US" smtClean="0">
                <a:solidFill>
                  <a:prstClr val="white">
                    <a:shade val="50000"/>
                  </a:prstClr>
                </a:solidFill>
              </a:rPr>
              <a:t>Satellite Foundational Course - GOES-R</a:t>
            </a:r>
            <a:endParaRPr lang="en-US">
              <a:solidFill>
                <a:prstClr val="white">
                  <a:shade val="50000"/>
                </a:prstClr>
              </a:solidFill>
            </a:endParaRPr>
          </a:p>
        </p:txBody>
      </p:sp>
      <p:sp>
        <p:nvSpPr>
          <p:cNvPr id="3" name="Slide Number Placeholder 2"/>
          <p:cNvSpPr>
            <a:spLocks noGrp="1"/>
          </p:cNvSpPr>
          <p:nvPr>
            <p:ph type="sldNum" sz="quarter" idx="12"/>
          </p:nvPr>
        </p:nvSpPr>
        <p:spPr/>
        <p:txBody>
          <a:bodyPr/>
          <a:lstStyle/>
          <a:p>
            <a:fld id="{E7A5A54D-0CD5-4841-B422-0469FF62B8DE}" type="slidenum">
              <a:rPr lang="en-US" smtClean="0">
                <a:solidFill>
                  <a:prstClr val="white">
                    <a:shade val="50000"/>
                  </a:prstClr>
                </a:solidFill>
              </a:rPr>
              <a:pPr/>
              <a:t>6</a:t>
            </a:fld>
            <a:endParaRPr lang="en-US">
              <a:solidFill>
                <a:prstClr val="white">
                  <a:shade val="50000"/>
                </a:prstClr>
              </a:solidFill>
            </a:endParaRPr>
          </a:p>
        </p:txBody>
      </p:sp>
      <p:sp>
        <p:nvSpPr>
          <p:cNvPr id="34" name="Rectangle 33"/>
          <p:cNvSpPr/>
          <p:nvPr/>
        </p:nvSpPr>
        <p:spPr>
          <a:xfrm>
            <a:off x="1143000" y="5815584"/>
            <a:ext cx="7315200" cy="2286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CC"/>
              </a:solidFill>
            </a:endParaRPr>
          </a:p>
        </p:txBody>
      </p:sp>
      <p:sp>
        <p:nvSpPr>
          <p:cNvPr id="33" name="TextBox 32"/>
          <p:cNvSpPr txBox="1"/>
          <p:nvPr/>
        </p:nvSpPr>
        <p:spPr>
          <a:xfrm>
            <a:off x="1680372" y="831024"/>
            <a:ext cx="6654129" cy="307777"/>
          </a:xfrm>
          <a:prstGeom prst="rect">
            <a:avLst/>
          </a:prstGeom>
          <a:solidFill>
            <a:srgbClr val="FFFF00"/>
          </a:solidFill>
        </p:spPr>
        <p:txBody>
          <a:bodyPr wrap="none" rtlCol="0">
            <a:spAutoFit/>
          </a:bodyPr>
          <a:lstStyle/>
          <a:p>
            <a:r>
              <a:rPr lang="en-US" sz="1400" b="1" dirty="0" smtClean="0">
                <a:solidFill>
                  <a:srgbClr val="FF0000"/>
                </a:solidFill>
              </a:rPr>
              <a:t>This figure shows channels for </a:t>
            </a:r>
            <a:r>
              <a:rPr lang="en-US" sz="1400" b="1" dirty="0" smtClean="0">
                <a:solidFill>
                  <a:srgbClr val="0000CC"/>
                </a:solidFill>
              </a:rPr>
              <a:t>ABI</a:t>
            </a:r>
            <a:r>
              <a:rPr lang="en-US" sz="1400" b="1" dirty="0" smtClean="0">
                <a:solidFill>
                  <a:srgbClr val="FF0000"/>
                </a:solidFill>
              </a:rPr>
              <a:t>, </a:t>
            </a:r>
            <a:r>
              <a:rPr lang="en-US" sz="1400" b="1" dirty="0" smtClean="0"/>
              <a:t>GOES-13 Sounder</a:t>
            </a:r>
            <a:r>
              <a:rPr lang="en-US" sz="1400" b="1" dirty="0" smtClean="0">
                <a:solidFill>
                  <a:schemeClr val="bg1"/>
                </a:solidFill>
              </a:rPr>
              <a:t> </a:t>
            </a:r>
            <a:r>
              <a:rPr lang="en-US" sz="1400" b="1" dirty="0" smtClean="0">
                <a:solidFill>
                  <a:srgbClr val="FF0000"/>
                </a:solidFill>
              </a:rPr>
              <a:t>and </a:t>
            </a:r>
            <a:r>
              <a:rPr lang="en-US" sz="1400" b="1" dirty="0" smtClean="0">
                <a:solidFill>
                  <a:srgbClr val="008000"/>
                </a:solidFill>
              </a:rPr>
              <a:t>GOES-13 Imager</a:t>
            </a:r>
            <a:endParaRPr lang="en-US" sz="1400" b="1" dirty="0">
              <a:solidFill>
                <a:srgbClr val="008000"/>
              </a:solidFill>
            </a:endParaRPr>
          </a:p>
        </p:txBody>
      </p:sp>
      <p:cxnSp>
        <p:nvCxnSpPr>
          <p:cNvPr id="76" name="Straight Arrow Connector 75"/>
          <p:cNvCxnSpPr/>
          <p:nvPr/>
        </p:nvCxnSpPr>
        <p:spPr>
          <a:xfrm>
            <a:off x="4301325" y="4025646"/>
            <a:ext cx="0" cy="1513332"/>
          </a:xfrm>
          <a:prstGeom prst="straightConnector1">
            <a:avLst/>
          </a:prstGeom>
          <a:ln w="76200">
            <a:solidFill>
              <a:srgbClr val="0000CC"/>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34" idx="2"/>
          </p:cNvCxnSpPr>
          <p:nvPr/>
        </p:nvCxnSpPr>
        <p:spPr>
          <a:xfrm flipH="1">
            <a:off x="4800600" y="4302252"/>
            <a:ext cx="20675" cy="1741932"/>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5463662" y="4611325"/>
            <a:ext cx="4373" cy="1907384"/>
          </a:xfrm>
          <a:prstGeom prst="straightConnector1">
            <a:avLst/>
          </a:prstGeom>
          <a:ln w="76200">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83791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76940" y="938784"/>
            <a:ext cx="8167060" cy="4928616"/>
          </a:xfrm>
          <a:prstGeom prst="rect">
            <a:avLst/>
          </a:prstGeom>
        </p:spPr>
      </p:pic>
      <p:sp>
        <p:nvSpPr>
          <p:cNvPr id="3" name="TextBox 2"/>
          <p:cNvSpPr txBox="1"/>
          <p:nvPr/>
        </p:nvSpPr>
        <p:spPr>
          <a:xfrm>
            <a:off x="2895600" y="381000"/>
            <a:ext cx="3236784" cy="369332"/>
          </a:xfrm>
          <a:prstGeom prst="rect">
            <a:avLst/>
          </a:prstGeom>
          <a:noFill/>
        </p:spPr>
        <p:txBody>
          <a:bodyPr wrap="none" rtlCol="0">
            <a:spAutoFit/>
          </a:bodyPr>
          <a:lstStyle/>
          <a:p>
            <a:r>
              <a:rPr lang="en-US" b="1" dirty="0" smtClean="0">
                <a:solidFill>
                  <a:prstClr val="black"/>
                </a:solidFill>
              </a:rPr>
              <a:t>GOES-14 Sounder </a:t>
            </a:r>
            <a:r>
              <a:rPr lang="en-US" dirty="0" smtClean="0">
                <a:solidFill>
                  <a:prstClr val="black"/>
                </a:solidFill>
              </a:rPr>
              <a:t>Spectrum</a:t>
            </a:r>
            <a:endParaRPr lang="en-US" dirty="0">
              <a:solidFill>
                <a:prstClr val="black"/>
              </a:solidFill>
            </a:endParaRPr>
          </a:p>
        </p:txBody>
      </p:sp>
      <p:sp>
        <p:nvSpPr>
          <p:cNvPr id="4" name="TextBox 3"/>
          <p:cNvSpPr txBox="1"/>
          <p:nvPr/>
        </p:nvSpPr>
        <p:spPr>
          <a:xfrm>
            <a:off x="1752600" y="990600"/>
            <a:ext cx="458780" cy="276999"/>
          </a:xfrm>
          <a:prstGeom prst="rect">
            <a:avLst/>
          </a:prstGeom>
          <a:noFill/>
        </p:spPr>
        <p:txBody>
          <a:bodyPr wrap="none" rtlCol="0">
            <a:spAutoFit/>
          </a:bodyPr>
          <a:lstStyle/>
          <a:p>
            <a:r>
              <a:rPr lang="en-US" sz="1200" dirty="0" smtClean="0">
                <a:solidFill>
                  <a:prstClr val="black"/>
                </a:solidFill>
              </a:rPr>
              <a:t>14.7</a:t>
            </a:r>
            <a:endParaRPr lang="en-US" sz="1200" dirty="0">
              <a:solidFill>
                <a:prstClr val="black"/>
              </a:solidFill>
            </a:endParaRPr>
          </a:p>
        </p:txBody>
      </p:sp>
      <p:sp>
        <p:nvSpPr>
          <p:cNvPr id="5" name="TextBox 4"/>
          <p:cNvSpPr txBox="1"/>
          <p:nvPr/>
        </p:nvSpPr>
        <p:spPr>
          <a:xfrm>
            <a:off x="1981200" y="1152823"/>
            <a:ext cx="458780" cy="276999"/>
          </a:xfrm>
          <a:prstGeom prst="rect">
            <a:avLst/>
          </a:prstGeom>
          <a:noFill/>
        </p:spPr>
        <p:txBody>
          <a:bodyPr wrap="none" rtlCol="0">
            <a:spAutoFit/>
          </a:bodyPr>
          <a:lstStyle/>
          <a:p>
            <a:r>
              <a:rPr lang="en-US" sz="1200" dirty="0" smtClean="0">
                <a:solidFill>
                  <a:prstClr val="black"/>
                </a:solidFill>
              </a:rPr>
              <a:t>14.4</a:t>
            </a:r>
            <a:endParaRPr lang="en-US" sz="1200" dirty="0">
              <a:solidFill>
                <a:prstClr val="black"/>
              </a:solidFill>
            </a:endParaRPr>
          </a:p>
        </p:txBody>
      </p:sp>
      <p:sp>
        <p:nvSpPr>
          <p:cNvPr id="6" name="TextBox 5"/>
          <p:cNvSpPr txBox="1"/>
          <p:nvPr/>
        </p:nvSpPr>
        <p:spPr>
          <a:xfrm>
            <a:off x="2133600" y="990600"/>
            <a:ext cx="458780" cy="276999"/>
          </a:xfrm>
          <a:prstGeom prst="rect">
            <a:avLst/>
          </a:prstGeom>
          <a:noFill/>
        </p:spPr>
        <p:txBody>
          <a:bodyPr wrap="none" rtlCol="0">
            <a:spAutoFit/>
          </a:bodyPr>
          <a:lstStyle/>
          <a:p>
            <a:r>
              <a:rPr lang="en-US" sz="1200" dirty="0" smtClean="0">
                <a:solidFill>
                  <a:prstClr val="black"/>
                </a:solidFill>
              </a:rPr>
              <a:t>14.1</a:t>
            </a:r>
            <a:endParaRPr lang="en-US" sz="1200" dirty="0">
              <a:solidFill>
                <a:prstClr val="black"/>
              </a:solidFill>
            </a:endParaRPr>
          </a:p>
        </p:txBody>
      </p:sp>
      <p:sp>
        <p:nvSpPr>
          <p:cNvPr id="7" name="TextBox 6"/>
          <p:cNvSpPr txBox="1"/>
          <p:nvPr/>
        </p:nvSpPr>
        <p:spPr>
          <a:xfrm>
            <a:off x="2436820" y="1130715"/>
            <a:ext cx="458780" cy="276999"/>
          </a:xfrm>
          <a:prstGeom prst="rect">
            <a:avLst/>
          </a:prstGeom>
          <a:noFill/>
        </p:spPr>
        <p:txBody>
          <a:bodyPr wrap="none" rtlCol="0">
            <a:spAutoFit/>
          </a:bodyPr>
          <a:lstStyle/>
          <a:p>
            <a:r>
              <a:rPr lang="en-US" sz="1200" dirty="0" smtClean="0">
                <a:solidFill>
                  <a:prstClr val="black"/>
                </a:solidFill>
              </a:rPr>
              <a:t>13.7</a:t>
            </a:r>
            <a:endParaRPr lang="en-US" sz="1200" dirty="0">
              <a:solidFill>
                <a:prstClr val="black"/>
              </a:solidFill>
            </a:endParaRPr>
          </a:p>
        </p:txBody>
      </p:sp>
      <p:sp>
        <p:nvSpPr>
          <p:cNvPr id="8" name="TextBox 7"/>
          <p:cNvSpPr txBox="1"/>
          <p:nvPr/>
        </p:nvSpPr>
        <p:spPr>
          <a:xfrm>
            <a:off x="2589220" y="990600"/>
            <a:ext cx="458780" cy="276999"/>
          </a:xfrm>
          <a:prstGeom prst="rect">
            <a:avLst/>
          </a:prstGeom>
          <a:noFill/>
        </p:spPr>
        <p:txBody>
          <a:bodyPr wrap="none" rtlCol="0">
            <a:spAutoFit/>
          </a:bodyPr>
          <a:lstStyle/>
          <a:p>
            <a:r>
              <a:rPr lang="en-US" sz="1200" dirty="0" smtClean="0">
                <a:solidFill>
                  <a:prstClr val="black"/>
                </a:solidFill>
              </a:rPr>
              <a:t>13.4</a:t>
            </a:r>
            <a:endParaRPr lang="en-US" sz="1200" dirty="0">
              <a:solidFill>
                <a:prstClr val="black"/>
              </a:solidFill>
            </a:endParaRPr>
          </a:p>
        </p:txBody>
      </p:sp>
      <p:sp>
        <p:nvSpPr>
          <p:cNvPr id="9" name="TextBox 8"/>
          <p:cNvSpPr txBox="1"/>
          <p:nvPr/>
        </p:nvSpPr>
        <p:spPr>
          <a:xfrm>
            <a:off x="2970220" y="1130713"/>
            <a:ext cx="458780" cy="276999"/>
          </a:xfrm>
          <a:prstGeom prst="rect">
            <a:avLst/>
          </a:prstGeom>
          <a:noFill/>
        </p:spPr>
        <p:txBody>
          <a:bodyPr wrap="none" rtlCol="0">
            <a:spAutoFit/>
          </a:bodyPr>
          <a:lstStyle/>
          <a:p>
            <a:r>
              <a:rPr lang="en-US" sz="1200" dirty="0" smtClean="0">
                <a:solidFill>
                  <a:prstClr val="black"/>
                </a:solidFill>
              </a:rPr>
              <a:t>12.7</a:t>
            </a:r>
            <a:endParaRPr lang="en-US" sz="1200" dirty="0">
              <a:solidFill>
                <a:prstClr val="black"/>
              </a:solidFill>
            </a:endParaRPr>
          </a:p>
        </p:txBody>
      </p:sp>
      <p:sp>
        <p:nvSpPr>
          <p:cNvPr id="10" name="TextBox 9"/>
          <p:cNvSpPr txBox="1"/>
          <p:nvPr/>
        </p:nvSpPr>
        <p:spPr>
          <a:xfrm>
            <a:off x="3427420" y="1130714"/>
            <a:ext cx="458780" cy="276999"/>
          </a:xfrm>
          <a:prstGeom prst="rect">
            <a:avLst/>
          </a:prstGeom>
          <a:noFill/>
        </p:spPr>
        <p:txBody>
          <a:bodyPr wrap="none" rtlCol="0">
            <a:spAutoFit/>
          </a:bodyPr>
          <a:lstStyle/>
          <a:p>
            <a:r>
              <a:rPr lang="en-US" sz="1200" dirty="0" smtClean="0">
                <a:solidFill>
                  <a:prstClr val="black"/>
                </a:solidFill>
              </a:rPr>
              <a:t>12.0</a:t>
            </a:r>
            <a:endParaRPr lang="en-US" sz="1200" dirty="0">
              <a:solidFill>
                <a:prstClr val="black"/>
              </a:solidFill>
            </a:endParaRPr>
          </a:p>
        </p:txBody>
      </p:sp>
      <p:sp>
        <p:nvSpPr>
          <p:cNvPr id="11" name="TextBox 10"/>
          <p:cNvSpPr txBox="1"/>
          <p:nvPr/>
        </p:nvSpPr>
        <p:spPr>
          <a:xfrm>
            <a:off x="4418020" y="1144614"/>
            <a:ext cx="458780" cy="276999"/>
          </a:xfrm>
          <a:prstGeom prst="rect">
            <a:avLst/>
          </a:prstGeom>
          <a:noFill/>
        </p:spPr>
        <p:txBody>
          <a:bodyPr wrap="none" rtlCol="0">
            <a:spAutoFit/>
          </a:bodyPr>
          <a:lstStyle/>
          <a:p>
            <a:r>
              <a:rPr lang="en-US" sz="1200" dirty="0" smtClean="0">
                <a:solidFill>
                  <a:prstClr val="black"/>
                </a:solidFill>
              </a:rPr>
              <a:t>11.0</a:t>
            </a:r>
            <a:endParaRPr lang="en-US" sz="1200" dirty="0">
              <a:solidFill>
                <a:prstClr val="black"/>
              </a:solidFill>
            </a:endParaRPr>
          </a:p>
        </p:txBody>
      </p:sp>
      <p:sp>
        <p:nvSpPr>
          <p:cNvPr id="12" name="TextBox 11"/>
          <p:cNvSpPr txBox="1"/>
          <p:nvPr/>
        </p:nvSpPr>
        <p:spPr>
          <a:xfrm>
            <a:off x="5715768" y="1130712"/>
            <a:ext cx="380232" cy="276999"/>
          </a:xfrm>
          <a:prstGeom prst="rect">
            <a:avLst/>
          </a:prstGeom>
          <a:noFill/>
        </p:spPr>
        <p:txBody>
          <a:bodyPr wrap="none" rtlCol="0">
            <a:spAutoFit/>
          </a:bodyPr>
          <a:lstStyle/>
          <a:p>
            <a:r>
              <a:rPr lang="en-US" sz="1200" dirty="0" smtClean="0">
                <a:solidFill>
                  <a:prstClr val="black"/>
                </a:solidFill>
              </a:rPr>
              <a:t>9.7</a:t>
            </a:r>
            <a:endParaRPr lang="en-US" sz="1200" dirty="0">
              <a:solidFill>
                <a:prstClr val="black"/>
              </a:solidFill>
            </a:endParaRPr>
          </a:p>
        </p:txBody>
      </p:sp>
      <p:sp>
        <p:nvSpPr>
          <p:cNvPr id="13" name="TextBox 12"/>
          <p:cNvSpPr txBox="1"/>
          <p:nvPr/>
        </p:nvSpPr>
        <p:spPr>
          <a:xfrm>
            <a:off x="2209800" y="3346704"/>
            <a:ext cx="380232" cy="276999"/>
          </a:xfrm>
          <a:prstGeom prst="rect">
            <a:avLst/>
          </a:prstGeom>
          <a:noFill/>
        </p:spPr>
        <p:txBody>
          <a:bodyPr wrap="none" rtlCol="0">
            <a:spAutoFit/>
          </a:bodyPr>
          <a:lstStyle/>
          <a:p>
            <a:r>
              <a:rPr lang="en-US" sz="1200" dirty="0" smtClean="0">
                <a:solidFill>
                  <a:prstClr val="black"/>
                </a:solidFill>
              </a:rPr>
              <a:t>7.4</a:t>
            </a:r>
            <a:endParaRPr lang="en-US" sz="1200" dirty="0">
              <a:solidFill>
                <a:prstClr val="black"/>
              </a:solidFill>
            </a:endParaRPr>
          </a:p>
        </p:txBody>
      </p:sp>
      <p:sp>
        <p:nvSpPr>
          <p:cNvPr id="14" name="TextBox 13"/>
          <p:cNvSpPr txBox="1"/>
          <p:nvPr/>
        </p:nvSpPr>
        <p:spPr>
          <a:xfrm>
            <a:off x="2590800" y="3346704"/>
            <a:ext cx="380232" cy="276999"/>
          </a:xfrm>
          <a:prstGeom prst="rect">
            <a:avLst/>
          </a:prstGeom>
          <a:noFill/>
        </p:spPr>
        <p:txBody>
          <a:bodyPr wrap="none" rtlCol="0">
            <a:spAutoFit/>
          </a:bodyPr>
          <a:lstStyle/>
          <a:p>
            <a:r>
              <a:rPr lang="en-US" sz="1200" dirty="0" smtClean="0">
                <a:solidFill>
                  <a:prstClr val="black"/>
                </a:solidFill>
              </a:rPr>
              <a:t>7.0</a:t>
            </a:r>
            <a:endParaRPr lang="en-US" sz="1200" dirty="0">
              <a:solidFill>
                <a:prstClr val="black"/>
              </a:solidFill>
            </a:endParaRPr>
          </a:p>
        </p:txBody>
      </p:sp>
      <p:sp>
        <p:nvSpPr>
          <p:cNvPr id="15" name="TextBox 14"/>
          <p:cNvSpPr txBox="1"/>
          <p:nvPr/>
        </p:nvSpPr>
        <p:spPr>
          <a:xfrm>
            <a:off x="3124968" y="3346704"/>
            <a:ext cx="380232" cy="276999"/>
          </a:xfrm>
          <a:prstGeom prst="rect">
            <a:avLst/>
          </a:prstGeom>
          <a:noFill/>
        </p:spPr>
        <p:txBody>
          <a:bodyPr wrap="none" rtlCol="0">
            <a:spAutoFit/>
          </a:bodyPr>
          <a:lstStyle/>
          <a:p>
            <a:r>
              <a:rPr lang="en-US" sz="1200" dirty="0" smtClean="0">
                <a:solidFill>
                  <a:prstClr val="black"/>
                </a:solidFill>
              </a:rPr>
              <a:t>6.5</a:t>
            </a:r>
            <a:endParaRPr lang="en-US" sz="1200" dirty="0">
              <a:solidFill>
                <a:prstClr val="black"/>
              </a:solidFill>
            </a:endParaRPr>
          </a:p>
        </p:txBody>
      </p:sp>
      <p:sp>
        <p:nvSpPr>
          <p:cNvPr id="16" name="TextBox 15"/>
          <p:cNvSpPr txBox="1"/>
          <p:nvPr/>
        </p:nvSpPr>
        <p:spPr>
          <a:xfrm>
            <a:off x="5029200" y="3347438"/>
            <a:ext cx="380232" cy="276999"/>
          </a:xfrm>
          <a:prstGeom prst="rect">
            <a:avLst/>
          </a:prstGeom>
          <a:noFill/>
        </p:spPr>
        <p:txBody>
          <a:bodyPr wrap="none" rtlCol="0">
            <a:spAutoFit/>
          </a:bodyPr>
          <a:lstStyle/>
          <a:p>
            <a:r>
              <a:rPr lang="en-US" sz="1200" dirty="0" smtClean="0">
                <a:solidFill>
                  <a:prstClr val="black"/>
                </a:solidFill>
              </a:rPr>
              <a:t>4.6</a:t>
            </a:r>
            <a:endParaRPr lang="en-US" sz="1200" dirty="0">
              <a:solidFill>
                <a:prstClr val="black"/>
              </a:solidFill>
            </a:endParaRPr>
          </a:p>
        </p:txBody>
      </p:sp>
      <p:sp>
        <p:nvSpPr>
          <p:cNvPr id="17" name="TextBox 16"/>
          <p:cNvSpPr txBox="1"/>
          <p:nvPr/>
        </p:nvSpPr>
        <p:spPr>
          <a:xfrm>
            <a:off x="5258568" y="3276600"/>
            <a:ext cx="380232" cy="276999"/>
          </a:xfrm>
          <a:prstGeom prst="rect">
            <a:avLst/>
          </a:prstGeom>
          <a:noFill/>
        </p:spPr>
        <p:txBody>
          <a:bodyPr wrap="none" rtlCol="0">
            <a:spAutoFit/>
          </a:bodyPr>
          <a:lstStyle/>
          <a:p>
            <a:r>
              <a:rPr lang="en-US" sz="1200" dirty="0" smtClean="0">
                <a:solidFill>
                  <a:prstClr val="black"/>
                </a:solidFill>
              </a:rPr>
              <a:t>4.5</a:t>
            </a:r>
            <a:endParaRPr lang="en-US" sz="1200" dirty="0">
              <a:solidFill>
                <a:prstClr val="black"/>
              </a:solidFill>
            </a:endParaRPr>
          </a:p>
        </p:txBody>
      </p:sp>
      <p:sp>
        <p:nvSpPr>
          <p:cNvPr id="18" name="TextBox 17"/>
          <p:cNvSpPr txBox="1"/>
          <p:nvPr/>
        </p:nvSpPr>
        <p:spPr>
          <a:xfrm>
            <a:off x="5487168" y="3347438"/>
            <a:ext cx="380232" cy="276999"/>
          </a:xfrm>
          <a:prstGeom prst="rect">
            <a:avLst/>
          </a:prstGeom>
          <a:noFill/>
        </p:spPr>
        <p:txBody>
          <a:bodyPr wrap="none" rtlCol="0">
            <a:spAutoFit/>
          </a:bodyPr>
          <a:lstStyle/>
          <a:p>
            <a:r>
              <a:rPr lang="en-US" sz="1200" dirty="0" smtClean="0">
                <a:solidFill>
                  <a:prstClr val="black"/>
                </a:solidFill>
              </a:rPr>
              <a:t>4.4</a:t>
            </a:r>
            <a:endParaRPr lang="en-US" sz="1200" dirty="0">
              <a:solidFill>
                <a:prstClr val="black"/>
              </a:solidFill>
            </a:endParaRPr>
          </a:p>
        </p:txBody>
      </p:sp>
      <p:sp>
        <p:nvSpPr>
          <p:cNvPr id="19" name="TextBox 18"/>
          <p:cNvSpPr txBox="1"/>
          <p:nvPr/>
        </p:nvSpPr>
        <p:spPr>
          <a:xfrm>
            <a:off x="6172968" y="3347438"/>
            <a:ext cx="380232" cy="276999"/>
          </a:xfrm>
          <a:prstGeom prst="rect">
            <a:avLst/>
          </a:prstGeom>
          <a:noFill/>
        </p:spPr>
        <p:txBody>
          <a:bodyPr wrap="none" rtlCol="0">
            <a:spAutoFit/>
          </a:bodyPr>
          <a:lstStyle/>
          <a:p>
            <a:r>
              <a:rPr lang="en-US" sz="1200" dirty="0" smtClean="0">
                <a:solidFill>
                  <a:prstClr val="black"/>
                </a:solidFill>
              </a:rPr>
              <a:t>4.1</a:t>
            </a:r>
            <a:endParaRPr lang="en-US" sz="1200" dirty="0">
              <a:solidFill>
                <a:prstClr val="black"/>
              </a:solidFill>
            </a:endParaRPr>
          </a:p>
        </p:txBody>
      </p:sp>
      <p:sp>
        <p:nvSpPr>
          <p:cNvPr id="20" name="TextBox 19"/>
          <p:cNvSpPr txBox="1"/>
          <p:nvPr/>
        </p:nvSpPr>
        <p:spPr>
          <a:xfrm>
            <a:off x="6553968" y="3347438"/>
            <a:ext cx="380232" cy="276999"/>
          </a:xfrm>
          <a:prstGeom prst="rect">
            <a:avLst/>
          </a:prstGeom>
          <a:noFill/>
        </p:spPr>
        <p:txBody>
          <a:bodyPr wrap="none" rtlCol="0">
            <a:spAutoFit/>
          </a:bodyPr>
          <a:lstStyle/>
          <a:p>
            <a:r>
              <a:rPr lang="en-US" sz="1200" dirty="0" smtClean="0">
                <a:solidFill>
                  <a:prstClr val="black"/>
                </a:solidFill>
              </a:rPr>
              <a:t>4.0</a:t>
            </a:r>
            <a:endParaRPr lang="en-US" sz="1200" dirty="0">
              <a:solidFill>
                <a:prstClr val="black"/>
              </a:solidFill>
            </a:endParaRPr>
          </a:p>
        </p:txBody>
      </p:sp>
      <p:sp>
        <p:nvSpPr>
          <p:cNvPr id="21" name="TextBox 20"/>
          <p:cNvSpPr txBox="1"/>
          <p:nvPr/>
        </p:nvSpPr>
        <p:spPr>
          <a:xfrm>
            <a:off x="7239768" y="3347438"/>
            <a:ext cx="380232" cy="276999"/>
          </a:xfrm>
          <a:prstGeom prst="rect">
            <a:avLst/>
          </a:prstGeom>
          <a:noFill/>
        </p:spPr>
        <p:txBody>
          <a:bodyPr wrap="none" rtlCol="0">
            <a:spAutoFit/>
          </a:bodyPr>
          <a:lstStyle/>
          <a:p>
            <a:r>
              <a:rPr lang="en-US" sz="1200" dirty="0" smtClean="0">
                <a:solidFill>
                  <a:prstClr val="black"/>
                </a:solidFill>
              </a:rPr>
              <a:t>3.7</a:t>
            </a:r>
            <a:endParaRPr lang="en-US" sz="1200" dirty="0">
              <a:solidFill>
                <a:prstClr val="black"/>
              </a:solidFill>
            </a:endParaRPr>
          </a:p>
        </p:txBody>
      </p:sp>
      <p:sp>
        <p:nvSpPr>
          <p:cNvPr id="24" name="Footer Placeholder 23"/>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25" name="Slide Number Placeholder 24"/>
          <p:cNvSpPr>
            <a:spLocks noGrp="1"/>
          </p:cNvSpPr>
          <p:nvPr>
            <p:ph type="sldNum" sz="quarter" idx="12"/>
          </p:nvPr>
        </p:nvSpPr>
        <p:spPr/>
        <p:txBody>
          <a:bodyPr/>
          <a:lstStyle/>
          <a:p>
            <a:fld id="{E7A5A54D-0CD5-4841-B422-0469FF62B8DE}" type="slidenum">
              <a:rPr lang="en-US" smtClean="0">
                <a:solidFill>
                  <a:prstClr val="black">
                    <a:tint val="75000"/>
                  </a:prstClr>
                </a:solidFill>
              </a:rPr>
              <a:pPr/>
              <a:t>7</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48085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978408" y="967154"/>
            <a:ext cx="8165592" cy="4923692"/>
          </a:xfrm>
          <a:prstGeom prst="rect">
            <a:avLst/>
          </a:prstGeom>
        </p:spPr>
      </p:pic>
      <p:sp>
        <p:nvSpPr>
          <p:cNvPr id="3" name="TextBox 2"/>
          <p:cNvSpPr txBox="1"/>
          <p:nvPr/>
        </p:nvSpPr>
        <p:spPr>
          <a:xfrm>
            <a:off x="2895600" y="381000"/>
            <a:ext cx="5109156" cy="369332"/>
          </a:xfrm>
          <a:prstGeom prst="rect">
            <a:avLst/>
          </a:prstGeom>
          <a:noFill/>
        </p:spPr>
        <p:txBody>
          <a:bodyPr wrap="none" rtlCol="0">
            <a:spAutoFit/>
          </a:bodyPr>
          <a:lstStyle/>
          <a:p>
            <a:r>
              <a:rPr lang="en-US" b="1" dirty="0" smtClean="0">
                <a:solidFill>
                  <a:prstClr val="black"/>
                </a:solidFill>
              </a:rPr>
              <a:t>GOES-R Advanced Baseline Imager</a:t>
            </a:r>
            <a:r>
              <a:rPr lang="en-US" dirty="0" smtClean="0">
                <a:solidFill>
                  <a:prstClr val="black"/>
                </a:solidFill>
              </a:rPr>
              <a:t> Spectrum</a:t>
            </a:r>
            <a:endParaRPr lang="en-US" dirty="0">
              <a:solidFill>
                <a:prstClr val="black"/>
              </a:solidFill>
            </a:endParaRPr>
          </a:p>
        </p:txBody>
      </p:sp>
      <p:sp>
        <p:nvSpPr>
          <p:cNvPr id="4" name="TextBox 3"/>
          <p:cNvSpPr txBox="1"/>
          <p:nvPr/>
        </p:nvSpPr>
        <p:spPr>
          <a:xfrm>
            <a:off x="2590800" y="1155991"/>
            <a:ext cx="458780" cy="276999"/>
          </a:xfrm>
          <a:prstGeom prst="rect">
            <a:avLst/>
          </a:prstGeom>
          <a:noFill/>
        </p:spPr>
        <p:txBody>
          <a:bodyPr wrap="none" rtlCol="0">
            <a:spAutoFit/>
          </a:bodyPr>
          <a:lstStyle/>
          <a:p>
            <a:r>
              <a:rPr lang="en-US" sz="1200" dirty="0" smtClean="0">
                <a:solidFill>
                  <a:prstClr val="black"/>
                </a:solidFill>
              </a:rPr>
              <a:t>13.3</a:t>
            </a:r>
            <a:endParaRPr lang="en-US" sz="1200" dirty="0">
              <a:solidFill>
                <a:prstClr val="black"/>
              </a:solidFill>
            </a:endParaRPr>
          </a:p>
        </p:txBody>
      </p:sp>
      <p:sp>
        <p:nvSpPr>
          <p:cNvPr id="5" name="TextBox 4"/>
          <p:cNvSpPr txBox="1"/>
          <p:nvPr/>
        </p:nvSpPr>
        <p:spPr>
          <a:xfrm>
            <a:off x="3275020" y="1155992"/>
            <a:ext cx="458780" cy="276999"/>
          </a:xfrm>
          <a:prstGeom prst="rect">
            <a:avLst/>
          </a:prstGeom>
          <a:noFill/>
        </p:spPr>
        <p:txBody>
          <a:bodyPr wrap="none" rtlCol="0">
            <a:spAutoFit/>
          </a:bodyPr>
          <a:lstStyle/>
          <a:p>
            <a:r>
              <a:rPr lang="en-US" sz="1200" dirty="0" smtClean="0">
                <a:solidFill>
                  <a:prstClr val="black"/>
                </a:solidFill>
              </a:rPr>
              <a:t>12.3</a:t>
            </a:r>
            <a:endParaRPr lang="en-US" sz="1200" dirty="0">
              <a:solidFill>
                <a:prstClr val="black"/>
              </a:solidFill>
            </a:endParaRPr>
          </a:p>
        </p:txBody>
      </p:sp>
      <p:sp>
        <p:nvSpPr>
          <p:cNvPr id="6" name="TextBox 5"/>
          <p:cNvSpPr txBox="1"/>
          <p:nvPr/>
        </p:nvSpPr>
        <p:spPr>
          <a:xfrm>
            <a:off x="4191000" y="1155992"/>
            <a:ext cx="458780" cy="276999"/>
          </a:xfrm>
          <a:prstGeom prst="rect">
            <a:avLst/>
          </a:prstGeom>
          <a:noFill/>
        </p:spPr>
        <p:txBody>
          <a:bodyPr wrap="none" rtlCol="0">
            <a:spAutoFit/>
          </a:bodyPr>
          <a:lstStyle/>
          <a:p>
            <a:r>
              <a:rPr lang="en-US" sz="1200" dirty="0" smtClean="0">
                <a:solidFill>
                  <a:prstClr val="black"/>
                </a:solidFill>
              </a:rPr>
              <a:t>11.2</a:t>
            </a:r>
            <a:endParaRPr lang="en-US" sz="1200" dirty="0">
              <a:solidFill>
                <a:prstClr val="black"/>
              </a:solidFill>
            </a:endParaRPr>
          </a:p>
        </p:txBody>
      </p:sp>
      <p:sp>
        <p:nvSpPr>
          <p:cNvPr id="7" name="TextBox 6"/>
          <p:cNvSpPr txBox="1"/>
          <p:nvPr/>
        </p:nvSpPr>
        <p:spPr>
          <a:xfrm>
            <a:off x="5027620" y="1155992"/>
            <a:ext cx="482824" cy="276999"/>
          </a:xfrm>
          <a:prstGeom prst="rect">
            <a:avLst/>
          </a:prstGeom>
          <a:solidFill>
            <a:schemeClr val="bg1"/>
          </a:solidFill>
        </p:spPr>
        <p:txBody>
          <a:bodyPr wrap="none" rtlCol="0">
            <a:spAutoFit/>
          </a:bodyPr>
          <a:lstStyle/>
          <a:p>
            <a:r>
              <a:rPr lang="en-US" sz="1200" dirty="0" smtClean="0">
                <a:solidFill>
                  <a:prstClr val="black"/>
                </a:solidFill>
              </a:rPr>
              <a:t>10.3</a:t>
            </a:r>
            <a:endParaRPr lang="en-US" sz="1200" dirty="0">
              <a:solidFill>
                <a:prstClr val="black"/>
              </a:solidFill>
            </a:endParaRPr>
          </a:p>
        </p:txBody>
      </p:sp>
      <p:sp>
        <p:nvSpPr>
          <p:cNvPr id="8" name="TextBox 7"/>
          <p:cNvSpPr txBox="1"/>
          <p:nvPr/>
        </p:nvSpPr>
        <p:spPr>
          <a:xfrm>
            <a:off x="5868168" y="1155992"/>
            <a:ext cx="380232" cy="276999"/>
          </a:xfrm>
          <a:prstGeom prst="rect">
            <a:avLst/>
          </a:prstGeom>
          <a:noFill/>
        </p:spPr>
        <p:txBody>
          <a:bodyPr wrap="none" rtlCol="0">
            <a:spAutoFit/>
          </a:bodyPr>
          <a:lstStyle/>
          <a:p>
            <a:r>
              <a:rPr lang="en-US" sz="1200" dirty="0" smtClean="0">
                <a:solidFill>
                  <a:prstClr val="black"/>
                </a:solidFill>
              </a:rPr>
              <a:t>9.7</a:t>
            </a:r>
            <a:endParaRPr lang="en-US" sz="1200" dirty="0">
              <a:solidFill>
                <a:prstClr val="black"/>
              </a:solidFill>
            </a:endParaRPr>
          </a:p>
        </p:txBody>
      </p:sp>
      <p:sp>
        <p:nvSpPr>
          <p:cNvPr id="9" name="TextBox 8"/>
          <p:cNvSpPr txBox="1"/>
          <p:nvPr/>
        </p:nvSpPr>
        <p:spPr>
          <a:xfrm>
            <a:off x="7392168" y="1155992"/>
            <a:ext cx="397866" cy="276999"/>
          </a:xfrm>
          <a:prstGeom prst="rect">
            <a:avLst/>
          </a:prstGeom>
          <a:noFill/>
        </p:spPr>
        <p:txBody>
          <a:bodyPr wrap="none" rtlCol="0">
            <a:spAutoFit/>
          </a:bodyPr>
          <a:lstStyle/>
          <a:p>
            <a:r>
              <a:rPr lang="en-US" sz="1200" dirty="0" smtClean="0">
                <a:solidFill>
                  <a:prstClr val="black"/>
                </a:solidFill>
              </a:rPr>
              <a:t>8.4</a:t>
            </a:r>
            <a:endParaRPr lang="en-US" sz="1200" dirty="0">
              <a:solidFill>
                <a:prstClr val="black"/>
              </a:solidFill>
            </a:endParaRPr>
          </a:p>
        </p:txBody>
      </p:sp>
      <p:sp>
        <p:nvSpPr>
          <p:cNvPr id="10" name="TextBox 9"/>
          <p:cNvSpPr txBox="1"/>
          <p:nvPr/>
        </p:nvSpPr>
        <p:spPr>
          <a:xfrm>
            <a:off x="2362968" y="3364992"/>
            <a:ext cx="380232" cy="276999"/>
          </a:xfrm>
          <a:prstGeom prst="rect">
            <a:avLst/>
          </a:prstGeom>
          <a:noFill/>
        </p:spPr>
        <p:txBody>
          <a:bodyPr wrap="none" rtlCol="0">
            <a:spAutoFit/>
          </a:bodyPr>
          <a:lstStyle/>
          <a:p>
            <a:r>
              <a:rPr lang="en-US" sz="1200" dirty="0" smtClean="0">
                <a:solidFill>
                  <a:prstClr val="black"/>
                </a:solidFill>
              </a:rPr>
              <a:t>7.4</a:t>
            </a:r>
            <a:endParaRPr lang="en-US" sz="1200" dirty="0">
              <a:solidFill>
                <a:prstClr val="black"/>
              </a:solidFill>
            </a:endParaRPr>
          </a:p>
        </p:txBody>
      </p:sp>
      <p:sp>
        <p:nvSpPr>
          <p:cNvPr id="11" name="TextBox 10"/>
          <p:cNvSpPr txBox="1"/>
          <p:nvPr/>
        </p:nvSpPr>
        <p:spPr>
          <a:xfrm>
            <a:off x="2743968" y="3364992"/>
            <a:ext cx="380232" cy="276999"/>
          </a:xfrm>
          <a:prstGeom prst="rect">
            <a:avLst/>
          </a:prstGeom>
          <a:noFill/>
        </p:spPr>
        <p:txBody>
          <a:bodyPr wrap="none" rtlCol="0">
            <a:spAutoFit/>
          </a:bodyPr>
          <a:lstStyle/>
          <a:p>
            <a:r>
              <a:rPr lang="en-US" sz="1200" dirty="0" smtClean="0">
                <a:solidFill>
                  <a:prstClr val="black"/>
                </a:solidFill>
              </a:rPr>
              <a:t>7.0</a:t>
            </a:r>
            <a:endParaRPr lang="en-US" sz="1200" dirty="0">
              <a:solidFill>
                <a:prstClr val="black"/>
              </a:solidFill>
            </a:endParaRPr>
          </a:p>
        </p:txBody>
      </p:sp>
      <p:sp>
        <p:nvSpPr>
          <p:cNvPr id="12" name="TextBox 11"/>
          <p:cNvSpPr txBox="1"/>
          <p:nvPr/>
        </p:nvSpPr>
        <p:spPr>
          <a:xfrm>
            <a:off x="3505968" y="3364992"/>
            <a:ext cx="380232" cy="276999"/>
          </a:xfrm>
          <a:prstGeom prst="rect">
            <a:avLst/>
          </a:prstGeom>
          <a:noFill/>
        </p:spPr>
        <p:txBody>
          <a:bodyPr wrap="none" rtlCol="0">
            <a:spAutoFit/>
          </a:bodyPr>
          <a:lstStyle/>
          <a:p>
            <a:r>
              <a:rPr lang="en-US" sz="1200" dirty="0" smtClean="0">
                <a:solidFill>
                  <a:prstClr val="black"/>
                </a:solidFill>
              </a:rPr>
              <a:t>6.2</a:t>
            </a:r>
            <a:endParaRPr lang="en-US" sz="1200" dirty="0">
              <a:solidFill>
                <a:prstClr val="black"/>
              </a:solidFill>
            </a:endParaRPr>
          </a:p>
        </p:txBody>
      </p:sp>
      <p:sp>
        <p:nvSpPr>
          <p:cNvPr id="13" name="TextBox 12"/>
          <p:cNvSpPr txBox="1"/>
          <p:nvPr/>
        </p:nvSpPr>
        <p:spPr>
          <a:xfrm>
            <a:off x="6781800" y="3364992"/>
            <a:ext cx="380232" cy="276999"/>
          </a:xfrm>
          <a:prstGeom prst="rect">
            <a:avLst/>
          </a:prstGeom>
          <a:noFill/>
        </p:spPr>
        <p:txBody>
          <a:bodyPr wrap="none" rtlCol="0">
            <a:spAutoFit/>
          </a:bodyPr>
          <a:lstStyle/>
          <a:p>
            <a:r>
              <a:rPr lang="en-US" sz="1200" dirty="0" smtClean="0">
                <a:solidFill>
                  <a:prstClr val="black"/>
                </a:solidFill>
              </a:rPr>
              <a:t>3.9</a:t>
            </a:r>
            <a:endParaRPr lang="en-US" sz="1200" dirty="0">
              <a:solidFill>
                <a:prstClr val="black"/>
              </a:solidFill>
            </a:endParaRPr>
          </a:p>
        </p:txBody>
      </p:sp>
      <p:sp>
        <p:nvSpPr>
          <p:cNvPr id="16" name="Footer Placeholder 15"/>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17" name="Slide Number Placeholder 16"/>
          <p:cNvSpPr>
            <a:spLocks noGrp="1"/>
          </p:cNvSpPr>
          <p:nvPr>
            <p:ph type="sldNum" sz="quarter" idx="12"/>
          </p:nvPr>
        </p:nvSpPr>
        <p:spPr/>
        <p:txBody>
          <a:bodyPr/>
          <a:lstStyle/>
          <a:p>
            <a:fld id="{E7A5A54D-0CD5-4841-B422-0469FF62B8DE}" type="slidenum">
              <a:rPr lang="en-US" smtClean="0">
                <a:solidFill>
                  <a:prstClr val="black">
                    <a:tint val="75000"/>
                  </a:prstClr>
                </a:solidFill>
              </a:rPr>
              <a:pPr/>
              <a:t>8</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926712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590" y="274638"/>
            <a:ext cx="7773210" cy="944562"/>
          </a:xfrm>
        </p:spPr>
        <p:txBody>
          <a:bodyPr/>
          <a:lstStyle/>
          <a:p>
            <a:r>
              <a:rPr lang="en-US" sz="3200" dirty="0" smtClean="0"/>
              <a:t>What do those two previous slides show you?</a:t>
            </a:r>
            <a:endParaRPr lang="en-US" sz="3200"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E7A5A54D-0CD5-4841-B422-0469FF62B8DE}" type="slidenum">
              <a:rPr lang="en-US" smtClean="0">
                <a:solidFill>
                  <a:prstClr val="black">
                    <a:tint val="75000"/>
                  </a:prstClr>
                </a:solidFill>
              </a:rPr>
              <a:pPr/>
              <a:t>9</a:t>
            </a:fld>
            <a:endParaRPr lang="en-US">
              <a:solidFill>
                <a:prstClr val="black">
                  <a:tint val="75000"/>
                </a:prstClr>
              </a:solidFill>
            </a:endParaRPr>
          </a:p>
        </p:txBody>
      </p:sp>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213684" y="1327746"/>
            <a:ext cx="4716630" cy="4202507"/>
          </a:xfrm>
          <a:prstGeom prst="rect">
            <a:avLst/>
          </a:prstGeom>
        </p:spPr>
      </p:pic>
      <p:sp>
        <p:nvSpPr>
          <p:cNvPr id="6" name="TextBox 5"/>
          <p:cNvSpPr txBox="1"/>
          <p:nvPr/>
        </p:nvSpPr>
        <p:spPr>
          <a:xfrm>
            <a:off x="6790285" y="3996035"/>
            <a:ext cx="1659429" cy="923330"/>
          </a:xfrm>
          <a:prstGeom prst="rect">
            <a:avLst/>
          </a:prstGeom>
          <a:noFill/>
        </p:spPr>
        <p:txBody>
          <a:bodyPr wrap="none" rtlCol="0">
            <a:spAutoFit/>
          </a:bodyPr>
          <a:lstStyle/>
          <a:p>
            <a:pPr algn="ctr"/>
            <a:r>
              <a:rPr lang="en-US" b="1" dirty="0" smtClean="0"/>
              <a:t>Water vapor </a:t>
            </a:r>
          </a:p>
          <a:p>
            <a:pPr algn="ctr"/>
            <a:r>
              <a:rPr lang="en-US" b="1" dirty="0" smtClean="0"/>
              <a:t>channels are </a:t>
            </a:r>
          </a:p>
          <a:p>
            <a:pPr algn="ctr"/>
            <a:r>
              <a:rPr lang="en-US" b="1" u="sng" dirty="0" smtClean="0"/>
              <a:t>equivalent</a:t>
            </a:r>
            <a:endParaRPr lang="en-US" b="1" dirty="0"/>
          </a:p>
        </p:txBody>
      </p:sp>
      <p:sp>
        <p:nvSpPr>
          <p:cNvPr id="7" name="Rectangle 6"/>
          <p:cNvSpPr/>
          <p:nvPr/>
        </p:nvSpPr>
        <p:spPr>
          <a:xfrm>
            <a:off x="2286000" y="4191000"/>
            <a:ext cx="4267200" cy="533400"/>
          </a:xfrm>
          <a:prstGeom prst="rect">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762000" y="1094472"/>
            <a:ext cx="8263801" cy="646331"/>
          </a:xfrm>
          <a:prstGeom prst="rect">
            <a:avLst/>
          </a:prstGeom>
          <a:noFill/>
        </p:spPr>
        <p:txBody>
          <a:bodyPr wrap="none" rtlCol="0">
            <a:spAutoFit/>
          </a:bodyPr>
          <a:lstStyle/>
          <a:p>
            <a:pPr algn="ctr"/>
            <a:r>
              <a:rPr lang="en-US" b="1" u="sng" dirty="0" smtClean="0"/>
              <a:t>ABI has fewer temperature channels than the GOES Sounder of the past</a:t>
            </a:r>
          </a:p>
          <a:p>
            <a:pPr algn="ctr"/>
            <a:r>
              <a:rPr lang="en-US" b="1" dirty="0" smtClean="0"/>
              <a:t> </a:t>
            </a:r>
            <a:endParaRPr lang="en-US" b="1" dirty="0"/>
          </a:p>
        </p:txBody>
      </p:sp>
    </p:spTree>
    <p:custDataLst>
      <p:tags r:id="rId1"/>
    </p:custDataLst>
    <p:extLst>
      <p:ext uri="{BB962C8B-B14F-4D97-AF65-F5344CB8AC3E}">
        <p14:creationId xmlns:p14="http://schemas.microsoft.com/office/powerpoint/2010/main" val="253186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_ENCODE_TYPE" val="0"/>
  <p:tag name="ART_ENCODE_INDEX" val="1"/>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PRESENTER_PREVIEW_MODE" val="0"/>
  <p:tag name="PRESENTER_PREVIEW_START" val="1"/>
  <p:tag name="LAUNCHINNEWWINDOW" val="0"/>
  <p:tag name="LASTPUBLISHED" val="C:\Users\scottl\VISIT\SatFoundationCourse\LAPSoundings\LAP Profiles for GOES-R Training\player.html"/>
  <p:tag name="ARTICULATE_META_COURSE_VERSION_SET" val="True"/>
  <p:tag name="ARTICULATE_META_NAME_SET" val="True"/>
  <p:tag name="ARTICULATE_REFERENCE_ID" val="213ad457-75ac-4523-aff4-80e55d32f20f"/>
  <p:tag name="ARTICULATE_SLIDE_COUNT" val="30"/>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525600-c:\users\scottl\visit\satfoundationcourse\lapsoundings\lap profiles for goes-r training_v2.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a93da7d4-cba7-4ff0-920a-98cd71981f77"/>
  <p:tag name="ANNOTATION_TYPE_6" val="2"/>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855309"/>
  <p:tag name="ANNOTATION_FILL_ALPHA_7" val="50"/>
  <p:tag name="ANNOTATION_BORDER_WIDTH_7" val="2"/>
  <p:tag name="ARTICULATE_PLAYLIST_ID" val="-1"/>
  <p:tag name="ARTICULATE_SLIDE_NAV" val="3"/>
  <p:tag name="ANNOTATION_TOP_6" val="-62"/>
  <p:tag name="ANNOTATION_LEFT_6" val="-62.16666"/>
  <p:tag name="ANNOTATION_HEIGHT_6" val="844"/>
  <p:tag name="ANNOTATION_WIDTH_6" val="1084.167"/>
  <p:tag name="ANNOTATION_START_6" val="47.2"/>
  <p:tag name="ANNOTATION_END_6" val="47.2"/>
  <p:tag name="ANNOTATION_SLIDE_HEIGHT_6" val="720"/>
  <p:tag name="ANNOTATION_SLIDE_WIDTH_6" val="960"/>
  <p:tag name="ANNOTATION_TOP_7" val="556.5"/>
  <p:tag name="ANNOTATION_LEFT_7" val="200"/>
  <p:tag name="ANNOTATION_HEIGHT_7" val="73.16667"/>
  <p:tag name="ANNOTATION_WIDTH_7" val="707.8334"/>
  <p:tag name="ANNOTATION_START_7" val="47.2"/>
  <p:tag name="ANNOTATION_END_7" val="-1"/>
  <p:tag name="ANNOTATION_SLIDE_HEIGHT_7" val="720"/>
  <p:tag name="ANNOTATION_SLIDE_WIDTH_7" val="960"/>
  <p:tag name="ANNOTATION_TYPE_5" val="0"/>
  <p:tag name="ANNOTATION_START_5" val="29.3"/>
  <p:tag name="ANNOTATION_TOP_5" val="572"/>
  <p:tag name="ANNOTATION_LEFT_5" val="220"/>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2"/>
  <p:tag name="ANNOTATION_SLIDE_WIDTH_5" val="960"/>
  <p:tag name="ANNOTATION_SLIDE_HEIGHT_5" val="720"/>
  <p:tag name="ANNOTATION_TYPE_4" val="0"/>
  <p:tag name="ANNOTATION_START_4" val="30.4"/>
  <p:tag name="ANNOTATION_TOP_4" val="543"/>
  <p:tag name="ANNOTATION_LEFT_4" val="219"/>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2"/>
  <p:tag name="ANNOTATION_SLIDE_WIDTH_4" val="960"/>
  <p:tag name="ANNOTATION_SLIDE_HEIGHT_4" val="720"/>
  <p:tag name="AUDIO_ID" val="257"/>
  <p:tag name="ARTICULATE_AUDIO_RECORDED" val="1"/>
  <p:tag name="ELAPSEDTIME" val="36.9"/>
  <p:tag name="ANNOTATION_TYPE_1" val="0"/>
  <p:tag name="ANNOTATION_START_1" val="3.6"/>
  <p:tag name="ANNOTATION_END_1" val="13.9"/>
  <p:tag name="ANNOTATION_TOP_1" val="188"/>
  <p:tag name="ANNOTATION_LEFT_1" val="125"/>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3.9"/>
  <p:tag name="ANNOTATION_END_2" val="30.0"/>
  <p:tag name="ANNOTATION_TOP_2" val="297"/>
  <p:tag name="ANNOTATION_LEFT_2" val="172"/>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30.0"/>
  <p:tag name="ANNOTATION_TOP_3" val="508"/>
  <p:tag name="ANNOTATION_LEFT_3" val="217"/>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06d023c-1865-46ee-a3bc-8b0510b9a12f"/>
  <p:tag name="ANNOTATION_TYPE_6" val="0"/>
  <p:tag name="ANNOTATION_START_6" val="8.4"/>
  <p:tag name="ANNOTATION_TOP_6" val="379.2"/>
  <p:tag name="ANNOTATION_LEFT_6" val="437.4"/>
  <p:tag name="ANNOTATION_WIDTH_6" val="111.8"/>
  <p:tag name="ANNOTATION_HEIGHT_6" val="111.5"/>
  <p:tag name="ANNOTATION_ANIMATION_6" val="3"/>
  <p:tag name="ANNOTATION_ROTATION_6" val="270"/>
  <p:tag name="ANNOTATION_SUB_TYPE_6" val="1"/>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4" val="0"/>
  <p:tag name="ANNOTATION_ANIMATION_4" val="3"/>
  <p:tag name="ANNOTATION_ROTATION_4" val="270"/>
  <p:tag name="ANNOTATION_SUB_TYPE_4" val="1"/>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270"/>
  <p:tag name="ANNOTATION_SUB_TYPE_5" val="1"/>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RTICULATE_PLAYLIST_ID" val="-1"/>
  <p:tag name="ARTICULATE_SLIDE_NAV" val="9"/>
  <p:tag name="ANNOTATION_TOP_4" val="592.3333"/>
  <p:tag name="ANNOTATION_LEFT_4" val="707.8334"/>
  <p:tag name="ANNOTATION_HEIGHT_4" val="185.8333"/>
  <p:tag name="ANNOTATION_WIDTH_4" val="186.3333"/>
  <p:tag name="ANNOTATION_START_4" val="14.8"/>
  <p:tag name="ANNOTATION_END_4" val="16.5"/>
  <p:tag name="ANNOTATION_SLIDE_HEIGHT_4" val="720"/>
  <p:tag name="ANNOTATION_SLIDE_WIDTH_4" val="960"/>
  <p:tag name="ANNOTATION_SCALE_4" val="100"/>
  <p:tag name="ANNOTATION_TOP_5" val="484.5"/>
  <p:tag name="ANNOTATION_LEFT_5" val="344"/>
  <p:tag name="ANNOTATION_HEIGHT_5" val="185.8333"/>
  <p:tag name="ANNOTATION_WIDTH_5" val="186.3333"/>
  <p:tag name="ANNOTATION_START_5" val="16.5"/>
  <p:tag name="ANNOTATION_END_5" val="-1"/>
  <p:tag name="ANNOTATION_SLIDE_HEIGHT_5" val="720"/>
  <p:tag name="ANNOTATION_SLIDE_WIDTH_5" val="960"/>
  <p:tag name="ANNOTATION_SCALE_5" val="100"/>
  <p:tag name="ANNOTATION_TYPE_3" val="0"/>
  <p:tag name="ANNOTATION_START_3" val="4.6"/>
  <p:tag name="ANNOTATION_END_3" val="7.3"/>
  <p:tag name="ANNOTATION_TOP_3" val="627"/>
  <p:tag name="ANNOTATION_LEFT_3" val="298"/>
  <p:tag name="ANNOTATION_WIDTH_3" val="186"/>
  <p:tag name="ANNOTATION_HEIGHT_3" val="186"/>
  <p:tag name="ANNOTATION_ANIMATION_3" val="3"/>
  <p:tag name="ANNOTATION_ROTATION_3" val="27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UDIO_ID" val="333"/>
  <p:tag name="ARTICULATE_AUDIO_RECORDED" val="1"/>
  <p:tag name="ELAPSEDTIME" val="10.5"/>
  <p:tag name="ANNOTATION_TYPE_1" val="0"/>
  <p:tag name="ANNOTATION_START_1" val="2.2"/>
  <p:tag name="ANNOTATION_END_1" val="5.0"/>
  <p:tag name="ANNOTATION_TOP_1" val="626"/>
  <p:tag name="ANNOTATION_LEFT_1" val="718"/>
  <p:tag name="ANNOTATION_WIDTH_1" val="186"/>
  <p:tag name="ANNOTATION_HEIGHT_1" val="186"/>
  <p:tag name="ANNOTATION_ANIMATION_1" val="3"/>
  <p:tag name="ANNOTATION_ROTATION_1" val="27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5.0"/>
  <p:tag name="ANNOTATION_TOP_2" val="627"/>
  <p:tag name="ANNOTATION_LEFT_2" val="289"/>
  <p:tag name="ANNOTATION_WIDTH_2" val="186"/>
  <p:tag name="ANNOTATION_HEIGHT_2" val="186"/>
  <p:tag name="ANNOTATION_ANIMATION_2" val="3"/>
  <p:tag name="ANNOTATION_ROTATION_2" val="27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DUPLICATEID" val="bf8894be8ac0419a9ad7dc667ac556a5"/>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GOES Sounder v. GOES Imager v. GOES-R ABI"/>
  <p:tag name="ARTICULATE_SLIDE_GUID" val="f9333089-04c3-4882-9a56-75fcf0f34e69"/>
  <p:tag name="ANNOTATION_TYPE_14" val="0"/>
  <p:tag name="ANNOTATION_ANIMATION_14" val="3"/>
  <p:tag name="ANNOTATION_ROTATION_14" val="90"/>
  <p:tag name="ANNOTATION_SUB_TYPE_14" val="1"/>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NNOTATION_TYPE_15" val="0"/>
  <p:tag name="ANNOTATION_ANIMATION_15" val="3"/>
  <p:tag name="ANNOTATION_ROTATION_15" val="90"/>
  <p:tag name="ANNOTATION_SUB_TYPE_15" val="1"/>
  <p:tag name="ANNOTATION_LOOP_COUNT_15" val="1"/>
  <p:tag name="ANNOTATION_BOX_RADIUS_15" val="0"/>
  <p:tag name="ANNOTATION_BORDER_ALPHA_15" val="100"/>
  <p:tag name="ANNOTATION_BORDER_COLOR_15" val="16777215"/>
  <p:tag name="ANNOTATION_FILL_COLOR_15" val="683492"/>
  <p:tag name="ANNOTATION_FILL_ALPHA_15" val="100"/>
  <p:tag name="ANNOTATION_BORDER_WIDTH_15" val="2"/>
  <p:tag name="ANNOTATION_TYPE_16" val="0"/>
  <p:tag name="ANNOTATION_ANIMATION_16" val="3"/>
  <p:tag name="ANNOTATION_ROTATION_16" val="90"/>
  <p:tag name="ANNOTATION_SUB_TYPE_16" val="1"/>
  <p:tag name="ANNOTATION_LOOP_COUNT_16" val="1"/>
  <p:tag name="ANNOTATION_BOX_RADIUS_16" val="0"/>
  <p:tag name="ANNOTATION_BORDER_ALPHA_16" val="100"/>
  <p:tag name="ANNOTATION_BORDER_COLOR_16" val="16777215"/>
  <p:tag name="ANNOTATION_FILL_COLOR_16" val="683492"/>
  <p:tag name="ANNOTATION_FILL_ALPHA_16" val="100"/>
  <p:tag name="ANNOTATION_BORDER_WIDTH_16" val="2"/>
  <p:tag name="ARTICULATE_PLAYLIST_ID" val="-1"/>
  <p:tag name="ARTICULATE_SLIDE_NAV" val="4"/>
  <p:tag name="ANNOTATION_TOP_14" val="442.3333"/>
  <p:tag name="ANNOTATION_LEFT_14" val="342.8333"/>
  <p:tag name="ANNOTATION_HEIGHT_14" val="185.8333"/>
  <p:tag name="ANNOTATION_WIDTH_14" val="186.3333"/>
  <p:tag name="ANNOTATION_START_14" val="30.7"/>
  <p:tag name="ANNOTATION_END_14" val="33.4"/>
  <p:tag name="ANNOTATION_SLIDE_HEIGHT_14" val="720"/>
  <p:tag name="ANNOTATION_SLIDE_WIDTH_14" val="960"/>
  <p:tag name="ANNOTATION_SCALE_14" val="100"/>
  <p:tag name="ANNOTATION_TOP_15" val="441.1667"/>
  <p:tag name="ANNOTATION_LEFT_15" val="175.1667"/>
  <p:tag name="ANNOTATION_HEIGHT_15" val="185.8333"/>
  <p:tag name="ANNOTATION_WIDTH_15" val="186.3333"/>
  <p:tag name="ANNOTATION_START_15" val="38"/>
  <p:tag name="ANNOTATION_END_15" val="38.8"/>
  <p:tag name="ANNOTATION_SLIDE_HEIGHT_15" val="720"/>
  <p:tag name="ANNOTATION_SLIDE_WIDTH_15" val="960"/>
  <p:tag name="ANNOTATION_SCALE_15" val="100"/>
  <p:tag name="ANNOTATION_TOP_16" val="440"/>
  <p:tag name="ANNOTATION_LEFT_16" val="187.5"/>
  <p:tag name="ANNOTATION_HEIGHT_16" val="185.8333"/>
  <p:tag name="ANNOTATION_WIDTH_16" val="186.3333"/>
  <p:tag name="ANNOTATION_START_16" val="38.8"/>
  <p:tag name="ANNOTATION_END_16" val="40.4"/>
  <p:tag name="ANNOTATION_SLIDE_HEIGHT_16" val="720"/>
  <p:tag name="ANNOTATION_SLIDE_WIDTH_16" val="960"/>
  <p:tag name="ANNOTATION_SCALE_16" val="100"/>
  <p:tag name="AUDIO_ID" val="282"/>
  <p:tag name="ARTICULATE_AUDIO_RECORDED" val="1"/>
  <p:tag name="ELAPSEDTIME" val="55.9"/>
  <p:tag name="ANNOTATION_TYPE_1" val="0"/>
  <p:tag name="ANNOTATION_START_1" val="2.5"/>
  <p:tag name="ANNOTATION_END_1" val="4.0"/>
  <p:tag name="ANNOTATION_TOP_1" val="425"/>
  <p:tag name="ANNOTATION_LEFT_1" val="120"/>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2"/>
  <p:tag name="ANNOTATION_SLIDE_WIDTH_1" val="960"/>
  <p:tag name="ANNOTATION_SLIDE_HEIGHT_1" val="720"/>
  <p:tag name="ANNOTATION_TYPE_2" val="0"/>
  <p:tag name="ANNOTATION_START_2" val="4.0"/>
  <p:tag name="ANNOTATION_END_2" val="5.3"/>
  <p:tag name="ANNOTATION_TOP_2" val="458"/>
  <p:tag name="ANNOTATION_LEFT_2" val="115"/>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2"/>
  <p:tag name="ANNOTATION_SLIDE_WIDTH_2" val="960"/>
  <p:tag name="ANNOTATION_SLIDE_HEIGHT_2" val="720"/>
  <p:tag name="ANNOTATION_TYPE_3" val="0"/>
  <p:tag name="ANNOTATION_START_3" val="5.3"/>
  <p:tag name="ANNOTATION_END_3" val="12.2"/>
  <p:tag name="ANNOTATION_TOP_3" val="482"/>
  <p:tag name="ANNOTATION_LEFT_3" val="114"/>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NNOTATION_TYPE_4" val="2"/>
  <p:tag name="ANNOTATION_START_4" val="12.2"/>
  <p:tag name="ANNOTATION_END_4" val="12.2"/>
  <p:tag name="ANNOTATION_TOP_4" val="-62"/>
  <p:tag name="ANNOTATION_LEFT_4" val="-62"/>
  <p:tag name="ANNOTATION_WIDTH_4" val="1085"/>
  <p:tag name="ANNOTATION_HEIGHT_4" val="845"/>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255"/>
  <p:tag name="ANNOTATION_FILL_COLOR_4" val="12566463"/>
  <p:tag name="ANNOTATION_FILL_ALPHA_4" val="50"/>
  <p:tag name="ANNOTATION_BORDER_WIDTH_4" val="2"/>
  <p:tag name="ANNOTATION_SLIDE_WIDTH_4" val="960"/>
  <p:tag name="ANNOTATION_SLIDE_HEIGHT_4" val="720"/>
  <p:tag name="ANNOTATION_TYPE_5" val="2"/>
  <p:tag name="ANNOTATION_START_5" val="12.2"/>
  <p:tag name="ANNOTATION_END_5" val="15.4"/>
  <p:tag name="ANNOTATION_TOP_5" val="592"/>
  <p:tag name="ANNOTATION_LEFT_5" val="161"/>
  <p:tag name="ANNOTATION_WIDTH_5" val="118"/>
  <p:tag name="ANNOTATION_HEIGHT_5" val="68"/>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255"/>
  <p:tag name="ANNOTATION_FILL_COLOR_5" val="12566463"/>
  <p:tag name="ANNOTATION_FILL_ALPHA_5" val="50"/>
  <p:tag name="ANNOTATION_BORDER_WIDTH_5" val="2"/>
  <p:tag name="ANNOTATION_SLIDE_WIDTH_5" val="960"/>
  <p:tag name="ANNOTATION_SLIDE_HEIGHT_5" val="720"/>
  <p:tag name="ANNOTATION_TYPE_6" val="2"/>
  <p:tag name="ANNOTATION_START_6" val="15.4"/>
  <p:tag name="ANNOTATION_END_6" val="15.4"/>
  <p:tag name="ANNOTATION_TOP_6" val="-62"/>
  <p:tag name="ANNOTATION_LEFT_6" val="-62"/>
  <p:tag name="ANNOTATION_WIDTH_6" val="1085"/>
  <p:tag name="ANNOTATION_HEIGHT_6" val="845"/>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12566463"/>
  <p:tag name="ANNOTATION_FILL_ALPHA_6" val="50"/>
  <p:tag name="ANNOTATION_BORDER_WIDTH_6" val="2"/>
  <p:tag name="ANNOTATION_SLIDE_WIDTH_6" val="960"/>
  <p:tag name="ANNOTATION_SLIDE_HEIGHT_6" val="720"/>
  <p:tag name="ANNOTATION_TYPE_7" val="2"/>
  <p:tag name="ANNOTATION_START_7" val="15.4"/>
  <p:tag name="ANNOTATION_END_7" val="20.7"/>
  <p:tag name="ANNOTATION_TOP_7" val="592"/>
  <p:tag name="ANNOTATION_LEFT_7" val="842"/>
  <p:tag name="ANNOTATION_WIDTH_7" val="115"/>
  <p:tag name="ANNOTATION_HEIGHT_7" val="83"/>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255"/>
  <p:tag name="ANNOTATION_FILL_COLOR_7" val="12566463"/>
  <p:tag name="ANNOTATION_FILL_ALPHA_7" val="50"/>
  <p:tag name="ANNOTATION_BORDER_WIDTH_7" val="2"/>
  <p:tag name="ANNOTATION_SLIDE_WIDTH_7" val="960"/>
  <p:tag name="ANNOTATION_SLIDE_HEIGHT_7" val="720"/>
  <p:tag name="ANNOTATION_TYPE_8" val="2"/>
  <p:tag name="ANNOTATION_START_8" val="20.7"/>
  <p:tag name="ANNOTATION_END_8" val="20.7"/>
  <p:tag name="ANNOTATION_TOP_8" val="-62"/>
  <p:tag name="ANNOTATION_LEFT_8" val="-62"/>
  <p:tag name="ANNOTATION_WIDTH_8" val="1085"/>
  <p:tag name="ANNOTATION_HEIGHT_8" val="845"/>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255"/>
  <p:tag name="ANNOTATION_FILL_COLOR_8" val="12566463"/>
  <p:tag name="ANNOTATION_FILL_ALPHA_8" val="50"/>
  <p:tag name="ANNOTATION_BORDER_WIDTH_8" val="2"/>
  <p:tag name="ANNOTATION_SLIDE_WIDTH_8" val="960"/>
  <p:tag name="ANNOTATION_SLIDE_HEIGHT_8" val="720"/>
  <p:tag name="ANNOTATION_TYPE_9" val="2"/>
  <p:tag name="ANNOTATION_START_9" val="20.7"/>
  <p:tag name="ANNOTATION_END_9" val="26.3"/>
  <p:tag name="ANNOTATION_TOP_9" val="403"/>
  <p:tag name="ANNOTATION_LEFT_9" val="284"/>
  <p:tag name="ANNOTATION_WIDTH_9" val="141"/>
  <p:tag name="ANNOTATION_HEIGHT_9" val="76"/>
  <p:tag name="ANNOTATION_ANIMATION_9" val="4"/>
  <p:tag name="ANNOTATION_ROTATION_9" val="0"/>
  <p:tag name="ANNOTATION_SUB_TYPE_9" val="11"/>
  <p:tag name="ANNOTATION_LOOP_COUNT_9" val="1"/>
  <p:tag name="ANNOTATION_BOX_RADIUS_9" val="5"/>
  <p:tag name="ANNOTATION_SCALE_9" val="0"/>
  <p:tag name="ANNOTATION_BORDER_ALPHA_9" val="100"/>
  <p:tag name="ANNOTATION_BORDER_COLOR_9" val="255"/>
  <p:tag name="ANNOTATION_FILL_COLOR_9" val="12566463"/>
  <p:tag name="ANNOTATION_FILL_ALPHA_9" val="50"/>
  <p:tag name="ANNOTATION_BORDER_WIDTH_9" val="2"/>
  <p:tag name="ANNOTATION_SLIDE_WIDTH_9" val="960"/>
  <p:tag name="ANNOTATION_SLIDE_HEIGHT_9" val="720"/>
  <p:tag name="ANNOTATION_TYPE_10" val="0"/>
  <p:tag name="ANNOTATION_START_10" val="31.4"/>
  <p:tag name="ANNOTATION_END_10" val="32.4"/>
  <p:tag name="ANNOTATION_TOP_10" val="411"/>
  <p:tag name="ANNOTATION_LEFT_10" val="331"/>
  <p:tag name="ANNOTATION_WIDTH_10" val="186"/>
  <p:tag name="ANNOTATION_HEIGHT_10" val="186"/>
  <p:tag name="ANNOTATION_ANIMATION_10" val="3"/>
  <p:tag name="ANNOTATION_ROTATION_10" val="90"/>
  <p:tag name="ANNOTATION_SUB_TYPE_10" val="2"/>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2"/>
  <p:tag name="ANNOTATION_SLIDE_WIDTH_10" val="960"/>
  <p:tag name="ANNOTATION_SLIDE_HEIGHT_10" val="720"/>
  <p:tag name="ANNOTATION_TYPE_11" val="0"/>
  <p:tag name="ANNOTATION_START_11" val="32.4"/>
  <p:tag name="ANNOTATION_END_11" val="34.5"/>
  <p:tag name="ANNOTATION_TOP_11" val="444"/>
  <p:tag name="ANNOTATION_LEFT_11" val="343"/>
  <p:tag name="ANNOTATION_WIDTH_11" val="186"/>
  <p:tag name="ANNOTATION_HEIGHT_11" val="186"/>
  <p:tag name="ANNOTATION_ANIMATION_11" val="3"/>
  <p:tag name="ANNOTATION_ROTATION_11" val="90"/>
  <p:tag name="ANNOTATION_SUB_TYPE_11" val="2"/>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2"/>
  <p:tag name="ANNOTATION_SLIDE_WIDTH_11" val="960"/>
  <p:tag name="ANNOTATION_SLIDE_HEIGHT_11" val="720"/>
  <p:tag name="ANNOTATION_TYPE_12" val="0"/>
  <p:tag name="ANNOTATION_START_12" val="48.4"/>
  <p:tag name="ANNOTATION_END_12" val="53.0"/>
  <p:tag name="ANNOTATION_TOP_12" val="414"/>
  <p:tag name="ANNOTATION_LEFT_12" val="474"/>
  <p:tag name="ANNOTATION_WIDTH_12" val="186"/>
  <p:tag name="ANNOTATION_HEIGHT_12" val="186"/>
  <p:tag name="ANNOTATION_ANIMATION_12" val="3"/>
  <p:tag name="ANNOTATION_ROTATION_12" val="90"/>
  <p:tag name="ANNOTATION_SUB_TYPE_12" val="2"/>
  <p:tag name="ANNOTATION_LOOP_COUNT_12" val="1"/>
  <p:tag name="ANNOTATION_BOX_RADIUS_12" val="0"/>
  <p:tag name="ANNOTATION_SCALE_12" val="100"/>
  <p:tag name="ANNOTATION_BORDER_ALPHA_12" val="100"/>
  <p:tag name="ANNOTATION_BORDER_COLOR_12" val="855309"/>
  <p:tag name="ANNOTATION_FILL_COLOR_12" val="683492"/>
  <p:tag name="ANNOTATION_FILL_ALPHA_12" val="100"/>
  <p:tag name="ANNOTATION_BORDER_WIDTH_12" val="2"/>
  <p:tag name="ANNOTATION_SLIDE_WIDTH_12" val="960"/>
  <p:tag name="ANNOTATION_SLIDE_HEIGHT_12" val="720"/>
  <p:tag name="ANNOTATION_TYPE_13" val="0"/>
  <p:tag name="ANNOTATION_START_13" val="53.0"/>
  <p:tag name="ANNOTATION_TOP_13" val="413"/>
  <p:tag name="ANNOTATION_LEFT_13" val="592"/>
  <p:tag name="ANNOTATION_WIDTH_13" val="186"/>
  <p:tag name="ANNOTATION_HEIGHT_13" val="186"/>
  <p:tag name="ANNOTATION_ANIMATION_13" val="3"/>
  <p:tag name="ANNOTATION_ROTATION_13" val="90"/>
  <p:tag name="ANNOTATION_SUB_TYPE_13" val="2"/>
  <p:tag name="ANNOTATION_LOOP_COUNT_13" val="1"/>
  <p:tag name="ANNOTATION_BOX_RADIUS_13" val="0"/>
  <p:tag name="ANNOTATION_SCALE_13" val="100"/>
  <p:tag name="ANNOTATION_BORDER_ALPHA_13" val="100"/>
  <p:tag name="ANNOTATION_BORDER_COLOR_13" val="855309"/>
  <p:tag name="ANNOTATION_FILL_COLOR_13" val="683492"/>
  <p:tag name="ANNOTATION_FILL_ALPHA_13" val="100"/>
  <p:tag name="ANNOTATION_BORDER_WIDTH_13" val="2"/>
  <p:tag name="ANNOTATION_SLIDE_WIDTH_13" val="960"/>
  <p:tag name="ANNOTATION_SLIDE_HEIGHT_13" val="720"/>
  <p:tag name="ANNOTATION_COUNT" val="13"/>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tdJIDwhH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hJNCeidH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Spectral Response, GOES Sounder"/>
  <p:tag name="ARTICULATE_SLIDE_GUID" val="80bc86cb-c0a5-4bfb-bf28-9047b2a4696e"/>
  <p:tag name="ARTICULATE_PLAYLIST_ID" val="-1"/>
  <p:tag name="ARTICULATE_SLIDE_NAV" val="5"/>
  <p:tag name="ANNOTATION_TYPE_5" val="0"/>
  <p:tag name="ANNOTATION_START_5" val="16.7"/>
  <p:tag name="ANNOTATION_END_5" val="19.7"/>
  <p:tag name="ANNOTATION_TOP_5" val="512"/>
  <p:tag name="ANNOTATION_LEFT_5" val="313"/>
  <p:tag name="ANNOTATION_WIDTH_5" val="186"/>
  <p:tag name="ANNOTATION_HEIGHT_5" val="186"/>
  <p:tag name="ANNOTATION_ANIMATION_5" val="3"/>
  <p:tag name="ANNOTATION_ROTATION_5" val="27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2"/>
  <p:tag name="ANNOTATION_SLIDE_WIDTH_5" val="960"/>
  <p:tag name="ANNOTATION_SLIDE_HEIGHT_5" val="720"/>
  <p:tag name="ANNOTATION_TYPE_6" val="0"/>
  <p:tag name="ANNOTATION_START_6" val="19.7"/>
  <p:tag name="ANNOTATION_END_6" val="20.9"/>
  <p:tag name="ANNOTATION_TOP_6" val="509"/>
  <p:tag name="ANNOTATION_LEFT_6" val="598"/>
  <p:tag name="ANNOTATION_WIDTH_6" val="186"/>
  <p:tag name="ANNOTATION_HEIGHT_6" val="186"/>
  <p:tag name="ANNOTATION_ANIMATION_6" val="3"/>
  <p:tag name="ANNOTATION_ROTATION_6" val="27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2"/>
  <p:tag name="ANNOTATION_SLIDE_WIDTH_6" val="960"/>
  <p:tag name="ANNOTATION_SLIDE_HEIGHT_6" val="720"/>
  <p:tag name="ANNOTATION_TYPE_7" val="0"/>
  <p:tag name="ANNOTATION_START_7" val="20.9"/>
  <p:tag name="ANNOTATION_END_7" val="22.6"/>
  <p:tag name="ANNOTATION_TOP_7" val="286"/>
  <p:tag name="ANNOTATION_LEFT_7" val="255"/>
  <p:tag name="ANNOTATION_WIDTH_7" val="186"/>
  <p:tag name="ANNOTATION_HEIGHT_7" val="186"/>
  <p:tag name="ANNOTATION_ANIMATION_7" val="3"/>
  <p:tag name="ANNOTATION_ROTATION_7" val="270"/>
  <p:tag name="ANNOTATION_SUB_TYPE_7" val="2"/>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2"/>
  <p:tag name="ANNOTATION_SLIDE_WIDTH_7" val="960"/>
  <p:tag name="ANNOTATION_SLIDE_HEIGHT_7" val="720"/>
  <p:tag name="ANNOTATION_TYPE_8" val="2"/>
  <p:tag name="ANNOTATION_START_8" val="26.4"/>
  <p:tag name="ANNOTATION_END_8" val="26.4"/>
  <p:tag name="ANNOTATION_TOP_8" val="-62"/>
  <p:tag name="ANNOTATION_LEFT_8" val="-62"/>
  <p:tag name="ANNOTATION_WIDTH_8" val="1085"/>
  <p:tag name="ANNOTATION_HEIGHT_8" val="845"/>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255"/>
  <p:tag name="ANNOTATION_FILL_COLOR_8" val="12566463"/>
  <p:tag name="ANNOTATION_FILL_ALPHA_8" val="50"/>
  <p:tag name="ANNOTATION_BORDER_WIDTH_8" val="2"/>
  <p:tag name="ANNOTATION_SLIDE_WIDTH_8" val="960"/>
  <p:tag name="ANNOTATION_SLIDE_HEIGHT_8" val="720"/>
  <p:tag name="ANNOTATION_TYPE_9" val="2"/>
  <p:tag name="ANNOTATION_START_9" val="26.4"/>
  <p:tag name="ANNOTATION_END_9" val="31.0"/>
  <p:tag name="ANNOTATION_TOP_9" val="76"/>
  <p:tag name="ANNOTATION_LEFT_9" val="178"/>
  <p:tag name="ANNOTATION_WIDTH_9" val="147"/>
  <p:tag name="ANNOTATION_HEIGHT_9" val="281"/>
  <p:tag name="ANNOTATION_ANIMATION_9" val="4"/>
  <p:tag name="ANNOTATION_ROTATION_9" val="0"/>
  <p:tag name="ANNOTATION_SUB_TYPE_9" val="11"/>
  <p:tag name="ANNOTATION_LOOP_COUNT_9" val="1"/>
  <p:tag name="ANNOTATION_BOX_RADIUS_9" val="5"/>
  <p:tag name="ANNOTATION_SCALE_9" val="0"/>
  <p:tag name="ANNOTATION_BORDER_ALPHA_9" val="100"/>
  <p:tag name="ANNOTATION_BORDER_COLOR_9" val="255"/>
  <p:tag name="ANNOTATION_FILL_COLOR_9" val="12566463"/>
  <p:tag name="ANNOTATION_FILL_ALPHA_9" val="50"/>
  <p:tag name="ANNOTATION_BORDER_WIDTH_9" val="2"/>
  <p:tag name="ANNOTATION_SLIDE_WIDTH_9" val="960"/>
  <p:tag name="ANNOTATION_SLIDE_HEIGHT_9" val="720"/>
  <p:tag name="ANNOTATION_TYPE_10" val="2"/>
  <p:tag name="ANNOTATION_START_10" val="31.0"/>
  <p:tag name="ANNOTATION_END_10" val="31.0"/>
  <p:tag name="ANNOTATION_TOP_10" val="-62"/>
  <p:tag name="ANNOTATION_LEFT_10" val="-62"/>
  <p:tag name="ANNOTATION_WIDTH_10" val="1085"/>
  <p:tag name="ANNOTATION_HEIGHT_10" val="845"/>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255"/>
  <p:tag name="ANNOTATION_FILL_COLOR_10" val="12566463"/>
  <p:tag name="ANNOTATION_FILL_ALPHA_10" val="50"/>
  <p:tag name="ANNOTATION_BORDER_WIDTH_10" val="2"/>
  <p:tag name="ANNOTATION_SLIDE_WIDTH_10" val="960"/>
  <p:tag name="ANNOTATION_SLIDE_HEIGHT_10" val="720"/>
  <p:tag name="ANNOTATION_TYPE_11" val="2"/>
  <p:tag name="ANNOTATION_START_11" val="31.0"/>
  <p:tag name="ANNOTATION_TOP_11" val="326"/>
  <p:tag name="ANNOTATION_LEFT_11" val="523"/>
  <p:tag name="ANNOTATION_WIDTH_11" val="119"/>
  <p:tag name="ANNOTATION_HEIGHT_11" val="279"/>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255"/>
  <p:tag name="ANNOTATION_FILL_COLOR_11" val="12566463"/>
  <p:tag name="ANNOTATION_FILL_ALPHA_11" val="50"/>
  <p:tag name="ANNOTATION_BORDER_WIDTH_11" val="2"/>
  <p:tag name="ANNOTATION_SLIDE_WIDTH_11" val="960"/>
  <p:tag name="ANNOTATION_SLIDE_HEIGHT_11" val="720"/>
  <p:tag name="AUDIO_ID" val="284"/>
  <p:tag name="ARTICULATE_AUDIO_RECORDED" val="1"/>
  <p:tag name="ELAPSEDTIME" val="14"/>
  <p:tag name="ANNOTATION_TYPE_1" val="2"/>
  <p:tag name="ANNOTATION_START_1" val="7.3"/>
  <p:tag name="ANNOTATION_END_1" val="7.3"/>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7.3"/>
  <p:tag name="ANNOTATION_END_2" val="10.3"/>
  <p:tag name="ANNOTATION_TOP_2" val="84"/>
  <p:tag name="ANNOTATION_LEFT_2" val="172"/>
  <p:tag name="ANNOTATION_WIDTH_2" val="160"/>
  <p:tag name="ANNOTATION_HEIGHT_2" val="27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10.3"/>
  <p:tag name="ANNOTATION_END_3" val="10.3"/>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10.3"/>
  <p:tag name="ANNOTATION_TOP_4" val="341"/>
  <p:tag name="ANNOTATION_LEFT_4" val="533"/>
  <p:tag name="ANNOTATION_WIDTH_4" val="97"/>
  <p:tag name="ANNOTATION_HEIGHT_4" val="260"/>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Gkpc1kBh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BULLET_1" val="8226"/>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Spectral Response, GOES-R ABI"/>
  <p:tag name="ARTICULATE_SLIDE_GUID" val="4e6e4854-60cf-454a-ad03-11f8f75cde78"/>
  <p:tag name="ARTICULATE_PLAYLIST_ID" val="-1"/>
  <p:tag name="ARTICULATE_SLIDE_NAV" val="6"/>
  <p:tag name="AUDIO_ID" val="285"/>
  <p:tag name="ARTICULATE_AUDIO_RECORDED" val="1"/>
  <p:tag name="ELAPSEDTIME" val="11.2"/>
  <p:tag name="ANNOTATION_TYPE_1" val="2"/>
  <p:tag name="ANNOTATION_START_1" val="3.6"/>
  <p:tag name="ANNOTATION_END_1" val="3.6"/>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3.6"/>
  <p:tag name="ANNOTATION_TOP_2" val="347"/>
  <p:tag name="ANNOTATION_LEFT_2" val="239"/>
  <p:tag name="ANNOTATION_WIDTH_2" val="263"/>
  <p:tag name="ANNOTATION_HEIGHT_2" val="253"/>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eBEsSGb3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3693508f-dc47-4222-9f10-12c2d3c8c3e3"/>
  <p:tag name="ARTICULATE_PLAYLIST_ID" val="-1"/>
  <p:tag name="ARTICULATE_SLIDE_NAV" val="7"/>
  <p:tag name="AUDIO_ID" val="283"/>
  <p:tag name="ARTICULATE_AUDIO_RECORDED" val="1"/>
  <p:tag name="ELAPSEDTIME" val="9.5"/>
  <p:tag name="ANNOTATION_TYPE_1" val="2"/>
  <p:tag name="ANNOTATION_START_1" val="3.3"/>
  <p:tag name="ANNOTATION_END_1" val="3.3"/>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3.3"/>
  <p:tag name="ANNOTATION_END_2" val="8.0"/>
  <p:tag name="ANNOTATION_TOP_2" val="436"/>
  <p:tag name="ANNOTATION_LEFT_2" val="259"/>
  <p:tag name="ANNOTATION_WIDTH_2" val="414"/>
  <p:tag name="ANNOTATION_HEIGHT_2" val="6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RG1nITKK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BULLET_1" val="8226"/>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af20d870-15c9-412b-acb2-5f7b31ee5bc2"/>
  <p:tag name="ARTICULATE_TITLE_TAG" val="Number of Vertical levels"/>
  <p:tag name="ARTICULATE_PLAYLIST_ID" val="-1"/>
  <p:tag name="ARTICULATE_SLIDE_NAV" val="8"/>
  <p:tag name="ANNOTATION_TYPE_7" val="0"/>
  <p:tag name="ANNOTATION_START_7" val="20.4"/>
  <p:tag name="ANNOTATION_END_7" val="22.8"/>
  <p:tag name="ANNOTATION_TOP_7" val="527"/>
  <p:tag name="ANNOTATION_LEFT_7" val="630"/>
  <p:tag name="ANNOTATION_WIDTH_7" val="186"/>
  <p:tag name="ANNOTATION_HEIGHT_7" val="186"/>
  <p:tag name="ANNOTATION_ANIMATION_7" val="3"/>
  <p:tag name="ANNOTATION_ROTATION_7" val="270"/>
  <p:tag name="ANNOTATION_SUB_TYPE_7" val="2"/>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2"/>
  <p:tag name="ANNOTATION_SLIDE_WIDTH_7" val="960"/>
  <p:tag name="ANNOTATION_SLIDE_HEIGHT_7" val="720"/>
  <p:tag name="ANNOTATION_TYPE_8" val="0"/>
  <p:tag name="ANNOTATION_START_8" val="22.8"/>
  <p:tag name="ANNOTATION_END_8" val="24.3"/>
  <p:tag name="ANNOTATION_TOP_8" val="600"/>
  <p:tag name="ANNOTATION_LEFT_8" val="594"/>
  <p:tag name="ANNOTATION_WIDTH_8" val="186"/>
  <p:tag name="ANNOTATION_HEIGHT_8" val="186"/>
  <p:tag name="ANNOTATION_ANIMATION_8" val="3"/>
  <p:tag name="ANNOTATION_ROTATION_8" val="270"/>
  <p:tag name="ANNOTATION_SUB_TYPE_8" val="2"/>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2"/>
  <p:tag name="ANNOTATION_SLIDE_WIDTH_8" val="960"/>
  <p:tag name="ANNOTATION_SLIDE_HEIGHT_8" val="720"/>
  <p:tag name="ANNOTATION_TYPE_9" val="0"/>
  <p:tag name="ANNOTATION_START_9" val="24.3"/>
  <p:tag name="ANNOTATION_END_9" val="27.1"/>
  <p:tag name="ANNOTATION_TOP_9" val="601"/>
  <p:tag name="ANNOTATION_LEFT_9" val="489"/>
  <p:tag name="ANNOTATION_WIDTH_9" val="186"/>
  <p:tag name="ANNOTATION_HEIGHT_9" val="186"/>
  <p:tag name="ANNOTATION_ANIMATION_9" val="3"/>
  <p:tag name="ANNOTATION_ROTATION_9" val="270"/>
  <p:tag name="ANNOTATION_SUB_TYPE_9" val="2"/>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2"/>
  <p:tag name="ANNOTATION_SLIDE_WIDTH_9" val="960"/>
  <p:tag name="ANNOTATION_SLIDE_HEIGHT_9" val="720"/>
  <p:tag name="ANNOTATION_TYPE_10" val="0"/>
  <p:tag name="ANNOTATION_START_10" val="27.1"/>
  <p:tag name="ANNOTATION_END_10" val="32.8"/>
  <p:tag name="ANNOTATION_TOP_10" val="629"/>
  <p:tag name="ANNOTATION_LEFT_10" val="389"/>
  <p:tag name="ANNOTATION_WIDTH_10" val="186"/>
  <p:tag name="ANNOTATION_HEIGHT_10" val="186"/>
  <p:tag name="ANNOTATION_ANIMATION_10" val="3"/>
  <p:tag name="ANNOTATION_ROTATION_10" val="270"/>
  <p:tag name="ANNOTATION_SUB_TYPE_10" val="2"/>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2"/>
  <p:tag name="ANNOTATION_SLIDE_WIDTH_10" val="960"/>
  <p:tag name="ANNOTATION_SLIDE_HEIGHT_10" val="720"/>
  <p:tag name="AUDIO_ID" val="299"/>
  <p:tag name="ARTICULATE_AUDIO_RECORDED" val="1"/>
  <p:tag name="ELAPSEDTIME" val="28.8"/>
  <p:tag name="ANNOTATION_TYPE_1" val="0"/>
  <p:tag name="ANNOTATION_START_1" val="2.3"/>
  <p:tag name="ANNOTATION_END_1" val="11.7"/>
  <p:tag name="ANNOTATION_TOP_1" val="462"/>
  <p:tag name="ANNOTATION_LEFT_1" val="149"/>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1.7"/>
  <p:tag name="ANNOTATION_END_2" val="17.4"/>
  <p:tag name="ANNOTATION_TOP_2" val="628"/>
  <p:tag name="ANNOTATION_LEFT_2" val="834"/>
  <p:tag name="ANNOTATION_WIDTH_2" val="186"/>
  <p:tag name="ANNOTATION_HEIGHT_2" val="186"/>
  <p:tag name="ANNOTATION_ANIMATION_2" val="3"/>
  <p:tag name="ANNOTATION_ROTATION_2" val="27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7.4"/>
  <p:tag name="ANNOTATION_END_3" val="19.8"/>
  <p:tag name="ANNOTATION_TOP_3" val="527"/>
  <p:tag name="ANNOTATION_LEFT_3" val="628"/>
  <p:tag name="ANNOTATION_WIDTH_3" val="186"/>
  <p:tag name="ANNOTATION_HEIGHT_3" val="186"/>
  <p:tag name="ANNOTATION_ANIMATION_3" val="3"/>
  <p:tag name="ANNOTATION_ROTATION_3" val="27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9.8"/>
  <p:tag name="ANNOTATION_END_4" val="24.4"/>
  <p:tag name="ANNOTATION_TOP_4" val="530"/>
  <p:tag name="ANNOTATION_LEFT_4" val="515"/>
  <p:tag name="ANNOTATION_WIDTH_4" val="186"/>
  <p:tag name="ANNOTATION_HEIGHT_4" val="186"/>
  <p:tag name="ANNOTATION_ANIMATION_4" val="3"/>
  <p:tag name="ANNOTATION_ROTATION_4" val="27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24.4"/>
  <p:tag name="ANNOTATION_END_5" val="26.6"/>
  <p:tag name="ANNOTATION_TOP_5" val="470"/>
  <p:tag name="ANNOTATION_LEFT_5" val="596"/>
  <p:tag name="ANNOTATION_WIDTH_5" val="186"/>
  <p:tag name="ANNOTATION_HEIGHT_5" val="186"/>
  <p:tag name="ANNOTATION_ANIMATION_5" val="3"/>
  <p:tag name="ANNOTATION_ROTATION_5" val="27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26.6"/>
  <p:tag name="ANNOTATION_END_6" val="28.7"/>
  <p:tag name="ANNOTATION_TOP_6" val="457"/>
  <p:tag name="ANNOTATION_LEFT_6" val="484"/>
  <p:tag name="ANNOTATION_WIDTH_6" val="186"/>
  <p:tag name="ANNOTATION_HEIGHT_6" val="186"/>
  <p:tag name="ANNOTATION_ANIMATION_6" val="3"/>
  <p:tag name="ANNOTATION_ROTATION_6" val="27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COUNT" val="6"/>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c3952ed2-ea70-4495-a520-04849c72408b"/>
  <p:tag name="ARTICULATE_PLAYLIST_ID" val="-1"/>
  <p:tag name="ARTICULATE_SLIDE_NAV" val="1"/>
  <p:tag name="AUDIO_ID" val="314"/>
  <p:tag name="ARTICULATE_AUDIO_RECORDED" val="1"/>
  <p:tag name="ELAPSEDTIME" val="12.9"/>
  <p:tag name="ANNOTATION_TYPE_1" val="2"/>
  <p:tag name="ANNOTATION_START_1" val="3.0"/>
  <p:tag name="ANNOTATION_END_1" val="3.0"/>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12566463"/>
  <p:tag name="ANNOTATION_FILL_ALPHA_1" val="50"/>
  <p:tag name="ANNOTATION_BORDER_WIDTH_1" val="2"/>
  <p:tag name="ANNOTATION_SLIDE_WIDTH_1" val="960"/>
  <p:tag name="ANNOTATION_SLIDE_HEIGHT_1" val="720"/>
  <p:tag name="ANNOTATION_TYPE_2" val="2"/>
  <p:tag name="ANNOTATION_START_2" val="3.0"/>
  <p:tag name="ANNOTATION_END_2" val="12.9"/>
  <p:tag name="ANNOTATION_TOP_2" val="274"/>
  <p:tag name="ANNOTATION_LEFT_2" val="265"/>
  <p:tag name="ANNOTATION_WIDTH_2" val="484"/>
  <p:tag name="ANNOTATION_HEIGHT_2" val="7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12566463"/>
  <p:tag name="ANNOTATION_FILL_ALPHA_2" val="50"/>
  <p:tag name="ANNOTATION_BORDER_WIDTH_2" val="2"/>
  <p:tag name="ANNOTATION_SLIDE_WIDTH_2" val="960"/>
  <p:tag name="ANNOTATION_SLIDE_HEIGHT_2" val="720"/>
  <p:tag name="ANNOTATION_COUNT" val="2"/>
  <p:tag name="ARTICULATE_NAV_LEVEL" val="1"/>
  <p:tag name="ARTICULATE_SLIDE_PRESENTER_GUID" val="36a04cef-2f32-4842-9c9d-3ecd2ae41a34"/>
  <p:tag name="ARTICULATE_SLIDE_PAUSE" val="0"/>
  <p:tag name="ARTICULATE_LOCK_SLIDE" val="0"/>
  <p:tag name="ARTICULATE_HIDE_SLIDE" val="0"/>
  <p:tag name="ARTICULATE_PLAYER_CONTROL_PREVIOUS" val="False"/>
  <p:tag name="ARTICULATE_PLAYER_CONTROL_NEXT" val="True"/>
  <p:tag name="ARTICULATE_PLAYER_CONTROL_NOTES" val="True"/>
  <p:tag name="ARTICULATE_USED_LAYOUT"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7Okp41Xc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84adda54-7ed1-43d7-b0af-56726951a283"/>
  <p:tag name="ARTICULATE_PLAYLIST_ID" val="-1"/>
  <p:tag name="ARTICULATE_SLIDE_NAV" val="10"/>
  <p:tag name="AUDIO_ID" val="261"/>
  <p:tag name="ARTICULATE_AUDIO_RECORDED" val="1"/>
  <p:tag name="ELAPSEDTIME" val="38.6"/>
  <p:tag name="ANNOTATION_TYPE_1" val="0"/>
  <p:tag name="ANNOTATION_START_1" val="2.8"/>
  <p:tag name="ANNOTATION_END_1" val="15.2"/>
  <p:tag name="ANNOTATION_TOP_1" val="99"/>
  <p:tag name="ANNOTATION_LEFT_1" val="126"/>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5.2"/>
  <p:tag name="ANNOTATION_END_2" val="27.2"/>
  <p:tag name="ANNOTATION_TOP_2" val="176"/>
  <p:tag name="ANNOTATION_LEFT_2" val="121"/>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7.2"/>
  <p:tag name="ANNOTATION_END_3" val="29.0"/>
  <p:tag name="ANNOTATION_TOP_3" val="439"/>
  <p:tag name="ANNOTATION_LEFT_3" val="123"/>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29.0"/>
  <p:tag name="ANNOTATION_END_4" val="35.2"/>
  <p:tag name="ANNOTATION_TOP_4" val="517"/>
  <p:tag name="ANNOTATION_LEFT_4" val="121"/>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2"/>
  <p:tag name="ANNOTATION_START_5" val="35.2"/>
  <p:tag name="ANNOTATION_END_5" val="35.2"/>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5921370"/>
  <p:tag name="ANNOTATION_FILL_ALPHA_5" val="50"/>
  <p:tag name="ANNOTATION_BORDER_WIDTH_5" val="3"/>
  <p:tag name="ANNOTATION_SLIDE_WIDTH_5" val="960"/>
  <p:tag name="ANNOTATION_SLIDE_HEIGHT_5" val="720"/>
  <p:tag name="ANNOTATION_TYPE_6" val="2"/>
  <p:tag name="ANNOTATION_START_6" val="35.2"/>
  <p:tag name="ANNOTATION_TOP_6" val="585"/>
  <p:tag name="ANNOTATION_LEFT_6" val="134"/>
  <p:tag name="ANNOTATION_WIDTH_6" val="790"/>
  <p:tag name="ANNOTATION_HEIGHT_6" val="106"/>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5921370"/>
  <p:tag name="ANNOTATION_FILL_ALPHA_6" val="50"/>
  <p:tag name="ANNOTATION_BORDER_WIDTH_6" val="3"/>
  <p:tag name="ANNOTATION_SLIDE_WIDTH_6" val="960"/>
  <p:tag name="ANNOTATION_SLIDE_HEIGHT_6" val="720"/>
  <p:tag name="ANNOTATION_COUNT" val="6"/>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3006e882-4bfa-405e-bc50-d5a3ee7be41f"/>
  <p:tag name="ARTICULATE_PLAYLIST_ID" val="-1"/>
  <p:tag name="ARTICULATE_SLIDE_NAV" val="11"/>
  <p:tag name="AUDIO_ID" val="320"/>
  <p:tag name="ARTICULATE_AUDIO_RECORDED" val="1"/>
  <p:tag name="ELAPSEDTIME" val="32.1"/>
  <p:tag name="ANNOTATION_TYPE_1" val="2"/>
  <p:tag name="ANNOTATION_START_1" val="2.8"/>
  <p:tag name="ANNOTATION_END_1" val="2.8"/>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2"/>
  <p:tag name="ANNOTATION_SLIDE_WIDTH_1" val="960"/>
  <p:tag name="ANNOTATION_SLIDE_HEIGHT_1" val="720"/>
  <p:tag name="ANNOTATION_TYPE_2" val="2"/>
  <p:tag name="ANNOTATION_START_2" val="2.8"/>
  <p:tag name="ANNOTATION_END_2" val="15.1"/>
  <p:tag name="ANNOTATION_TOP_2" val="147"/>
  <p:tag name="ANNOTATION_LEFT_2" val="139"/>
  <p:tag name="ANNOTATION_WIDTH_2" val="778"/>
  <p:tag name="ANNOTATION_HEIGHT_2" val="24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2"/>
  <p:tag name="ANNOTATION_SLIDE_WIDTH_2" val="960"/>
  <p:tag name="ANNOTATION_SLIDE_HEIGHT_2" val="720"/>
  <p:tag name="ANNOTATION_TYPE_3" val="2"/>
  <p:tag name="ANNOTATION_START_3" val="15.1"/>
  <p:tag name="ANNOTATION_END_3" val="15.1"/>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2"/>
  <p:tag name="ANNOTATION_SLIDE_WIDTH_3" val="960"/>
  <p:tag name="ANNOTATION_SLIDE_HEIGHT_3" val="720"/>
  <p:tag name="ANNOTATION_TYPE_4" val="2"/>
  <p:tag name="ANNOTATION_START_4" val="15.1"/>
  <p:tag name="ANNOTATION_END_4" val="25.0"/>
  <p:tag name="ANNOTATION_TOP_4" val="392"/>
  <p:tag name="ANNOTATION_LEFT_4" val="139"/>
  <p:tag name="ANNOTATION_WIDTH_4" val="778"/>
  <p:tag name="ANNOTATION_HEIGHT_4" val="166"/>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2"/>
  <p:tag name="ANNOTATION_SLIDE_WIDTH_4" val="960"/>
  <p:tag name="ANNOTATION_SLIDE_HEIGHT_4" val="720"/>
  <p:tag name="ANNOTATION_TYPE_5" val="2"/>
  <p:tag name="ANNOTATION_START_5" val="25.0"/>
  <p:tag name="ANNOTATION_END_5" val="25.0"/>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5921370"/>
  <p:tag name="ANNOTATION_FILL_ALPHA_5" val="50"/>
  <p:tag name="ANNOTATION_BORDER_WIDTH_5" val="2"/>
  <p:tag name="ANNOTATION_SLIDE_WIDTH_5" val="960"/>
  <p:tag name="ANNOTATION_SLIDE_HEIGHT_5" val="720"/>
  <p:tag name="ANNOTATION_TYPE_6" val="2"/>
  <p:tag name="ANNOTATION_START_6" val="25.0"/>
  <p:tag name="ANNOTATION_TOP_6" val="556"/>
  <p:tag name="ANNOTATION_LEFT_6" val="141"/>
  <p:tag name="ANNOTATION_WIDTH_6" val="774"/>
  <p:tag name="ANNOTATION_HEIGHT_6" val="93"/>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5921370"/>
  <p:tag name="ANNOTATION_FILL_ALPHA_6" val="50"/>
  <p:tag name="ANNOTATION_BORDER_WIDTH_6" val="2"/>
  <p:tag name="ANNOTATION_SLIDE_WIDTH_6" val="960"/>
  <p:tag name="ANNOTATION_SLIDE_HEIGHT_6" val="720"/>
  <p:tag name="ANNOTATION_COUNT" val="6"/>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24cd8bac-5989-4d7f-8b44-cdeb0723f0fa"/>
  <p:tag name="ARTICULATE_PLAYLIST_ID" val="-1"/>
  <p:tag name="ARTICULATE_SLIDE_NAV" val="14"/>
  <p:tag name="AUDIO_ID" val="332"/>
  <p:tag name="ARTICULATE_AUDIO_RECORDED" val="1"/>
  <p:tag name="ELAPSEDTIME" val="36.9"/>
  <p:tag name="ANNOTATION_TYPE_1" val="0"/>
  <p:tag name="ANNOTATION_START_1" val="3.5"/>
  <p:tag name="ANNOTATION_END_1" val="11.6"/>
  <p:tag name="ANNOTATION_TOP_1" val="131"/>
  <p:tag name="ANNOTATION_LEFT_1" val="115"/>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2"/>
  <p:tag name="ANNOTATION_SLIDE_WIDTH_1" val="960"/>
  <p:tag name="ANNOTATION_SLIDE_HEIGHT_1" val="720"/>
  <p:tag name="ANNOTATION_TYPE_2" val="0"/>
  <p:tag name="ANNOTATION_START_2" val="11.6"/>
  <p:tag name="ANNOTATION_END_2" val="12.6"/>
  <p:tag name="ANNOTATION_TOP_2" val="202"/>
  <p:tag name="ANNOTATION_LEFT_2" val="101"/>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2"/>
  <p:tag name="ANNOTATION_SLIDE_WIDTH_2" val="960"/>
  <p:tag name="ANNOTATION_SLIDE_HEIGHT_2" val="720"/>
  <p:tag name="ANNOTATION_TYPE_3" val="0"/>
  <p:tag name="ANNOTATION_START_3" val="12.6"/>
  <p:tag name="ANNOTATION_END_3" val="13.6"/>
  <p:tag name="ANNOTATION_TOP_3" val="276"/>
  <p:tag name="ANNOTATION_LEFT_3" val="105"/>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NNOTATION_TYPE_4" val="0"/>
  <p:tag name="ANNOTATION_START_4" val="13.6"/>
  <p:tag name="ANNOTATION_END_4" val="14.7"/>
  <p:tag name="ANNOTATION_TOP_4" val="339"/>
  <p:tag name="ANNOTATION_LEFT_4" val="100"/>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2"/>
  <p:tag name="ANNOTATION_SLIDE_WIDTH_4" val="960"/>
  <p:tag name="ANNOTATION_SLIDE_HEIGHT_4" val="720"/>
  <p:tag name="ANNOTATION_TYPE_5" val="0"/>
  <p:tag name="ANNOTATION_START_5" val="14.7"/>
  <p:tag name="ANNOTATION_END_5" val="20.6"/>
  <p:tag name="ANNOTATION_TOP_5" val="439"/>
  <p:tag name="ANNOTATION_LEFT_5" val="98"/>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2"/>
  <p:tag name="ANNOTATION_SLIDE_WIDTH_5" val="960"/>
  <p:tag name="ANNOTATION_SLIDE_HEIGHT_5" val="720"/>
  <p:tag name="ANNOTATION_TYPE_6" val="2"/>
  <p:tag name="ANNOTATION_START_6" val="20.6"/>
  <p:tag name="ANNOTATION_END_6" val="20.6"/>
  <p:tag name="ANNOTATION_TOP_6" val="-62"/>
  <p:tag name="ANNOTATION_LEFT_6" val="-62"/>
  <p:tag name="ANNOTATION_WIDTH_6" val="1085"/>
  <p:tag name="ANNOTATION_HEIGHT_6" val="845"/>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5921370"/>
  <p:tag name="ANNOTATION_FILL_ALPHA_6" val="50"/>
  <p:tag name="ANNOTATION_BORDER_WIDTH_6" val="2"/>
  <p:tag name="ANNOTATION_SLIDE_WIDTH_6" val="960"/>
  <p:tag name="ANNOTATION_SLIDE_HEIGHT_6" val="720"/>
  <p:tag name="ANNOTATION_TYPE_7" val="2"/>
  <p:tag name="ANNOTATION_START_7" val="20.6"/>
  <p:tag name="ANNOTATION_END_7" val="32.4"/>
  <p:tag name="ANNOTATION_TOP_7" val="487"/>
  <p:tag name="ANNOTATION_LEFT_7" val="126"/>
  <p:tag name="ANNOTATION_WIDTH_7" val="817"/>
  <p:tag name="ANNOTATION_HEIGHT_7" val="228"/>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255"/>
  <p:tag name="ANNOTATION_FILL_COLOR_7" val="5921370"/>
  <p:tag name="ANNOTATION_FILL_ALPHA_7" val="50"/>
  <p:tag name="ANNOTATION_BORDER_WIDTH_7" val="2"/>
  <p:tag name="ANNOTATION_SLIDE_WIDTH_7" val="960"/>
  <p:tag name="ANNOTATION_SLIDE_HEIGHT_7" val="720"/>
  <p:tag name="ANNOTATION_TYPE_8" val="0"/>
  <p:tag name="ANNOTATION_START_8" val="32.4"/>
  <p:tag name="ANNOTATION_END_8" val="33.0"/>
  <p:tag name="ANNOTATION_TOP_8" val="655"/>
  <p:tag name="ANNOTATION_LEFT_8" val="293"/>
  <p:tag name="ANNOTATION_WIDTH_8" val="186"/>
  <p:tag name="ANNOTATION_HEIGHT_8" val="18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2"/>
  <p:tag name="ANNOTATION_SLIDE_WIDTH_8" val="960"/>
  <p:tag name="ANNOTATION_SLIDE_HEIGHT_8" val="720"/>
  <p:tag name="ANNOTATION_TYPE_9" val="0"/>
  <p:tag name="ANNOTATION_START_9" val="33.0"/>
  <p:tag name="ANNOTATION_TOP_9" val="655"/>
  <p:tag name="ANNOTATION_LEFT_9" val="293"/>
  <p:tag name="ANNOTATION_WIDTH_9" val="186"/>
  <p:tag name="ANNOTATION_HEIGHT_9" val="18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2"/>
  <p:tag name="ANNOTATION_SLIDE_WIDTH_9" val="960"/>
  <p:tag name="ANNOTATION_SLIDE_HEIGHT_9" val="720"/>
  <p:tag name="ANNOTATION_COUNT" val="9"/>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EvUY0nS7_files\slide0001_image001.png"/>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39.xml><?xml version="1.0" encoding="utf-8"?>
<p:tagLst xmlns:a="http://schemas.openxmlformats.org/drawingml/2006/main" xmlns:r="http://schemas.openxmlformats.org/officeDocument/2006/relationships" xmlns:p="http://schemas.openxmlformats.org/presentationml/2006/main">
  <p:tag name="ARTICULATE_TITLE_TAG" val="Better Bias in LAP "/>
  <p:tag name="ARTICULATE_SLIDE_GUID" val="d9fcfbad-41a1-4f8f-a7c5-aed93eded865"/>
  <p:tag name="ARTICULATE_PLAYLIST_ID" val="-1"/>
  <p:tag name="ARTICULATE_SLIDE_NAV" val="15"/>
  <p:tag name="AUDIO_ID" val="334"/>
  <p:tag name="ARTICULATE_AUDIO_RECORDED" val="1"/>
  <p:tag name="ELAPSEDTIME" val="15.3"/>
  <p:tag name="ANNOTATION_TYPE_1" val="0"/>
  <p:tag name="ANNOTATION_START_1" val="4.9"/>
  <p:tag name="ANNOTATION_END_1" val="7.4"/>
  <p:tag name="ANNOTATION_TOP_1" val="499"/>
  <p:tag name="ANNOTATION_LEFT_1" val="163"/>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7.4"/>
  <p:tag name="ANNOTATION_END_2" val="13.5"/>
  <p:tag name="ANNOTATION_TOP_2" val="203"/>
  <p:tag name="ANNOTATION_LEFT_2" val="141"/>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3.5"/>
  <p:tag name="ANNOTATION_END_3" val="14.7"/>
  <p:tag name="ANNOTATION_TOP_3" val="598"/>
  <p:tag name="ANNOTATION_LEFT_3" val="353"/>
  <p:tag name="ANNOTATION_WIDTH_3" val="186"/>
  <p:tag name="ANNOTATION_HEIGHT_3" val="186"/>
  <p:tag name="ANNOTATION_ANIMATION_3" val="3"/>
  <p:tag name="ANNOTATION_ROTATION_3" val="27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4.7"/>
  <p:tag name="ANNOTATION_TOP_4" val="615"/>
  <p:tag name="ANNOTATION_LEFT_4" val="668"/>
  <p:tag name="ANNOTATION_WIDTH_4" val="186"/>
  <p:tag name="ANNOTATION_HEIGHT_4" val="186"/>
  <p:tag name="ANNOTATION_ANIMATION_4" val="3"/>
  <p:tag name="ANNOTATION_ROTATION_4" val="27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Fy0ykcxo_files\slide0001_image001.png"/>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TITLE_TAG" val="Especially true for moisture"/>
  <p:tag name="ARTICULATE_SLIDE_GUID" val="8f631db3-c71a-41d8-92ca-68bcf9a97c0c"/>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0"/>
  <p:tag name="ANNOTATION_ANIMATION_3" val="3"/>
  <p:tag name="ANNOTATION_ROTATION_3" val="0"/>
  <p:tag name="ANNOTATION_SUB_TYPE_3" val="1"/>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0"/>
  <p:tag name="ANNOTATION_SUB_TYPE_4" val="1"/>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0"/>
  <p:tag name="ANNOTATION_SUB_TYPE_5" val="1"/>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1"/>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1"/>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1"/>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PLAYLIST_ID" val="-1"/>
  <p:tag name="ARTICULATE_SLIDE_NAV" val="16"/>
  <p:tag name="ANNOTATION_TOP_1" val="-62"/>
  <p:tag name="ANNOTATION_LEFT_1" val="-62.16666"/>
  <p:tag name="ANNOTATION_HEIGHT_1" val="844"/>
  <p:tag name="ANNOTATION_WIDTH_1" val="1084.167"/>
  <p:tag name="ANNOTATION_START_1" val="2.2"/>
  <p:tag name="ANNOTATION_END_1" val="2.2"/>
  <p:tag name="ANNOTATION_SLIDE_HEIGHT_1" val="720"/>
  <p:tag name="ANNOTATION_SLIDE_WIDTH_1" val="960"/>
  <p:tag name="ANNOTATION_TOP_2" val="36"/>
  <p:tag name="ANNOTATION_LEFT_2" val="90.66667"/>
  <p:tag name="ANNOTATION_HEIGHT_2" val="54.5"/>
  <p:tag name="ANNOTATION_WIDTH_2" val="239.6667"/>
  <p:tag name="ANNOTATION_START_2" val="2.2"/>
  <p:tag name="ANNOTATION_END_2" val="4.8"/>
  <p:tag name="ANNOTATION_SLIDE_HEIGHT_2" val="720"/>
  <p:tag name="ANNOTATION_SLIDE_WIDTH_2" val="960"/>
  <p:tag name="ANNOTATION_TOP_3" val="173.5"/>
  <p:tag name="ANNOTATION_LEFT_3" val="678.1666"/>
  <p:tag name="ANNOTATION_HEIGHT_3" val="185.8333"/>
  <p:tag name="ANNOTATION_WIDTH_3" val="186.3333"/>
  <p:tag name="ANNOTATION_START_3" val="8.4"/>
  <p:tag name="ANNOTATION_END_3" val="9"/>
  <p:tag name="ANNOTATION_SLIDE_HEIGHT_3" val="720"/>
  <p:tag name="ANNOTATION_SLIDE_WIDTH_3" val="960"/>
  <p:tag name="ANNOTATION_SCALE_3" val="100"/>
  <p:tag name="ANNOTATION_TOP_4" val="173.5"/>
  <p:tag name="ANNOTATION_LEFT_4" val="678.1666"/>
  <p:tag name="ANNOTATION_HEIGHT_4" val="185.8333"/>
  <p:tag name="ANNOTATION_WIDTH_4" val="186.3333"/>
  <p:tag name="ANNOTATION_START_4" val="9"/>
  <p:tag name="ANNOTATION_END_4" val="10.7"/>
  <p:tag name="ANNOTATION_SLIDE_HEIGHT_4" val="720"/>
  <p:tag name="ANNOTATION_SLIDE_WIDTH_4" val="960"/>
  <p:tag name="ANNOTATION_SCALE_4" val="100"/>
  <p:tag name="ANNOTATION_TOP_5" val="466"/>
  <p:tag name="ANNOTATION_LEFT_5" val="694.1667"/>
  <p:tag name="ANNOTATION_HEIGHT_5" val="185.8333"/>
  <p:tag name="ANNOTATION_WIDTH_5" val="186.3333"/>
  <p:tag name="ANNOTATION_START_5" val="10.7"/>
  <p:tag name="ANNOTATION_END_5" val="11.3"/>
  <p:tag name="ANNOTATION_SLIDE_HEIGHT_5" val="720"/>
  <p:tag name="ANNOTATION_SLIDE_WIDTH_5" val="960"/>
  <p:tag name="ANNOTATION_SCALE_5" val="100"/>
  <p:tag name="ANNOTATION_TOP_6" val="466"/>
  <p:tag name="ANNOTATION_LEFT_6" val="694.1667"/>
  <p:tag name="ANNOTATION_HEIGHT_6" val="185.8333"/>
  <p:tag name="ANNOTATION_WIDTH_6" val="186.3333"/>
  <p:tag name="ANNOTATION_START_6" val="11.3"/>
  <p:tag name="ANNOTATION_END_6" val="13.4"/>
  <p:tag name="ANNOTATION_SLIDE_HEIGHT_6" val="720"/>
  <p:tag name="ANNOTATION_SLIDE_WIDTH_6" val="960"/>
  <p:tag name="ANNOTATION_SCALE_6" val="100"/>
  <p:tag name="ANNOTATION_TOP_7" val="487"/>
  <p:tag name="ANNOTATION_LEFT_7" val="360.1667"/>
  <p:tag name="ANNOTATION_HEIGHT_7" val="185.8333"/>
  <p:tag name="ANNOTATION_WIDTH_7" val="186.3333"/>
  <p:tag name="ANNOTATION_START_7" val="13.4"/>
  <p:tag name="ANNOTATION_END_7" val="14.9"/>
  <p:tag name="ANNOTATION_SLIDE_HEIGHT_7" val="720"/>
  <p:tag name="ANNOTATION_SLIDE_WIDTH_7" val="960"/>
  <p:tag name="ANNOTATION_SCALE_7" val="100"/>
  <p:tag name="ANNOTATION_TOP_8" val="172.3333"/>
  <p:tag name="ANNOTATION_LEFT_8" val="356.5"/>
  <p:tag name="ANNOTATION_HEIGHT_8" val="185.8333"/>
  <p:tag name="ANNOTATION_WIDTH_8" val="186.3333"/>
  <p:tag name="ANNOTATION_START_8" val="14.9"/>
  <p:tag name="ANNOTATION_END_8" val="-1"/>
  <p:tag name="ANNOTATION_SLIDE_HEIGHT_8" val="720"/>
  <p:tag name="ANNOTATION_SLIDE_WIDTH_8" val="960"/>
  <p:tag name="ANNOTATION_SCALE_8" val="100"/>
  <p:tag name="ANNOTATION_COUNT" val="0"/>
  <p:tag name="AUDIO_ID" val="335"/>
  <p:tag name="ARTICULATE_AUDIO_RECORDED" val="1"/>
  <p:tag name="ELAPSEDTIME" val="12.8"/>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lx1Xqamb_files\slide0001_image001.png"/>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ARTICULATE_TITLE_TAG" val="Where does data come from for LAP moisture?"/>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SLIDE_GUID" val="595e55d7-3f85-416b-aafc-ba176c43a679"/>
  <p:tag name="AUDIO_ID" val="336"/>
  <p:tag name="ARTICULATE_PLAYLIST_ID" val="-1"/>
  <p:tag name="ARTICULATE_SLIDE_NAV" val="17"/>
  <p:tag name="ANNOTATION_TOP_1" val="-62"/>
  <p:tag name="ANNOTATION_LEFT_1" val="-62.16666"/>
  <p:tag name="ANNOTATION_HEIGHT_1" val="844"/>
  <p:tag name="ANNOTATION_WIDTH_1" val="1084.167"/>
  <p:tag name="ANNOTATION_START_1" val="2.1"/>
  <p:tag name="ANNOTATION_END_1" val="2.1"/>
  <p:tag name="ANNOTATION_SLIDE_HEIGHT_1" val="720"/>
  <p:tag name="ANNOTATION_SLIDE_WIDTH_1" val="960"/>
  <p:tag name="ANNOTATION_TOP_2" val="390.3333"/>
  <p:tag name="ANNOTATION_LEFT_2" val="822.1666"/>
  <p:tag name="ANNOTATION_HEIGHT_2" val="112.8333"/>
  <p:tag name="ANNOTATION_WIDTH_2" val="136.6667"/>
  <p:tag name="ANNOTATION_START_2" val="2.1"/>
  <p:tag name="ANNOTATION_END_2" val="-1"/>
  <p:tag name="ANNOTATION_SLIDE_HEIGHT_2" val="720"/>
  <p:tag name="ANNOTATION_SLIDE_WIDTH_2" val="960"/>
  <p:tag name="ELAPSEDTIME" val="5.0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sADy16Ze_files\slide0001_image001.png"/>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5b0ee1cf-5ef3-4afb-aab8-34d1115298ae"/>
  <p:tag name="ARTICULATE_PLAYLIST_ID" val="-1"/>
  <p:tag name="ARTICULATE_SLIDE_NAV" val="18"/>
  <p:tag name="AUDIO_ID" val="337"/>
  <p:tag name="ARTICULATE_AUDIO_RECORDED" val="1"/>
  <p:tag name="ELAPSEDTIME" val="52.8"/>
  <p:tag name="ANNOTATION_TYPE_1" val="0"/>
  <p:tag name="ANNOTATION_START_1" val="1.8"/>
  <p:tag name="ANNOTATION_END_1" val="6.6"/>
  <p:tag name="ANNOTATION_TOP_1" val="250"/>
  <p:tag name="ANNOTATION_LEFT_1" val="764"/>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20.5"/>
  <p:tag name="ANNOTATION_END_2" val="21.5"/>
  <p:tag name="ANNOTATION_TOP_2" val="413"/>
  <p:tag name="ANNOTATION_LEFT_2" val="621"/>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1.5"/>
  <p:tag name="ANNOTATION_END_3" val="22.6"/>
  <p:tag name="ANNOTATION_TOP_3" val="449"/>
  <p:tag name="ANNOTATION_LEFT_3" val="625"/>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22.6"/>
  <p:tag name="ANNOTATION_END_4" val="26.5"/>
  <p:tag name="ANNOTATION_TOP_4" val="512"/>
  <p:tag name="ANNOTATION_LEFT_4" val="668"/>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35.4"/>
  <p:tag name="ANNOTATION_END_5" val="36.3"/>
  <p:tag name="ANNOTATION_TOP_5" val="196"/>
  <p:tag name="ANNOTATION_LEFT_5" val="588"/>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36.3"/>
  <p:tag name="ANNOTATION_END_6" val="37.2"/>
  <p:tag name="ANNOTATION_TOP_6" val="212"/>
  <p:tag name="ANNOTATION_LEFT_6" val="590"/>
  <p:tag name="ANNOTATION_WIDTH_6" val="186"/>
  <p:tag name="ANNOTATION_HEIGHT_6" val="18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37.2"/>
  <p:tag name="ANNOTATION_END_7" val="38.1"/>
  <p:tag name="ANNOTATION_TOP_7" val="229"/>
  <p:tag name="ANNOTATION_LEFT_7" val="593"/>
  <p:tag name="ANNOTATION_WIDTH_7" val="186"/>
  <p:tag name="ANNOTATION_HEIGHT_7" val="18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38.1"/>
  <p:tag name="ANNOTATION_END_8" val="39.0"/>
  <p:tag name="ANNOTATION_TOP_8" val="249"/>
  <p:tag name="ANNOTATION_LEFT_8" val="594"/>
  <p:tag name="ANNOTATION_WIDTH_8" val="186"/>
  <p:tag name="ANNOTATION_HEIGHT_8" val="18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39.0"/>
  <p:tag name="ANNOTATION_END_9" val="41.3"/>
  <p:tag name="ANNOTATION_TOP_9" val="268"/>
  <p:tag name="ANNOTATION_LEFT_9" val="597"/>
  <p:tag name="ANNOTATION_WIDTH_9" val="186"/>
  <p:tag name="ANNOTATION_HEIGHT_9" val="186"/>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COUNT" val="9"/>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Lst>
</file>

<file path=ppt/tags/tag5.xml><?xml version="1.0" encoding="utf-8"?>
<p:tagLst xmlns:a="http://schemas.openxmlformats.org/drawingml/2006/main" xmlns:r="http://schemas.openxmlformats.org/officeDocument/2006/relationships" xmlns:p="http://schemas.openxmlformats.org/presentationml/2006/main">
  <p:tag name="AUDIO_ID" val="345"/>
  <p:tag name="ARTICULATE_AUDIO_RECORDED" val="1"/>
  <p:tag name="ELAPSEDTIME" val="14.2"/>
  <p:tag name="ANNOTATION_TYPE_4" val="2"/>
  <p:tag name="ANNOTATION_START_4" val="7.4"/>
  <p:tag name="ANNOTATION_END_4" val="12.9"/>
  <p:tag name="ANNOTATION_TOP_4" val="321"/>
  <p:tag name="ANNOTATION_LEFT_4" val="144"/>
  <p:tag name="ANNOTATION_WIDTH_4" val="788"/>
  <p:tag name="ANNOTATION_HEIGHT_4" val="121"/>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12566463"/>
  <p:tag name="ANNOTATION_FILL_ALPHA_4" val="50"/>
  <p:tag name="ANNOTATION_BORDER_WIDTH_4" val="2"/>
  <p:tag name="ANNOTATION_SLIDE_WIDTH_4" val="960"/>
  <p:tag name="ANNOTATION_SLIDE_HEIGHT_4" val="720"/>
  <p:tag name="ANNOTATION_TYPE_5" val="2"/>
  <p:tag name="ANNOTATION_START_5" val="12.9"/>
  <p:tag name="ANNOTATION_END_5" val="12.9"/>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12566463"/>
  <p:tag name="ANNOTATION_FILL_ALPHA_5" val="50"/>
  <p:tag name="ANNOTATION_BORDER_WIDTH_5" val="2"/>
  <p:tag name="ANNOTATION_SLIDE_WIDTH_5" val="960"/>
  <p:tag name="ANNOTATION_SLIDE_HEIGHT_5" val="720"/>
  <p:tag name="ANNOTATION_TYPE_6" val="2"/>
  <p:tag name="ANNOTATION_START_6" val="12.9"/>
  <p:tag name="ANNOTATION_TOP_6" val="456"/>
  <p:tag name="ANNOTATION_LEFT_6" val="145"/>
  <p:tag name="ANNOTATION_WIDTH_6" val="647"/>
  <p:tag name="ANNOTATION_HEIGHT_6" val="126"/>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12566463"/>
  <p:tag name="ANNOTATION_FILL_ALPHA_6" val="50"/>
  <p:tag name="ANNOTATION_BORDER_WIDTH_6" val="2"/>
  <p:tag name="ANNOTATION_SLIDE_WIDTH_6" val="960"/>
  <p:tag name="ANNOTATION_SLIDE_HEIGHT_6" val="720"/>
  <p:tag name="ANNOTATION_TYPE_1" val="0"/>
  <p:tag name="ANNOTATION_START_1" val="1.5"/>
  <p:tag name="ANNOTATION_END_1" val="7.3"/>
  <p:tag name="ANNOTATION_TOP_1" val="192"/>
  <p:tag name="ANNOTATION_LEFT_1" val="167"/>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2"/>
  <p:tag name="ANNOTATION_SLIDE_WIDTH_1" val="960"/>
  <p:tag name="ANNOTATION_SLIDE_HEIGHT_1" val="720"/>
  <p:tag name="ANNOTATION_TYPE_2" val="0"/>
  <p:tag name="ANNOTATION_START_2" val="7.3"/>
  <p:tag name="ANNOTATION_END_2" val="11.5"/>
  <p:tag name="ANNOTATION_TOP_2" val="359"/>
  <p:tag name="ANNOTATION_LEFT_2" val="161"/>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2"/>
  <p:tag name="ANNOTATION_SLIDE_WIDTH_2" val="960"/>
  <p:tag name="ANNOTATION_SLIDE_HEIGHT_2" val="720"/>
  <p:tag name="ANNOTATION_TYPE_3" val="0"/>
  <p:tag name="ANNOTATION_START_3" val="11.5"/>
  <p:tag name="ANNOTATION_TOP_3" val="491"/>
  <p:tag name="ANNOTATION_LEFT_3" val="161"/>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NNOTATION_COUNT" val="3"/>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a10b74c1-5561-41d2-9e84-e60995b7c116"/>
  <p:tag name="ARTICULATE_TITLE_TAG" val="LAP Baseline Products are Clear-Sky"/>
  <p:tag name="AUDIO_ID" val="344"/>
  <p:tag name="ANNOTATION_TYPE_8" val="2"/>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NNOTATION_TYPE_9" val="0"/>
  <p:tag name="ANNOTATION_ANIMATION_9" val="3"/>
  <p:tag name="ANNOTATION_ROTATION_9" val="0"/>
  <p:tag name="ANNOTATION_SUB_TYPE_9" val="1"/>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0"/>
  <p:tag name="ANNOTATION_SUB_TYPE_10" val="1"/>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0"/>
  <p:tag name="ANNOTATION_SUB_TYPE_11" val="1"/>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RTICULATE_PLAYLIST_ID" val="-1"/>
  <p:tag name="ARTICULATE_SLIDE_NAV" val="19"/>
  <p:tag name="ANNOTATION_TOP_8" val="609.6666"/>
  <p:tag name="ANNOTATION_LEFT_8" val="128"/>
  <p:tag name="ANNOTATION_HEIGHT_8" val="99.16666"/>
  <p:tag name="ANNOTATION_WIDTH_8" val="414.8333"/>
  <p:tag name="ANNOTATION_START_8" val="21.7"/>
  <p:tag name="ANNOTATION_END_8" val="29.2"/>
  <p:tag name="ANNOTATION_SLIDE_HEIGHT_8" val="720"/>
  <p:tag name="ANNOTATION_SLIDE_WIDTH_8" val="960"/>
  <p:tag name="ANNOTATION_TOP_9" val="150"/>
  <p:tag name="ANNOTATION_LEFT_9" val="704.1667"/>
  <p:tag name="ANNOTATION_HEIGHT_9" val="185.8333"/>
  <p:tag name="ANNOTATION_WIDTH_9" val="186.3333"/>
  <p:tag name="ANNOTATION_START_9" val="29.2"/>
  <p:tag name="ANNOTATION_END_9" val="29.8"/>
  <p:tag name="ANNOTATION_SLIDE_HEIGHT_9" val="720"/>
  <p:tag name="ANNOTATION_SLIDE_WIDTH_9" val="960"/>
  <p:tag name="ANNOTATION_SCALE_9" val="100"/>
  <p:tag name="ANNOTATION_TOP_10" val="150"/>
  <p:tag name="ANNOTATION_LEFT_10" val="704.1667"/>
  <p:tag name="ANNOTATION_HEIGHT_10" val="185.8333"/>
  <p:tag name="ANNOTATION_WIDTH_10" val="186.3333"/>
  <p:tag name="ANNOTATION_START_10" val="29.8"/>
  <p:tag name="ANNOTATION_END_10" val="30.5"/>
  <p:tag name="ANNOTATION_SLIDE_HEIGHT_10" val="720"/>
  <p:tag name="ANNOTATION_SLIDE_WIDTH_10" val="960"/>
  <p:tag name="ANNOTATION_SCALE_10" val="100"/>
  <p:tag name="ANNOTATION_TOP_11" val="150"/>
  <p:tag name="ANNOTATION_LEFT_11" val="704.1667"/>
  <p:tag name="ANNOTATION_HEIGHT_11" val="185.8333"/>
  <p:tag name="ANNOTATION_WIDTH_11" val="186.3333"/>
  <p:tag name="ANNOTATION_START_11" val="30.5"/>
  <p:tag name="ANNOTATION_END_11" val="-1"/>
  <p:tag name="ANNOTATION_SLIDE_HEIGHT_11" val="720"/>
  <p:tag name="ANNOTATION_SLIDE_WIDTH_11" val="960"/>
  <p:tag name="ANNOTATION_SCALE_11" val="100"/>
  <p:tag name="ELAPSEDTIME" val="31.00"/>
  <p:tag name="ANNOTATION_TYPE_1" val="0"/>
  <p:tag name="ANNOTATION_START_1" val="8.7"/>
  <p:tag name="ANNOTATION_END_1" val="10.6"/>
  <p:tag name="ANNOTATION_TOP_1" val="307"/>
  <p:tag name="ANNOTATION_LEFT_1" val="100"/>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2"/>
  <p:tag name="ANNOTATION_SLIDE_WIDTH_1" val="960"/>
  <p:tag name="ANNOTATION_SLIDE_HEIGHT_1" val="720"/>
  <p:tag name="ANNOTATION_TYPE_2" val="0"/>
  <p:tag name="ANNOTATION_START_2" val="10.6"/>
  <p:tag name="ANNOTATION_END_2" val="12.6"/>
  <p:tag name="ANNOTATION_TOP_2" val="308"/>
  <p:tag name="ANNOTATION_LEFT_2" val="507"/>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2"/>
  <p:tag name="ANNOTATION_SLIDE_WIDTH_2" val="960"/>
  <p:tag name="ANNOTATION_SLIDE_HEIGHT_2" val="720"/>
  <p:tag name="ANNOTATION_TYPE_3" val="0"/>
  <p:tag name="ANNOTATION_START_3" val="12.6"/>
  <p:tag name="ANNOTATION_END_3" val="14.9"/>
  <p:tag name="ANNOTATION_TOP_3" val="458"/>
  <p:tag name="ANNOTATION_LEFT_3" val="796"/>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NNOTATION_TYPE_4" val="0"/>
  <p:tag name="ANNOTATION_START_4" val="14.9"/>
  <p:tag name="ANNOTATION_END_4" val="16.1"/>
  <p:tag name="ANNOTATION_TOP_4" val="520"/>
  <p:tag name="ANNOTATION_LEFT_4" val="786"/>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2"/>
  <p:tag name="ANNOTATION_SLIDE_WIDTH_4" val="960"/>
  <p:tag name="ANNOTATION_SLIDE_HEIGHT_4" val="720"/>
  <p:tag name="ANNOTATION_TYPE_5" val="0"/>
  <p:tag name="ANNOTATION_START_5" val="16.1"/>
  <p:tag name="ANNOTATION_END_5" val="18.4"/>
  <p:tag name="ANNOTATION_TOP_5" val="560"/>
  <p:tag name="ANNOTATION_LEFT_5" val="674"/>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2"/>
  <p:tag name="ANNOTATION_SLIDE_WIDTH_5" val="960"/>
  <p:tag name="ANNOTATION_SLIDE_HEIGHT_5" val="720"/>
  <p:tag name="ANNOTATION_TYPE_6" val="2"/>
  <p:tag name="ANNOTATION_START_6" val="23.8"/>
  <p:tag name="ANNOTATION_END_6" val="23.8"/>
  <p:tag name="ANNOTATION_TOP_6" val="-62"/>
  <p:tag name="ANNOTATION_LEFT_6" val="-62"/>
  <p:tag name="ANNOTATION_WIDTH_6" val="1085"/>
  <p:tag name="ANNOTATION_HEIGHT_6" val="845"/>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10855845"/>
  <p:tag name="ANNOTATION_FILL_ALPHA_6" val="50"/>
  <p:tag name="ANNOTATION_BORDER_WIDTH_6" val="2"/>
  <p:tag name="ANNOTATION_SLIDE_WIDTH_6" val="960"/>
  <p:tag name="ANNOTATION_SLIDE_HEIGHT_6" val="720"/>
  <p:tag name="ANNOTATION_TYPE_7" val="2"/>
  <p:tag name="ANNOTATION_START_7" val="23.8"/>
  <p:tag name="ANNOTATION_END_7" val="28.3"/>
  <p:tag name="ANNOTATION_TOP_7" val="607"/>
  <p:tag name="ANNOTATION_LEFT_7" val="134"/>
  <p:tag name="ANNOTATION_WIDTH_7" val="430"/>
  <p:tag name="ANNOTATION_HEIGHT_7" val="105"/>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255"/>
  <p:tag name="ANNOTATION_FILL_COLOR_7" val="10855845"/>
  <p:tag name="ANNOTATION_FILL_ALPHA_7" val="50"/>
  <p:tag name="ANNOTATION_BORDER_WIDTH_7" val="2"/>
  <p:tag name="ANNOTATION_SLIDE_WIDTH_7" val="960"/>
  <p:tag name="ANNOTATION_SLIDE_HEIGHT_7" val="720"/>
  <p:tag name="ANNOTATION_COUNT" val="7"/>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8n7w2Btw_files\slide0001_image001.png"/>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q3hd9u5o_files\slide0001_image001.png"/>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7a9d0f96-8944-4861-88ab-9d864169b6ee"/>
  <p:tag name="AUDIO_ID" val="338"/>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0"/>
  <p:tag name="ANNOTATION_ANIMATION_3" val="3"/>
  <p:tag name="ANNOTATION_ROTATION_3" val="0"/>
  <p:tag name="ANNOTATION_SUB_TYPE_3" val="1"/>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0"/>
  <p:tag name="ANNOTATION_SUB_TYPE_4" val="1"/>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0"/>
  <p:tag name="ANNOTATION_SUB_TYPE_5" val="1"/>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1"/>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COUNT" val="6"/>
  <p:tag name="ARTICULATE_PLAYLIST_ID" val="-1"/>
  <p:tag name="ARTICULATE_SLIDE_NAV" val="20"/>
  <p:tag name="ANNOTATION_TOP_1" val="-62"/>
  <p:tag name="ANNOTATION_LEFT_1" val="-62.16666"/>
  <p:tag name="ANNOTATION_HEIGHT_1" val="844"/>
  <p:tag name="ANNOTATION_WIDTH_1" val="1084.167"/>
  <p:tag name="ANNOTATION_START_1" val="6.1"/>
  <p:tag name="ANNOTATION_END_1" val="6.1"/>
  <p:tag name="ANNOTATION_SLIDE_HEIGHT_1" val="720"/>
  <p:tag name="ANNOTATION_SLIDE_WIDTH_1" val="960"/>
  <p:tag name="ANNOTATION_TOP_2" val="205.6667"/>
  <p:tag name="ANNOTATION_LEFT_2" val="142.8333"/>
  <p:tag name="ANNOTATION_HEIGHT_2" val="91.66666"/>
  <p:tag name="ANNOTATION_WIDTH_2" val="315.5"/>
  <p:tag name="ANNOTATION_START_2" val="6.1"/>
  <p:tag name="ANNOTATION_END_2" val="9.8"/>
  <p:tag name="ANNOTATION_SLIDE_HEIGHT_2" val="720"/>
  <p:tag name="ANNOTATION_SLIDE_WIDTH_2" val="960"/>
  <p:tag name="ANNOTATION_TOP_3" val="609.6666"/>
  <p:tag name="ANNOTATION_LEFT_3" val="362.6667"/>
  <p:tag name="ANNOTATION_HEIGHT_3" val="185.8333"/>
  <p:tag name="ANNOTATION_WIDTH_3" val="186.3333"/>
  <p:tag name="ANNOTATION_START_3" val="9.8"/>
  <p:tag name="ANNOTATION_END_3" val="10.9"/>
  <p:tag name="ANNOTATION_SLIDE_HEIGHT_3" val="720"/>
  <p:tag name="ANNOTATION_SLIDE_WIDTH_3" val="960"/>
  <p:tag name="ANNOTATION_SCALE_3" val="100"/>
  <p:tag name="ANNOTATION_TOP_4" val="596"/>
  <p:tag name="ANNOTATION_LEFT_4" val="397.3333"/>
  <p:tag name="ANNOTATION_HEIGHT_4" val="185.8333"/>
  <p:tag name="ANNOTATION_WIDTH_4" val="186.3333"/>
  <p:tag name="ANNOTATION_START_4" val="10.9"/>
  <p:tag name="ANNOTATION_END_4" val="11.7"/>
  <p:tag name="ANNOTATION_SLIDE_HEIGHT_4" val="720"/>
  <p:tag name="ANNOTATION_SLIDE_WIDTH_4" val="960"/>
  <p:tag name="ANNOTATION_SCALE_4" val="100"/>
  <p:tag name="ANNOTATION_TOP_5" val="588.6667"/>
  <p:tag name="ANNOTATION_LEFT_5" val="460.8333"/>
  <p:tag name="ANNOTATION_HEIGHT_5" val="185.8333"/>
  <p:tag name="ANNOTATION_WIDTH_5" val="186.3333"/>
  <p:tag name="ANNOTATION_START_5" val="11.7"/>
  <p:tag name="ANNOTATION_END_5" val="12.5"/>
  <p:tag name="ANNOTATION_SLIDE_HEIGHT_5" val="720"/>
  <p:tag name="ANNOTATION_SLIDE_WIDTH_5" val="960"/>
  <p:tag name="ANNOTATION_SCALE_5" val="100"/>
  <p:tag name="ANNOTATION_TOP_6" val="581.1667"/>
  <p:tag name="ANNOTATION_LEFT_6" val="494.3333"/>
  <p:tag name="ANNOTATION_HEIGHT_6" val="185.8333"/>
  <p:tag name="ANNOTATION_WIDTH_6" val="186.3333"/>
  <p:tag name="ANNOTATION_START_6" val="12.5"/>
  <p:tag name="ANNOTATION_END_6" val="-1"/>
  <p:tag name="ANNOTATION_SLIDE_HEIGHT_6" val="720"/>
  <p:tag name="ANNOTATION_SLIDE_WIDTH_6" val="960"/>
  <p:tag name="ANNOTATION_SCALE_6" val="100"/>
  <p:tag name="ELAPSEDTIME" val="13.1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2JOBeuZs_files\slide0001_image001.png"/>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NoqPjpnk_files\slide0001_image001.png"/>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NNOTATION_TYPE_6" val="0"/>
  <p:tag name="ANNOTATION_START_6" val="15.5"/>
  <p:tag name="ANNOTATION_END_6" val="16.0"/>
  <p:tag name="ANNOTATION_TOP_6" val="281.8"/>
  <p:tag name="ANNOTATION_LEFT_6" val="295.8"/>
  <p:tag name="ANNOTATION_WIDTH_6" val="111.8"/>
  <p:tag name="ANNOTATION_HEIGHT_6" val="111.5"/>
  <p:tag name="ANNOTATION_ANIMATION_6" val="3"/>
  <p:tag name="ANNOTATION_ROTATION_6" val="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16.0"/>
  <p:tag name="ANNOTATION_END_7" val="16.6"/>
  <p:tag name="ANNOTATION_TOP_7" val="287.0"/>
  <p:tag name="ANNOTATION_LEFT_7" val="337.6"/>
  <p:tag name="ANNOTATION_WIDTH_7" val="111.8"/>
  <p:tag name="ANNOTATION_HEIGHT_7" val="111.5"/>
  <p:tag name="ANNOTATION_ANIMATION_7" val="3"/>
  <p:tag name="ANNOTATION_ROTATION_7" val="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16.6"/>
  <p:tag name="ANNOTATION_TOP_8" val="290.7"/>
  <p:tag name="ANNOTATION_LEFT_8" val="349.5"/>
  <p:tag name="ANNOTATION_WIDTH_8" val="111.8"/>
  <p:tag name="ANNOTATION_HEIGHT_8" val="111.5"/>
  <p:tag name="ANNOTATION_ANIMATION_8" val="3"/>
  <p:tag name="ANNOTATION_ROTATION_8" val="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RTICULATE_SLIDE_GUID" val="558f8117-adc8-47bc-8595-5d040a4b2c53"/>
  <p:tag name="ANNOTATION_TYPE_1" val="0"/>
  <p:tag name="ANNOTATION_ANIMATION_1" val="3"/>
  <p:tag name="ANNOTATION_ROTATION_1" val="225"/>
  <p:tag name="ANNOTATION_SUB_TYPE_1" val="2"/>
  <p:tag name="ANNOTATION_LOOP_COUNT_1" val="1"/>
  <p:tag name="ANNOTATION_BOX_RADIUS_1" val="0"/>
  <p:tag name="ANNOTATION_BORDER_ALPHA_1" val="100"/>
  <p:tag name="ANNOTATION_BORDER_COLOR_1" val="16777215"/>
  <p:tag name="ANNOTATION_FILL_COLOR_1" val="683492"/>
  <p:tag name="ANNOTATION_FILL_ALPHA_1" val="100"/>
  <p:tag name="ANNOTATION_BORDER_WIDTH_1" val="2"/>
  <p:tag name="ANNOTATION_TYPE_2" val="0"/>
  <p:tag name="ANNOTATION_ANIMATION_2" val="3"/>
  <p:tag name="ANNOTATION_ROTATION_2" val="225"/>
  <p:tag name="ANNOTATION_SUB_TYPE_2" val="2"/>
  <p:tag name="ANNOTATION_LOOP_COUNT_2" val="1"/>
  <p:tag name="ANNOTATION_BOX_RADIUS_2" val="0"/>
  <p:tag name="ANNOTATION_BORDER_ALPHA_2" val="100"/>
  <p:tag name="ANNOTATION_BORDER_COLOR_2" val="16777215"/>
  <p:tag name="ANNOTATION_FILL_COLOR_2" val="683492"/>
  <p:tag name="ANNOTATION_FILL_ALPHA_2" val="100"/>
  <p:tag name="ANNOTATION_BORDER_WIDTH_2" val="2"/>
  <p:tag name="ANNOTATION_TYPE_3" val="0"/>
  <p:tag name="ANNOTATION_ANIMATION_3" val="3"/>
  <p:tag name="ANNOTATION_ROTATION_3" val="225"/>
  <p:tag name="ANNOTATION_SUB_TYPE_3" val="2"/>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225"/>
  <p:tag name="ANNOTATION_SUB_TYPE_4" val="2"/>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225"/>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COUNT" val="5"/>
  <p:tag name="AUDIO_ID" val="339"/>
  <p:tag name="ARTICULATE_PLAYLIST_ID" val="-1"/>
  <p:tag name="ARTICULATE_SLIDE_NAV" val="21"/>
  <p:tag name="ANNOTATION_TOP_1" val="428.8333"/>
  <p:tag name="ANNOTATION_LEFT_1" val="524.1667"/>
  <p:tag name="ANNOTATION_HEIGHT_1" val="185.8333"/>
  <p:tag name="ANNOTATION_WIDTH_1" val="186.3333"/>
  <p:tag name="ANNOTATION_START_1" val="2.8"/>
  <p:tag name="ANNOTATION_END_1" val="3.7"/>
  <p:tag name="ANNOTATION_SLIDE_HEIGHT_1" val="720"/>
  <p:tag name="ANNOTATION_SLIDE_WIDTH_1" val="960"/>
  <p:tag name="ANNOTATION_SCALE_1" val="100"/>
  <p:tag name="ANNOTATION_TOP_2" val="442.3333"/>
  <p:tag name="ANNOTATION_LEFT_2" val="489.3333"/>
  <p:tag name="ANNOTATION_HEIGHT_2" val="185.8333"/>
  <p:tag name="ANNOTATION_WIDTH_2" val="186.3333"/>
  <p:tag name="ANNOTATION_START_2" val="3.7"/>
  <p:tag name="ANNOTATION_END_2" val="6.7"/>
  <p:tag name="ANNOTATION_SLIDE_HEIGHT_2" val="720"/>
  <p:tag name="ANNOTATION_SLIDE_WIDTH_2" val="960"/>
  <p:tag name="ANNOTATION_SCALE_2" val="100"/>
  <p:tag name="ANNOTATION_TOP_3" val="447.3333"/>
  <p:tag name="ANNOTATION_LEFT_3" val="668.1666"/>
  <p:tag name="ANNOTATION_HEIGHT_3" val="185.8333"/>
  <p:tag name="ANNOTATION_WIDTH_3" val="186.3333"/>
  <p:tag name="ANNOTATION_START_3" val="6.7"/>
  <p:tag name="ANNOTATION_END_3" val="10.5"/>
  <p:tag name="ANNOTATION_SLIDE_HEIGHT_3" val="720"/>
  <p:tag name="ANNOTATION_SLIDE_WIDTH_3" val="960"/>
  <p:tag name="ANNOTATION_SCALE_3" val="100"/>
  <p:tag name="ANNOTATION_TOP_4" val="387.8333"/>
  <p:tag name="ANNOTATION_LEFT_4" val="496.8333"/>
  <p:tag name="ANNOTATION_HEIGHT_4" val="185.8333"/>
  <p:tag name="ANNOTATION_WIDTH_4" val="186.3333"/>
  <p:tag name="ANNOTATION_START_4" val="10.5"/>
  <p:tag name="ANNOTATION_END_4" val="11.8"/>
  <p:tag name="ANNOTATION_SLIDE_HEIGHT_4" val="720"/>
  <p:tag name="ANNOTATION_SLIDE_WIDTH_4" val="960"/>
  <p:tag name="ANNOTATION_SCALE_4" val="100"/>
  <p:tag name="ANNOTATION_TOP_5" val="433.6667"/>
  <p:tag name="ANNOTATION_LEFT_5" val="680.5"/>
  <p:tag name="ANNOTATION_HEIGHT_5" val="185.8333"/>
  <p:tag name="ANNOTATION_WIDTH_5" val="186.3333"/>
  <p:tag name="ANNOTATION_START_5" val="11.8"/>
  <p:tag name="ANNOTATION_END_5" val="-1"/>
  <p:tag name="ANNOTATION_SLIDE_HEIGHT_5" val="720"/>
  <p:tag name="ANNOTATION_SLIDE_WIDTH_5" val="960"/>
  <p:tag name="ANNOTATION_SCALE_5" val="100"/>
  <p:tag name="ELAPSEDTIME" val="13.2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Op90xh2x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1.xml><?xml version="1.0" encoding="utf-8"?>
<p:tagLst xmlns:a="http://schemas.openxmlformats.org/drawingml/2006/main" xmlns:r="http://schemas.openxmlformats.org/officeDocument/2006/relationships" xmlns:p="http://schemas.openxmlformats.org/presentationml/2006/main">
  <p:tag name="ANNOTATION_TYPE_1" val="0"/>
  <p:tag name="ANNOTATION_START_1" val="1.9"/>
  <p:tag name="ANNOTATION_END_1" val="8.8"/>
  <p:tag name="ANNOTATION_TOP_1" val="301.1"/>
  <p:tag name="ANNOTATION_LEFT_1" val="302.5"/>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8.8"/>
  <p:tag name="ANNOTATION_END_2" val="10.3"/>
  <p:tag name="ANNOTATION_TOP_2" val="282.5"/>
  <p:tag name="ANNOTATION_LEFT_2" val="234.7"/>
  <p:tag name="ANNOTATION_WIDTH_2" val="111.8"/>
  <p:tag name="ANNOTATION_HEIGHT_2" val="111.5"/>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0.3"/>
  <p:tag name="ANNOTATION_TOP_3" val="299.6"/>
  <p:tag name="ANNOTATION_LEFT_3" val="356.9"/>
  <p:tag name="ANNOTATION_WIDTH_3" val="111.8"/>
  <p:tag name="ANNOTATION_HEIGHT_3" val="111.5"/>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RTICULATE_SLIDE_GUID" val="7dccf4b4-ba3b-4eab-b541-8800def19714"/>
  <p:tag name="ANNOTATION_COUNT" val="0"/>
  <p:tag name="AUDIO_ID" val="340"/>
  <p:tag name="ARTICULATE_PLAYLIST_ID" val="-1"/>
  <p:tag name="ARTICULATE_SLIDE_NAV" val="22"/>
  <p:tag name="ELAPSEDTIME" val="3.1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352ob0qx_files\slide0001_image001.png"/>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4.xml><?xml version="1.0" encoding="utf-8"?>
<p:tagLst xmlns:a="http://schemas.openxmlformats.org/drawingml/2006/main" xmlns:r="http://schemas.openxmlformats.org/officeDocument/2006/relationships" xmlns:p="http://schemas.openxmlformats.org/presentationml/2006/main">
  <p:tag name="ANNOTATION_TYPE_9" val="0"/>
  <p:tag name="ANNOTATION_START_9" val="11.8"/>
  <p:tag name="ANNOTATION_END_9" val="12.2"/>
  <p:tag name="ANNOTATION_TOP_9" val="74.4"/>
  <p:tag name="ANNOTATION_LEFT_9" val="434.4"/>
  <p:tag name="ANNOTATION_WIDTH_9" val="111.8"/>
  <p:tag name="ANNOTATION_HEIGHT_9" val="111.5"/>
  <p:tag name="ANNOTATION_ANIMATION_9" val="3"/>
  <p:tag name="ANNOTATION_ROTATION_9" val="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2.2"/>
  <p:tag name="ANNOTATION_END_10" val="12.8"/>
  <p:tag name="ANNOTATION_TOP_10" val="77.3"/>
  <p:tag name="ANNOTATION_LEFT_10" val="430.7"/>
  <p:tag name="ANNOTATION_WIDTH_10" val="111.8"/>
  <p:tag name="ANNOTATION_HEIGHT_10" val="111.5"/>
  <p:tag name="ANNOTATION_ANIMATION_10" val="3"/>
  <p:tag name="ANNOTATION_ROTATION_10" val="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2.8"/>
  <p:tag name="ANNOTATION_END_11" val="13.2"/>
  <p:tag name="ANNOTATION_TOP_11" val="90.7"/>
  <p:tag name="ANNOTATION_LEFT_11" val="421.8"/>
  <p:tag name="ANNOTATION_WIDTH_11" val="111.8"/>
  <p:tag name="ANNOTATION_HEIGHT_11" val="111.5"/>
  <p:tag name="ANNOTATION_ANIMATION_11" val="3"/>
  <p:tag name="ANNOTATION_ROTATION_11" val="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13.2"/>
  <p:tag name="ANNOTATION_END_12" val="13.6"/>
  <p:tag name="ANNOTATION_TOP_12" val="95.9"/>
  <p:tag name="ANNOTATION_LEFT_12" val="415.8"/>
  <p:tag name="ANNOTATION_WIDTH_12" val="111.8"/>
  <p:tag name="ANNOTATION_HEIGHT_12" val="111.5"/>
  <p:tag name="ANNOTATION_ANIMATION_12" val="3"/>
  <p:tag name="ANNOTATION_ROTATION_12" val="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13.6"/>
  <p:tag name="ANNOTATION_END_13" val="14.2"/>
  <p:tag name="ANNOTATION_TOP_13" val="101.1"/>
  <p:tag name="ANNOTATION_LEFT_13" val="410.6"/>
  <p:tag name="ANNOTATION_WIDTH_13" val="111.8"/>
  <p:tag name="ANNOTATION_HEIGHT_13" val="111.5"/>
  <p:tag name="ANNOTATION_ANIMATION_13" val="3"/>
  <p:tag name="ANNOTATION_ROTATION_13" val="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14.2"/>
  <p:tag name="ANNOTATION_END_14" val="14.8"/>
  <p:tag name="ANNOTATION_TOP_14" val="105.6"/>
  <p:tag name="ANNOTATION_LEFT_14" val="406.1"/>
  <p:tag name="ANNOTATION_WIDTH_14" val="111.8"/>
  <p:tag name="ANNOTATION_HEIGHT_14" val="111.5"/>
  <p:tag name="ANNOTATION_ANIMATION_14" val="3"/>
  <p:tag name="ANNOTATION_ROTATION_14" val="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0"/>
  <p:tag name="ANNOTATION_START_15" val="14.8"/>
  <p:tag name="ANNOTATION_END_15" val="17.5"/>
  <p:tag name="ANNOTATION_TOP_15" val="115.2"/>
  <p:tag name="ANNOTATION_LEFT_15" val="397.9"/>
  <p:tag name="ANNOTATION_WIDTH_15" val="111.8"/>
  <p:tag name="ANNOTATION_HEIGHT_15" val="111.5"/>
  <p:tag name="ANNOTATION_ANIMATION_15" val="3"/>
  <p:tag name="ANNOTATION_ROTATION_15" val="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17.5"/>
  <p:tag name="ANNOTATION_END_16" val="18.4"/>
  <p:tag name="ANNOTATION_TOP_16" val="187.4"/>
  <p:tag name="ANNOTATION_LEFT_16" val="140.1"/>
  <p:tag name="ANNOTATION_WIDTH_16" val="111.8"/>
  <p:tag name="ANNOTATION_HEIGHT_16" val="111.5"/>
  <p:tag name="ANNOTATION_ANIMATION_16" val="3"/>
  <p:tag name="ANNOTATION_ROTATION_16" val="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TYPE_17" val="0"/>
  <p:tag name="ANNOTATION_START_17" val="18.4"/>
  <p:tag name="ANNOTATION_END_17" val="19.1"/>
  <p:tag name="ANNOTATION_TOP_17" val="165.8"/>
  <p:tag name="ANNOTATION_LEFT_17" val="167.7"/>
  <p:tag name="ANNOTATION_WIDTH_17" val="111.8"/>
  <p:tag name="ANNOTATION_HEIGHT_17" val="111.5"/>
  <p:tag name="ANNOTATION_ANIMATION_17" val="3"/>
  <p:tag name="ANNOTATION_ROTATION_17" val="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19.1"/>
  <p:tag name="ANNOTATION_END_18" val="19.8"/>
  <p:tag name="ANNOTATION_TOP_18" val="152.4"/>
  <p:tag name="ANNOTATION_LEFT_18" val="196.0"/>
  <p:tag name="ANNOTATION_WIDTH_18" val="111.8"/>
  <p:tag name="ANNOTATION_HEIGHT_18" val="111.5"/>
  <p:tag name="ANNOTATION_ANIMATION_18" val="3"/>
  <p:tag name="ANNOTATION_ROTATION_18" val="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19.8"/>
  <p:tag name="ANNOTATION_END_19" val="20.4"/>
  <p:tag name="ANNOTATION_TOP_19" val="140.5"/>
  <p:tag name="ANNOTATION_LEFT_19" val="207.9"/>
  <p:tag name="ANNOTATION_WIDTH_19" val="111.8"/>
  <p:tag name="ANNOTATION_HEIGHT_19" val="111.5"/>
  <p:tag name="ANNOTATION_ANIMATION_19" val="3"/>
  <p:tag name="ANNOTATION_ROTATION_19" val="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20.4"/>
  <p:tag name="ANNOTATION_END_20" val="21.3"/>
  <p:tag name="ANNOTATION_TOP_20" val="133.8"/>
  <p:tag name="ANNOTATION_LEFT_20" val="233.2"/>
  <p:tag name="ANNOTATION_WIDTH_20" val="111.8"/>
  <p:tag name="ANNOTATION_HEIGHT_20" val="111.5"/>
  <p:tag name="ANNOTATION_ANIMATION_20" val="3"/>
  <p:tag name="ANNOTATION_ROTATION_20" val="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0"/>
  <p:tag name="ANNOTATION_START_21" val="21.3"/>
  <p:tag name="ANNOTATION_TOP_21" val="131.6"/>
  <p:tag name="ANNOTATION_LEFT_21" val="181.8"/>
  <p:tag name="ANNOTATION_WIDTH_21" val="111.8"/>
  <p:tag name="ANNOTATION_HEIGHT_21" val="111.5"/>
  <p:tag name="ANNOTATION_ANIMATION_21" val="3"/>
  <p:tag name="ANNOTATION_ROTATION_21" val="0"/>
  <p:tag name="ANNOTATION_SUB_TYPE_21" val="2"/>
  <p:tag name="ANNOTATION_LOOP_COUNT_21" val="1"/>
  <p:tag name="ANNOTATION_BOX_RADIUS_21" val="0"/>
  <p:tag name="ANNOTATION_SCALE_21" val="125"/>
  <p:tag name="ANNOTATION_BORDER_ALPHA_21" val="100"/>
  <p:tag name="ANNOTATION_BORDER_COLOR_21" val="16777215"/>
  <p:tag name="ANNOTATION_FILL_COLOR_21" val="683492"/>
  <p:tag name="ANNOTATION_FILL_ALPHA_21" val="100"/>
  <p:tag name="ANNOTATION_BORDER_WIDTH_21" val="2"/>
  <p:tag name="ARTICULATE_SLIDE_GUID" val="880ac8a1-4e45-4308-8cbe-d869b807e34c"/>
  <p:tag name="ARTICULATE_PLAYLIST_ID" val="-1"/>
  <p:tag name="ARTICULATE_SLIDE_NAV" val="23"/>
  <p:tag name="ANNOTATION_TYPE_4" val="0"/>
  <p:tag name="ANNOTATION_START_4" val="7.7"/>
  <p:tag name="ANNOTATION_END_4" val="9.2"/>
  <p:tag name="ANNOTATION_TOP_4" val="689"/>
  <p:tag name="ANNOTATION_LEFT_4" val="12"/>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2"/>
  <p:tag name="ANNOTATION_SLIDE_WIDTH_4" val="960"/>
  <p:tag name="ANNOTATION_SLIDE_HEIGHT_4" val="720"/>
  <p:tag name="ANNOTATION_TYPE_5" val="0"/>
  <p:tag name="ANNOTATION_START_5" val="9.2"/>
  <p:tag name="ANNOTATION_END_5" val="10.0"/>
  <p:tag name="ANNOTATION_TOP_5" val="150"/>
  <p:tag name="ANNOTATION_LEFT_5" val="704"/>
  <p:tag name="ANNOTATION_WIDTH_5" val="186"/>
  <p:tag name="ANNOTATION_HEIGHT_5" val="186"/>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2"/>
  <p:tag name="ANNOTATION_SLIDE_WIDTH_5" val="960"/>
  <p:tag name="ANNOTATION_SLIDE_HEIGHT_5" val="720"/>
  <p:tag name="ANNOTATION_TYPE_6" val="0"/>
  <p:tag name="ANNOTATION_START_6" val="10.0"/>
  <p:tag name="ANNOTATION_END_6" val="14.2"/>
  <p:tag name="ANNOTATION_TOP_6" val="94"/>
  <p:tag name="ANNOTATION_LEFT_6" val="734"/>
  <p:tag name="ANNOTATION_WIDTH_6" val="186"/>
  <p:tag name="ANNOTATION_HEIGHT_6" val="186"/>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2"/>
  <p:tag name="ANNOTATION_SLIDE_WIDTH_6" val="960"/>
  <p:tag name="ANNOTATION_SLIDE_HEIGHT_6" val="720"/>
  <p:tag name="ANNOTATION_TYPE_7" val="0"/>
  <p:tag name="ANNOTATION_START_7" val="14.2"/>
  <p:tag name="ANNOTATION_END_7" val="15.3"/>
  <p:tag name="ANNOTATION_TOP_7" val="225"/>
  <p:tag name="ANNOTATION_LEFT_7" val="307"/>
  <p:tag name="ANNOTATION_WIDTH_7" val="186"/>
  <p:tag name="ANNOTATION_HEIGHT_7" val="186"/>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2"/>
  <p:tag name="ANNOTATION_SLIDE_WIDTH_7" val="960"/>
  <p:tag name="ANNOTATION_SLIDE_HEIGHT_7" val="720"/>
  <p:tag name="ANNOTATION_TYPE_8" val="0"/>
  <p:tag name="ANNOTATION_START_8" val="15.3"/>
  <p:tag name="ANNOTATION_TOP_8" val="217"/>
  <p:tag name="ANNOTATION_LEFT_8" val="323"/>
  <p:tag name="ANNOTATION_WIDTH_8" val="186"/>
  <p:tag name="ANNOTATION_HEIGHT_8" val="186"/>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2"/>
  <p:tag name="ANNOTATION_SLIDE_WIDTH_8" val="960"/>
  <p:tag name="ANNOTATION_SLIDE_HEIGHT_8" val="720"/>
  <p:tag name="AUDIO_ID" val="341"/>
  <p:tag name="ARTICULATE_AUDIO_RECORDED" val="1"/>
  <p:tag name="ELAPSEDTIME" val="18.4"/>
  <p:tag name="ANNOTATION_TYPE_1" val="0"/>
  <p:tag name="ANNOTATION_START_1" val="13.6"/>
  <p:tag name="ANNOTATION_END_1" val="14.7"/>
  <p:tag name="ANNOTATION_TOP_1" val="214"/>
  <p:tag name="ANNOTATION_LEFT_1" val="564"/>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4.7"/>
  <p:tag name="ANNOTATION_END_2" val="15.6"/>
  <p:tag name="ANNOTATION_TOP_2" val="178"/>
  <p:tag name="ANNOTATION_LEFT_2" val="536"/>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5.6"/>
  <p:tag name="ANNOTATION_END_3" val="17.6"/>
  <p:tag name="ANNOTATION_TOP_3" val="145"/>
  <p:tag name="ANNOTATION_LEFT_3" val="514"/>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9"/>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f0cbf052-f0e2-4d62-af6d-c6463bdf1084"/>
  <p:tag name="ARTICULATE_PLAYLIST_ID" val="-1"/>
  <p:tag name="ARTICULATE_SLIDE_NAV" val="25"/>
  <p:tag name="ANNOTATION_TYPE_1" val="2"/>
  <p:tag name="ANNOTATION_START_1" val="3.4"/>
  <p:tag name="ANNOTATION_END_1" val="3.4"/>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10855845"/>
  <p:tag name="ANNOTATION_FILL_ALPHA_1" val="50"/>
  <p:tag name="ANNOTATION_BORDER_WIDTH_1" val="2"/>
  <p:tag name="ANNOTATION_SLIDE_WIDTH_1" val="960"/>
  <p:tag name="ANNOTATION_SLIDE_HEIGHT_1" val="720"/>
  <p:tag name="ANNOTATION_TYPE_2" val="2"/>
  <p:tag name="ANNOTATION_START_2" val="3.4"/>
  <p:tag name="ANNOTATION_END_2" val="6.9"/>
  <p:tag name="ANNOTATION_TOP_2" val="343"/>
  <p:tag name="ANNOTATION_LEFT_2" val="210"/>
  <p:tag name="ANNOTATION_WIDTH_2" val="46"/>
  <p:tag name="ANNOTATION_HEIGHT_2" val="4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10855845"/>
  <p:tag name="ANNOTATION_FILL_ALPHA_2" val="50"/>
  <p:tag name="ANNOTATION_BORDER_WIDTH_2" val="2"/>
  <p:tag name="ANNOTATION_SLIDE_WIDTH_2" val="960"/>
  <p:tag name="ANNOTATION_SLIDE_HEIGHT_2" val="720"/>
  <p:tag name="AUDIO_ID" val="317"/>
  <p:tag name="ARTICULATE_AUDIO_RECORDED" val="1"/>
  <p:tag name="ELAPSEDTIME" val="13.3"/>
  <p:tag name="ANNOTATION_COUNT" val="0"/>
  <p:tag name="ARTICULATE_TITLE_TAG" val="Total PW from LAP:  Clear Sky Product"/>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64f54555-f96a-4659-b436-b43fa76c2220"/>
  <p:tag name="ARTICULATE_PLAYLIST_ID" val="-1"/>
  <p:tag name="ARTICULATE_SLIDE_NAV" val="28"/>
  <p:tag name="AUDIO_ID" val="316"/>
  <p:tag name="ARTICULATE_AUDIO_RECORDED" val="1"/>
  <p:tag name="ELAPSEDTIME" val="6.9"/>
  <p:tag name="ANNOTATION_COUNT" val="0"/>
  <p:tag name="ARTICULATE_TITLE_TAG" val="Also Available onlin"/>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69.xml><?xml version="1.0" encoding="utf-8"?>
<p:tagLst xmlns:a="http://schemas.openxmlformats.org/drawingml/2006/main" xmlns:r="http://schemas.openxmlformats.org/officeDocument/2006/relationships" xmlns:p="http://schemas.openxmlformats.org/presentationml/2006/main">
  <p:tag name="BULLET_1" val="8226"/>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LAP Products Highlighted"/>
  <p:tag name="ANNOTATION_TYPE_5" val="0"/>
  <p:tag name="ANNOTATION_ANIMATION_5" val="3"/>
  <p:tag name="ANNOTATION_ROTATION_5" val="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RTICULATE_SLIDE_GUID" val="b82b22d9-2608-4e28-9825-ab8d01e8bb61"/>
  <p:tag name="ARTICULATE_PLAYLIST_ID" val="-1"/>
  <p:tag name="ARTICULATE_SLIDE_NAV" val="2"/>
  <p:tag name="ANNOTATION_TOP_5" val="566.3333"/>
  <p:tag name="ANNOTATION_LEFT_5" val="685.5"/>
  <p:tag name="ANNOTATION_HEIGHT_5" val="185.8333"/>
  <p:tag name="ANNOTATION_WIDTH_5" val="186.3333"/>
  <p:tag name="ANNOTATION_START_5" val="14.7"/>
  <p:tag name="ANNOTATION_END_5" val="-1"/>
  <p:tag name="ANNOTATION_SLIDE_HEIGHT_5" val="720"/>
  <p:tag name="ANNOTATION_SLIDE_WIDTH_5" val="960"/>
  <p:tag name="ANNOTATION_SCALE_5" val="100"/>
  <p:tag name="AUDIO_ID" val="298"/>
  <p:tag name="ARTICULATE_AUDIO_RECORDED" val="1"/>
  <p:tag name="ELAPSEDTIME" val="13.9"/>
  <p:tag name="ANNOTATION_TYPE_1" val="0"/>
  <p:tag name="ANNOTATION_START_1" val="3.9"/>
  <p:tag name="ANNOTATION_END_1" val="5.4"/>
  <p:tag name="ANNOTATION_TOP_1" val="539"/>
  <p:tag name="ANNOTATION_LEFT_1" val="68"/>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2"/>
  <p:tag name="ANNOTATION_SLIDE_WIDTH_1" val="960"/>
  <p:tag name="ANNOTATION_SLIDE_HEIGHT_1" val="720"/>
  <p:tag name="ANNOTATION_TYPE_2" val="0"/>
  <p:tag name="ANNOTATION_START_2" val="5.4"/>
  <p:tag name="ANNOTATION_END_2" val="7.2"/>
  <p:tag name="ANNOTATION_TOP_2" val="539"/>
  <p:tag name="ANNOTATION_LEFT_2" val="68"/>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2"/>
  <p:tag name="ANNOTATION_SLIDE_WIDTH_2" val="960"/>
  <p:tag name="ANNOTATION_SLIDE_HEIGHT_2" val="720"/>
  <p:tag name="ANNOTATION_TYPE_3" val="0"/>
  <p:tag name="ANNOTATION_START_3" val="7.2"/>
  <p:tag name="ANNOTATION_END_3" val="12.3"/>
  <p:tag name="ANNOTATION_TOP_3" val="506"/>
  <p:tag name="ANNOTATION_LEFT_3" val="431"/>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2"/>
  <p:tag name="ANNOTATION_SLIDE_WIDTH_3" val="960"/>
  <p:tag name="ANNOTATION_SLIDE_HEIGHT_3" val="720"/>
  <p:tag name="ANNOTATION_TYPE_4" val="0"/>
  <p:tag name="ANNOTATION_START_4" val="12.3"/>
  <p:tag name="ANNOTATION_TOP_4" val="556"/>
  <p:tag name="ANNOTATION_LEFT_4" val="687"/>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2"/>
  <p:tag name="ANNOTATION_SLIDE_WIDTH_4" val="960"/>
  <p:tag name="ANNOTATION_SLIDE_HEIGHT_4" val="720"/>
  <p:tag name="ANNOTATION_COUNT" val="4"/>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70.xml><?xml version="1.0" encoding="utf-8"?>
<p:tagLst xmlns:a="http://schemas.openxmlformats.org/drawingml/2006/main" xmlns:r="http://schemas.openxmlformats.org/officeDocument/2006/relationships" xmlns:p="http://schemas.openxmlformats.org/presentationml/2006/main">
  <p:tag name="AUDIO_ID" val="348"/>
  <p:tag name="ARTICULATE_AUDIO_RECORDED" val="1"/>
  <p:tag name="ELAPSEDTIME" val="12.7"/>
  <p:tag name="ANNOTATION_COUNT" val="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1.xml><?xml version="1.0" encoding="utf-8"?>
<p:tagLst xmlns:a="http://schemas.openxmlformats.org/drawingml/2006/main" xmlns:r="http://schemas.openxmlformats.org/officeDocument/2006/relationships" xmlns:p="http://schemas.openxmlformats.org/presentationml/2006/main">
  <p:tag name="AUDIO_ID" val="349"/>
  <p:tag name="ARTICULATE_AUDIO_RECORDED" val="1"/>
  <p:tag name="ELAPSEDTIME" val="9.3"/>
  <p:tag name="ANNOTATION_TYPE_1" val="0"/>
  <p:tag name="ANNOTATION_START_1" val="2.3"/>
  <p:tag name="ANNOTATION_END_1" val="3.9"/>
  <p:tag name="ANNOTATION_TOP_1" val="353"/>
  <p:tag name="ANNOTATION_LEFT_1" val="710"/>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3.9"/>
  <p:tag name="ANNOTATION_END_2" val="5.4"/>
  <p:tag name="ANNOTATION_TOP_2" val="602"/>
  <p:tag name="ANNOTATION_LEFT_2" val="549"/>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5.4"/>
  <p:tag name="ANNOTATION_END_3" val="7.1"/>
  <p:tag name="ANNOTATION_TOP_3" val="398"/>
  <p:tag name="ANNOTATION_LEFT_3" val="592"/>
  <p:tag name="ANNOTATION_WIDTH_3" val="186"/>
  <p:tag name="ANNOTATION_HEIGHT_3" val="186"/>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7.1"/>
  <p:tag name="ANNOTATION_TOP_4" val="637"/>
  <p:tag name="ANNOTATION_LEFT_4" val="435"/>
  <p:tag name="ANNOTATION_WIDTH_4" val="186"/>
  <p:tag name="ANNOTATION_HEIGHT_4" val="186"/>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TITLE_TAG" val="Compare LAP Products to Microwave, see similarities!"/>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2.xml><?xml version="1.0" encoding="utf-8"?>
<p:tagLst xmlns:a="http://schemas.openxmlformats.org/drawingml/2006/main" xmlns:r="http://schemas.openxmlformats.org/officeDocument/2006/relationships" xmlns:p="http://schemas.openxmlformats.org/presentationml/2006/main">
  <p:tag name="AUDIO_ID" val="343"/>
  <p:tag name="ANNOTATION_COUNT" val="0"/>
  <p:tag name="ARTICULATE_SLIDE_GUID" val="7b1abeec-e3fa-4a42-9c79-707d67c18a9a"/>
  <p:tag name="ARTICULATE_PLAYLIST_ID" val="-1"/>
  <p:tag name="ARTICULATE_SLIDE_NAV" val="37"/>
  <p:tag name="ELAPSEDTIME" val="4.2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d74d628f-c024-4a2e-9abe-9f7e1d24a07f"/>
  <p:tag name="AUDIO_ID" val="295"/>
  <p:tag name="ANNOTATION_COUNT" val="0"/>
  <p:tag name="ARTICULATE_PLAYLIST_ID" val="-1"/>
  <p:tag name="ARTICULATE_SLIDE_NAV" val="38"/>
  <p:tag name="ELAPSEDTIME" val="11.90"/>
  <p:tag name="ARTICULATE_NAV_LEVEL" val="1"/>
  <p:tag name="ARTICULATE_SLIDE_PRESENTER_GUID" val="36a04cef-2f32-4842-9c9d-3ecd2ae41a34"/>
  <p:tag name="ARTICULATE_SLIDE_PAUSE" val="0"/>
  <p:tag name="ARTICULATE_LOCK_SLIDE" val="0"/>
  <p:tag name="ARTICULATE_HIDE_SLIDE" val="0"/>
  <p:tag name="ARTICULATE_PLAYER_CONTROL_PREVIOUS" val="True"/>
  <p:tag name="ARTICULATE_PLAYER_CONTROL_NEXT" val="False"/>
  <p:tag name="ARTICULATE_PLAYER_CONTROL_NOTES"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GOES-R Introduction Theme">
  <a:themeElements>
    <a:clrScheme name="GOES-R">
      <a:dk1>
        <a:sysClr val="windowText" lastClr="000000"/>
      </a:dk1>
      <a:lt1>
        <a:sysClr val="window" lastClr="FFFFFF"/>
      </a:lt1>
      <a:dk2>
        <a:srgbClr val="808080"/>
      </a:dk2>
      <a:lt2>
        <a:srgbClr val="EBE6E1"/>
      </a:lt2>
      <a:accent1>
        <a:srgbClr val="23408F"/>
      </a:accent1>
      <a:accent2>
        <a:srgbClr val="B7D44D"/>
      </a:accent2>
      <a:accent3>
        <a:srgbClr val="DDB359"/>
      </a:accent3>
      <a:accent4>
        <a:srgbClr val="00AEEF"/>
      </a:accent4>
      <a:accent5>
        <a:srgbClr val="6E4A90"/>
      </a:accent5>
      <a:accent6>
        <a:srgbClr val="FA7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OES-R Generic Theme">
  <a:themeElements>
    <a:clrScheme name="GOES-R">
      <a:dk1>
        <a:sysClr val="windowText" lastClr="000000"/>
      </a:dk1>
      <a:lt1>
        <a:sysClr val="window" lastClr="FFFFFF"/>
      </a:lt1>
      <a:dk2>
        <a:srgbClr val="808080"/>
      </a:dk2>
      <a:lt2>
        <a:srgbClr val="EBE6E1"/>
      </a:lt2>
      <a:accent1>
        <a:srgbClr val="23408F"/>
      </a:accent1>
      <a:accent2>
        <a:srgbClr val="B7D44D"/>
      </a:accent2>
      <a:accent3>
        <a:srgbClr val="DDB359"/>
      </a:accent3>
      <a:accent4>
        <a:srgbClr val="00AEEF"/>
      </a:accent4>
      <a:accent5>
        <a:srgbClr val="6E4A90"/>
      </a:accent5>
      <a:accent6>
        <a:srgbClr val="FA7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67499</TotalTime>
  <Words>3209</Words>
  <Application>Microsoft Office PowerPoint</Application>
  <PresentationFormat>On-screen Show (4:3)</PresentationFormat>
  <Paragraphs>322</Paragraphs>
  <Slides>33</Slides>
  <Notes>29</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宋体</vt:lpstr>
      <vt:lpstr>Arial</vt:lpstr>
      <vt:lpstr>Arial Black</vt:lpstr>
      <vt:lpstr>Arial Narrow</vt:lpstr>
      <vt:lpstr>Articulate</vt:lpstr>
      <vt:lpstr>Calibri</vt:lpstr>
      <vt:lpstr>华文新魏</vt:lpstr>
      <vt:lpstr>Times New Roman</vt:lpstr>
      <vt:lpstr>GOES-R Introduction Theme</vt:lpstr>
      <vt:lpstr>GOES-R Generic Theme</vt:lpstr>
      <vt:lpstr>GOES-R LAP Profiles</vt:lpstr>
      <vt:lpstr>Learning Objectives</vt:lpstr>
      <vt:lpstr>PowerPoint Presentation</vt:lpstr>
      <vt:lpstr>Legacy Profiles are created because there is no Sounder on GOES-R</vt:lpstr>
      <vt:lpstr>Much improved  spatial coverage (at more times) with ABI over the current Sounder</vt:lpstr>
      <vt:lpstr>PowerPoint Presentation</vt:lpstr>
      <vt:lpstr>PowerPoint Presentation</vt:lpstr>
      <vt:lpstr>PowerPoint Presentation</vt:lpstr>
      <vt:lpstr>What do those two previous slides show you?</vt:lpstr>
      <vt:lpstr>PowerPoint Presentation</vt:lpstr>
      <vt:lpstr>LAP Specs</vt:lpstr>
      <vt:lpstr>Regression and Retrieval</vt:lpstr>
      <vt:lpstr>LAP Limitations</vt:lpstr>
      <vt:lpstr>PowerPoint Presentation</vt:lpstr>
      <vt:lpstr>PowerPoint Presentation</vt:lpstr>
      <vt:lpstr>PowerPoint Presentation</vt:lpstr>
      <vt:lpstr>Weighting Function Plots</vt:lpstr>
      <vt:lpstr>Individual Profiles are in AWIPS</vt:lpstr>
      <vt:lpstr>GOES-16 / GOES-18 Sounding Points</vt:lpstr>
      <vt:lpstr>Compare the Profiles One computed from GOES-16, one from GOES-18</vt:lpstr>
      <vt:lpstr>LAP Profiles over the SE USA</vt:lpstr>
      <vt:lpstr>How is the profile changing every 30 minutes?</vt:lpstr>
      <vt:lpstr>PowerPoint Presentation</vt:lpstr>
      <vt:lpstr>What’s best about LAP Soundings</vt:lpstr>
      <vt:lpstr>LAP CAPE and convection</vt:lpstr>
      <vt:lpstr>LAP CAPE and convection</vt:lpstr>
      <vt:lpstr>DPI CAPE at 1952 UTC on 3 July 2018</vt:lpstr>
      <vt:lpstr>Total Precipitable Water</vt:lpstr>
      <vt:lpstr>Total Precipitable Water</vt:lpstr>
      <vt:lpstr>All Sky views are available at http://soundingval.ssec.wisc.edu</vt:lpstr>
      <vt:lpstr>Total Precipitable Water</vt:lpstr>
      <vt:lpstr>Supplemental Information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 Profiles for GOES-R</dc:title>
  <dc:creator>Scott Lindstrom</dc:creator>
  <cp:lastModifiedBy>Scott Lindstrom</cp:lastModifiedBy>
  <cp:revision>250</cp:revision>
  <dcterms:created xsi:type="dcterms:W3CDTF">2016-01-29T13:10:13Z</dcterms:created>
  <dcterms:modified xsi:type="dcterms:W3CDTF">2025-03-20T19:28:28Z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LAP Profiles for GOES-R Training</vt:lpwstr>
  </property>
  <property fmtid="{D5CDD505-2E9C-101B-9397-08002B2CF9AE}" pid="4" name="ArticulateProjectVersion">
    <vt:lpwstr>7</vt:lpwstr>
  </property>
  <property fmtid="{D5CDD505-2E9C-101B-9397-08002B2CF9AE}" pid="5" name="ArticulateGUID">
    <vt:lpwstr>025B54A4-D6C4-460F-AC11-31864FD011D6</vt:lpwstr>
  </property>
  <property fmtid="{D5CDD505-2E9C-101B-9397-08002B2CF9AE}" pid="6" name="ArticulateProjectFull">
    <vt:lpwstr>C:\Users\scottl\VISIT\SatFoundationCourse\LAPSoundings\LAP Profiles for GOES-R Training_v2.ppta</vt:lpwstr>
  </property>
</Properties>
</file>