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4" r:id="rId1"/>
  </p:sldMasterIdLst>
  <p:notesMasterIdLst>
    <p:notesMasterId r:id="rId10"/>
  </p:notesMasterIdLst>
  <p:handoutMasterIdLst>
    <p:handoutMasterId r:id="rId11"/>
  </p:handoutMasterIdLst>
  <p:sldIdLst>
    <p:sldId id="256" r:id="rId2"/>
    <p:sldId id="350" r:id="rId3"/>
    <p:sldId id="355" r:id="rId4"/>
    <p:sldId id="351" r:id="rId5"/>
    <p:sldId id="352" r:id="rId6"/>
    <p:sldId id="354" r:id="rId7"/>
    <p:sldId id="353" r:id="rId8"/>
    <p:sldId id="35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ance" initials="lbn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00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0" d="100"/>
          <a:sy n="130" d="100"/>
        </p:scale>
        <p:origin x="-12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commentAuthors" Target="commentAuthors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ECF692-D416-FD44-B349-7713944AAB0B}" type="datetimeFigureOut">
              <a:rPr lang="en-US" smtClean="0"/>
              <a:pPr/>
              <a:t>11/21/11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136594-84CC-324F-9BBA-01814E815A3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5800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7615D1-18A8-FD46-99C8-C418010FBC38}" type="datetimeFigureOut">
              <a:rPr lang="en-US" smtClean="0"/>
              <a:pPr/>
              <a:t>11/21/11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2EA8BC-1C77-2A41-85EF-1681AE3D2F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626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0DCD-E053-47AD-A951-25BCFFF373F4}" type="datetimeFigureOut">
              <a:rPr lang="en-US" smtClean="0"/>
              <a:pPr/>
              <a:t>11/21/11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5459D80-F6AF-4590-8E73-2F013678FE4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0DCD-E053-47AD-A951-25BCFFF373F4}" type="datetimeFigureOut">
              <a:rPr lang="en-US" smtClean="0"/>
              <a:pPr/>
              <a:t>11/21/11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59D80-F6AF-4590-8E73-2F013678FE4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0DCD-E053-47AD-A951-25BCFFF373F4}" type="datetimeFigureOut">
              <a:rPr lang="en-US" smtClean="0"/>
              <a:pPr/>
              <a:t>11/21/11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59D80-F6AF-4590-8E73-2F013678FE4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0DCD-E053-47AD-A951-25BCFFF373F4}" type="datetimeFigureOut">
              <a:rPr lang="en-US" smtClean="0"/>
              <a:pPr/>
              <a:t>11/21/11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59D80-F6AF-4590-8E73-2F013678FE4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0DCD-E053-47AD-A951-25BCFFF373F4}" type="datetimeFigureOut">
              <a:rPr lang="en-US" smtClean="0"/>
              <a:pPr/>
              <a:t>11/21/11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5459D80-F6AF-4590-8E73-2F013678FE4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0DCD-E053-47AD-A951-25BCFFF373F4}" type="datetimeFigureOut">
              <a:rPr lang="en-US" smtClean="0"/>
              <a:pPr/>
              <a:t>11/21/11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59D80-F6AF-4590-8E73-2F013678FE4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0DCD-E053-47AD-A951-25BCFFF373F4}" type="datetimeFigureOut">
              <a:rPr lang="en-US" smtClean="0"/>
              <a:pPr/>
              <a:t>11/21/11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59D80-F6AF-4590-8E73-2F013678FE4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0DCD-E053-47AD-A951-25BCFFF373F4}" type="datetimeFigureOut">
              <a:rPr lang="en-US" smtClean="0"/>
              <a:pPr/>
              <a:t>11/21/11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59D80-F6AF-4590-8E73-2F013678FE4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0DCD-E053-47AD-A951-25BCFFF373F4}" type="datetimeFigureOut">
              <a:rPr lang="en-US" smtClean="0"/>
              <a:pPr/>
              <a:t>11/21/11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59D80-F6AF-4590-8E73-2F013678FE4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0DCD-E053-47AD-A951-25BCFFF373F4}" type="datetimeFigureOut">
              <a:rPr lang="en-US" smtClean="0"/>
              <a:pPr/>
              <a:t>11/21/11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59D80-F6AF-4590-8E73-2F013678FE4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10DCD-E053-47AD-A951-25BCFFF373F4}" type="datetimeFigureOut">
              <a:rPr lang="en-US" smtClean="0"/>
              <a:pPr/>
              <a:t>11/21/11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5459D80-F6AF-4590-8E73-2F013678FE4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E010DCD-E053-47AD-A951-25BCFFF373F4}" type="datetimeFigureOut">
              <a:rPr lang="en-US" smtClean="0"/>
              <a:pPr/>
              <a:t>11/21/11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5459D80-F6AF-4590-8E73-2F013678FE4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757" y="3581400"/>
            <a:ext cx="8991600" cy="1066800"/>
          </a:xfrm>
        </p:spPr>
        <p:txBody>
          <a:bodyPr>
            <a:noAutofit/>
          </a:bodyPr>
          <a:lstStyle/>
          <a:p>
            <a:r>
              <a:rPr lang="en-US" sz="2800" dirty="0" smtClean="0">
                <a:cs typeface="Arial"/>
              </a:rPr>
              <a:t>Brian J. Etherton</a:t>
            </a:r>
          </a:p>
          <a:p>
            <a:r>
              <a:rPr lang="en-US" sz="2800" dirty="0" smtClean="0">
                <a:cs typeface="Arial"/>
              </a:rPr>
              <a:t>Developmental </a:t>
            </a:r>
            <a:r>
              <a:rPr lang="en-US" sz="2800" dirty="0" err="1" smtClean="0">
                <a:cs typeface="Arial"/>
              </a:rPr>
              <a:t>Testbed</a:t>
            </a:r>
            <a:r>
              <a:rPr lang="en-US" sz="2800" dirty="0" smtClean="0">
                <a:cs typeface="Arial"/>
              </a:rPr>
              <a:t> Center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066800"/>
            <a:ext cx="8229600" cy="2286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Survey and summary of ensemble systems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5105400"/>
            <a:ext cx="868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cs typeface="Arial"/>
              </a:rPr>
              <a:t>21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smtClean="0">
                <a:cs typeface="Arial"/>
              </a:rPr>
              <a:t>November 2011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43800" y="48768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7" name="Picture 6" descr="dtc_wordmark_pms2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6346825"/>
            <a:ext cx="190500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HFIP Regional Ensemble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 alluded to in talk by Carolyn Reynolds, HFIP Regional Ensemble, formed by consensus, to be put into real-time (stream 1.5) for 2012.</a:t>
            </a:r>
          </a:p>
          <a:p>
            <a:r>
              <a:rPr lang="en-US" dirty="0" smtClean="0"/>
              <a:t>To develop consensus, bi-weekly conference calls have been held during the past 2 months, with eight presentations on ensemble systems.</a:t>
            </a:r>
            <a:endParaRPr lang="en-US" dirty="0"/>
          </a:p>
          <a:p>
            <a:pPr lvl="1"/>
            <a:r>
              <a:rPr lang="en-US" dirty="0" smtClean="0"/>
              <a:t>Most presentations from these calls also featured this morning</a:t>
            </a:r>
          </a:p>
          <a:p>
            <a:r>
              <a:rPr lang="en-US" dirty="0" smtClean="0"/>
              <a:t>Collection of presentations to form foundation of plan for ensemble system design</a:t>
            </a:r>
            <a:endParaRPr lang="en-US" dirty="0"/>
          </a:p>
        </p:txBody>
      </p:sp>
      <p:pic>
        <p:nvPicPr>
          <p:cNvPr id="4" name="Picture 3" descr="dtc_wordmark_pms2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6346825"/>
            <a:ext cx="190500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3853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96900" y="2120900"/>
            <a:ext cx="3788217" cy="32316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/>
              <a:t>DA</a:t>
            </a:r>
          </a:p>
          <a:p>
            <a:pPr>
              <a:defRPr/>
            </a:pPr>
            <a:endParaRPr lang="en-US" sz="2400" dirty="0"/>
          </a:p>
          <a:p>
            <a:pPr marL="285750" indent="-285750">
              <a:buFont typeface="Arial"/>
              <a:buChar char="•"/>
              <a:defRPr/>
            </a:pPr>
            <a:r>
              <a:rPr lang="en-US" sz="2400" dirty="0"/>
              <a:t> Accurate estimate of the state </a:t>
            </a:r>
          </a:p>
          <a:p>
            <a:pPr>
              <a:defRPr/>
            </a:pPr>
            <a:r>
              <a:rPr lang="en-US" sz="2400" dirty="0"/>
              <a:t>      of a system</a:t>
            </a:r>
          </a:p>
          <a:p>
            <a:pPr marL="285750" indent="-285750">
              <a:buFont typeface="Arial"/>
              <a:buChar char="•"/>
              <a:defRPr/>
            </a:pPr>
            <a:endParaRPr lang="en-US" sz="2400" dirty="0"/>
          </a:p>
          <a:p>
            <a:pPr marL="285750" indent="-285750">
              <a:buFont typeface="Arial"/>
              <a:buChar char="•"/>
              <a:defRPr/>
            </a:pPr>
            <a:r>
              <a:rPr lang="en-US" sz="2400" dirty="0"/>
              <a:t>Estimate of error variance </a:t>
            </a:r>
          </a:p>
          <a:p>
            <a:pPr>
              <a:defRPr/>
            </a:pPr>
            <a:r>
              <a:rPr lang="en-US" sz="2400" dirty="0"/>
              <a:t>     - GSI does not provide this</a:t>
            </a:r>
          </a:p>
          <a:p>
            <a:pPr marL="285750" indent="-285750">
              <a:buFont typeface="Arial"/>
              <a:buChar char="•"/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97400" y="2082800"/>
            <a:ext cx="4249881" cy="32316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/>
              <a:t>Ensemble</a:t>
            </a:r>
          </a:p>
          <a:p>
            <a:pPr>
              <a:defRPr/>
            </a:pPr>
            <a:endParaRPr lang="en-US" sz="2400" dirty="0"/>
          </a:p>
          <a:p>
            <a:pPr marL="285750" indent="-285750">
              <a:buFont typeface="Arial"/>
              <a:buChar char="•"/>
              <a:defRPr/>
            </a:pPr>
            <a:r>
              <a:rPr lang="en-US" sz="2400" dirty="0"/>
              <a:t> Dynamically conditioned forecast </a:t>
            </a:r>
          </a:p>
          <a:p>
            <a:pPr>
              <a:defRPr/>
            </a:pPr>
            <a:r>
              <a:rPr lang="en-US" sz="2400" dirty="0"/>
              <a:t>      error covariance</a:t>
            </a:r>
          </a:p>
          <a:p>
            <a:pPr>
              <a:defRPr/>
            </a:pPr>
            <a:endParaRPr lang="en-US" sz="2400" dirty="0"/>
          </a:p>
          <a:p>
            <a:pPr marL="285750" indent="-285750">
              <a:buFont typeface="Arial"/>
              <a:buChar char="•"/>
              <a:defRPr/>
            </a:pPr>
            <a:r>
              <a:rPr lang="en-US" sz="2400" dirty="0"/>
              <a:t>Initial error variance reflecting </a:t>
            </a:r>
          </a:p>
          <a:p>
            <a:pPr>
              <a:defRPr/>
            </a:pPr>
            <a:r>
              <a:rPr lang="en-US" sz="2400" dirty="0"/>
              <a:t>      analysis error variance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 </a:t>
            </a:r>
          </a:p>
        </p:txBody>
      </p:sp>
      <p:sp>
        <p:nvSpPr>
          <p:cNvPr id="17412" name="TextBox 5"/>
          <p:cNvSpPr txBox="1">
            <a:spLocks noChangeArrowheads="1"/>
          </p:cNvSpPr>
          <p:nvPr/>
        </p:nvSpPr>
        <p:spPr bwMode="auto">
          <a:xfrm>
            <a:off x="58410" y="5010150"/>
            <a:ext cx="8785879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dirty="0">
                <a:latin typeface="+mn-lt"/>
              </a:rPr>
              <a:t>Regional DA &amp; Ensemble systems fully consistent with global DA / Ensemble</a:t>
            </a:r>
          </a:p>
          <a:p>
            <a:pPr algn="ctr" eaLnBrk="1" hangingPunct="1"/>
            <a:r>
              <a:rPr lang="en-US" sz="1800" dirty="0"/>
              <a:t> 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Functions/Requirements for DA/Ensemble Hybrid System</a:t>
            </a:r>
            <a:endParaRPr lang="en-US" dirty="0"/>
          </a:p>
        </p:txBody>
      </p:sp>
      <p:pic>
        <p:nvPicPr>
          <p:cNvPr id="7" name="Picture 6" descr="dtc_wordmark_pms2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6346825"/>
            <a:ext cx="190500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0792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Perturbations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Most ensemble systems presented earlier account for uncertainty in initial conditions, with differing approaches</a:t>
            </a:r>
          </a:p>
          <a:p>
            <a:pPr lvl="1"/>
            <a:r>
              <a:rPr lang="en-US" dirty="0" err="1" smtClean="0"/>
              <a:t>EnKF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Cycling of Perturbations</a:t>
            </a:r>
          </a:p>
          <a:p>
            <a:pPr lvl="1"/>
            <a:r>
              <a:rPr lang="en-US" dirty="0" smtClean="0"/>
              <a:t>Vortex Uncertainty </a:t>
            </a:r>
          </a:p>
          <a:p>
            <a:r>
              <a:rPr lang="en-US" dirty="0" smtClean="0"/>
              <a:t>Consideration of growth rate of initial perturbations?</a:t>
            </a:r>
          </a:p>
          <a:p>
            <a:r>
              <a:rPr lang="en-US" dirty="0" smtClean="0"/>
              <a:t>Some ensemble systems have moving nests, and thus, each ensemble member may have the nest in a different location, and these differences can impact covariance information</a:t>
            </a:r>
          </a:p>
          <a:p>
            <a:pPr lvl="1"/>
            <a:r>
              <a:rPr lang="en-US" dirty="0" smtClean="0"/>
              <a:t>Default to coarser nest</a:t>
            </a:r>
          </a:p>
          <a:p>
            <a:pPr lvl="1"/>
            <a:r>
              <a:rPr lang="en-US" dirty="0" smtClean="0"/>
              <a:t>Make inner nest fixed, larger area</a:t>
            </a:r>
            <a:endParaRPr lang="en-US" dirty="0"/>
          </a:p>
        </p:txBody>
      </p:sp>
      <p:pic>
        <p:nvPicPr>
          <p:cNvPr id="4" name="Picture 3" descr="dtc_wordmark_pms2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6346825"/>
            <a:ext cx="190500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3985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Perturbations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Some, but not all, ensemble systems presented earlier include a method for incorporating model error into the ensemble</a:t>
            </a:r>
          </a:p>
          <a:p>
            <a:pPr lvl="1"/>
            <a:r>
              <a:rPr lang="en-US" dirty="0" smtClean="0"/>
              <a:t>Convective parameterization</a:t>
            </a:r>
          </a:p>
          <a:p>
            <a:pPr lvl="1"/>
            <a:r>
              <a:rPr lang="en-US" dirty="0" smtClean="0"/>
              <a:t>Cloud Microphysics (parameter and scheme)</a:t>
            </a:r>
          </a:p>
          <a:p>
            <a:pPr lvl="1"/>
            <a:r>
              <a:rPr lang="en-US" dirty="0" smtClean="0"/>
              <a:t>Aerosols/radiation</a:t>
            </a:r>
          </a:p>
          <a:p>
            <a:pPr lvl="1"/>
            <a:r>
              <a:rPr lang="en-US" dirty="0" smtClean="0"/>
              <a:t>Boundary layer</a:t>
            </a:r>
          </a:p>
          <a:p>
            <a:r>
              <a:rPr lang="en-US" dirty="0" smtClean="0"/>
              <a:t>Since not all ensembles include model error, is it not as important as initial condition error?</a:t>
            </a:r>
          </a:p>
          <a:p>
            <a:r>
              <a:rPr lang="en-US" dirty="0" smtClean="0"/>
              <a:t>Number of ensemble members (different for DA than for forecast? can HWRF/EMC do this?)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3" descr="dtc_wordmark_pms2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6346825"/>
            <a:ext cx="190500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8454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Ensemble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Want to improved predictability of…</a:t>
            </a:r>
          </a:p>
          <a:p>
            <a:pPr lvl="1"/>
            <a:r>
              <a:rPr lang="en-US" dirty="0" smtClean="0"/>
              <a:t>Rapid Intensification? </a:t>
            </a:r>
          </a:p>
          <a:p>
            <a:pPr lvl="1"/>
            <a:r>
              <a:rPr lang="en-US" dirty="0" smtClean="0"/>
              <a:t>Size?</a:t>
            </a:r>
          </a:p>
          <a:p>
            <a:pPr lvl="1"/>
            <a:r>
              <a:rPr lang="en-US" dirty="0" smtClean="0"/>
              <a:t>Intensity?</a:t>
            </a:r>
          </a:p>
          <a:p>
            <a:pPr lvl="1"/>
            <a:r>
              <a:rPr lang="en-US" dirty="0" smtClean="0"/>
              <a:t>Track?</a:t>
            </a:r>
          </a:p>
          <a:p>
            <a:r>
              <a:rPr lang="en-US" dirty="0" smtClean="0"/>
              <a:t>Will we investigate the error statistics from the ensemble...</a:t>
            </a:r>
          </a:p>
          <a:p>
            <a:pPr lvl="1"/>
            <a:r>
              <a:rPr lang="en-US" dirty="0" smtClean="0"/>
              <a:t>Innovations as a means of assessment?</a:t>
            </a:r>
            <a:endParaRPr lang="en-US" dirty="0"/>
          </a:p>
        </p:txBody>
      </p:sp>
      <p:pic>
        <p:nvPicPr>
          <p:cNvPr id="4" name="Picture 3" descr="dtc_wordmark_pms2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6346825"/>
            <a:ext cx="190500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6202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the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For the HWRF </a:t>
            </a:r>
            <a:r>
              <a:rPr lang="en-US" dirty="0" smtClean="0"/>
              <a:t>regional ensemble – must work towards:</a:t>
            </a:r>
            <a:endParaRPr lang="en-US" dirty="0" smtClean="0"/>
          </a:p>
          <a:p>
            <a:pPr lvl="1"/>
            <a:r>
              <a:rPr lang="en-US" dirty="0"/>
              <a:t>Domain (moving inner nests used for DA?  Just outer?)</a:t>
            </a:r>
          </a:p>
          <a:p>
            <a:pPr lvl="1"/>
            <a:r>
              <a:rPr lang="en-US" dirty="0" err="1" smtClean="0"/>
              <a:t>Ens</a:t>
            </a:r>
            <a:r>
              <a:rPr lang="en-US" dirty="0" smtClean="0"/>
              <a:t> Initial perturbations (the flow, the vortex)</a:t>
            </a:r>
          </a:p>
          <a:p>
            <a:pPr lvl="1"/>
            <a:r>
              <a:rPr lang="en-US" dirty="0" err="1" smtClean="0"/>
              <a:t>Ens</a:t>
            </a:r>
            <a:r>
              <a:rPr lang="en-US" dirty="0" smtClean="0"/>
              <a:t> Model perturbations (physics schemes, physics parameters</a:t>
            </a:r>
            <a:r>
              <a:rPr lang="en-US" dirty="0" smtClean="0"/>
              <a:t>)</a:t>
            </a:r>
          </a:p>
          <a:p>
            <a:r>
              <a:rPr lang="en-US" dirty="0" smtClean="0"/>
              <a:t>As applied to the GSI-Hybrid, additional issues:</a:t>
            </a:r>
            <a:endParaRPr lang="en-US" dirty="0" smtClean="0"/>
          </a:p>
          <a:p>
            <a:pPr lvl="1"/>
            <a:r>
              <a:rPr lang="en-US" dirty="0" smtClean="0"/>
              <a:t>Observations (the more the better: radar, </a:t>
            </a:r>
            <a:r>
              <a:rPr lang="en-US" dirty="0" err="1" smtClean="0"/>
              <a:t>TCvitals</a:t>
            </a:r>
            <a:r>
              <a:rPr lang="en-US" dirty="0" smtClean="0"/>
              <a:t>, but how?)</a:t>
            </a:r>
          </a:p>
          <a:p>
            <a:pPr lvl="1"/>
            <a:r>
              <a:rPr lang="en-US" dirty="0" smtClean="0"/>
              <a:t>GSI itself (localization, balances)</a:t>
            </a:r>
          </a:p>
          <a:p>
            <a:r>
              <a:rPr lang="en-US" dirty="0" smtClean="0"/>
              <a:t>Maintain operational needs while allowing for research testing and evaluation – modularity and flexibility</a:t>
            </a:r>
          </a:p>
          <a:p>
            <a:pPr lvl="1"/>
            <a:r>
              <a:rPr lang="en-US" dirty="0" smtClean="0"/>
              <a:t>Robustness for operations</a:t>
            </a:r>
          </a:p>
          <a:p>
            <a:pPr lvl="1"/>
            <a:r>
              <a:rPr lang="en-US" dirty="0" smtClean="0"/>
              <a:t>Flexibility for research</a:t>
            </a:r>
          </a:p>
          <a:p>
            <a:pPr lvl="1"/>
            <a:endParaRPr lang="en-US" dirty="0" smtClean="0"/>
          </a:p>
        </p:txBody>
      </p:sp>
      <p:pic>
        <p:nvPicPr>
          <p:cNvPr id="4" name="Picture 3" descr="dtc_wordmark_pms2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6346825"/>
            <a:ext cx="190500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6214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524000"/>
            <a:ext cx="77724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Conclude introductory talks (Mon Dec 12):</a:t>
            </a:r>
          </a:p>
          <a:p>
            <a:pPr lvl="1"/>
            <a:r>
              <a:rPr lang="en-US" dirty="0" smtClean="0"/>
              <a:t>Zhan Zhang, EMC</a:t>
            </a:r>
          </a:p>
          <a:p>
            <a:pPr lvl="1"/>
            <a:r>
              <a:rPr lang="en-US" dirty="0" err="1" smtClean="0"/>
              <a:t>Altug</a:t>
            </a:r>
            <a:r>
              <a:rPr lang="en-US" dirty="0" smtClean="0"/>
              <a:t> </a:t>
            </a:r>
            <a:r>
              <a:rPr lang="en-US" dirty="0" err="1" smtClean="0"/>
              <a:t>Askoy</a:t>
            </a:r>
            <a:r>
              <a:rPr lang="en-US" dirty="0" smtClean="0"/>
              <a:t>, AOML</a:t>
            </a:r>
          </a:p>
          <a:p>
            <a:r>
              <a:rPr lang="en-US" dirty="0"/>
              <a:t>Resources for testing and evaluation (FTEs and CPUs</a:t>
            </a:r>
            <a:r>
              <a:rPr lang="en-US" dirty="0" smtClean="0"/>
              <a:t>)</a:t>
            </a:r>
          </a:p>
          <a:p>
            <a:r>
              <a:rPr lang="en-US" dirty="0" smtClean="0"/>
              <a:t>Reach consensus on ensemble system</a:t>
            </a:r>
          </a:p>
          <a:p>
            <a:pPr lvl="1"/>
            <a:r>
              <a:rPr lang="en-US" dirty="0" smtClean="0"/>
              <a:t>For DA, DTC will start with ESRL version of GSI-Hybrid for HWRF</a:t>
            </a:r>
          </a:p>
          <a:p>
            <a:pPr lvl="1"/>
            <a:r>
              <a:rPr lang="en-US" dirty="0" smtClean="0"/>
              <a:t>For the ensemble, a few more questions to be answered</a:t>
            </a:r>
            <a:endParaRPr lang="en-US" dirty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pic>
        <p:nvPicPr>
          <p:cNvPr id="4" name="Picture 3" descr="dtc_wordmark_pms2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6346825"/>
            <a:ext cx="190500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2998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7278</TotalTime>
  <Words>500</Words>
  <Application>Microsoft Macintosh PowerPoint</Application>
  <PresentationFormat>On-screen Show (4:3)</PresentationFormat>
  <Paragraphs>75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Equity</vt:lpstr>
      <vt:lpstr>Survey and summary of ensemble systems</vt:lpstr>
      <vt:lpstr>HFIP Regional Ensemble Team</vt:lpstr>
      <vt:lpstr>Functions/Requirements for DA/Ensemble Hybrid System</vt:lpstr>
      <vt:lpstr>Initial Perturbations</vt:lpstr>
      <vt:lpstr>Model Perturbations</vt:lpstr>
      <vt:lpstr>Ensemble metrics</vt:lpstr>
      <vt:lpstr>Summary of the Summary</vt:lpstr>
      <vt:lpstr>Next Steps</vt:lpstr>
    </vt:vector>
  </TitlesOfParts>
  <Company>UCAR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Task Title</dc:title>
  <dc:creator>nance</dc:creator>
  <cp:lastModifiedBy>Brian Etherton</cp:lastModifiedBy>
  <cp:revision>231</cp:revision>
  <dcterms:created xsi:type="dcterms:W3CDTF">2011-03-08T17:44:49Z</dcterms:created>
  <dcterms:modified xsi:type="dcterms:W3CDTF">2011-11-21T16:36:01Z</dcterms:modified>
</cp:coreProperties>
</file>