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58" r:id="rId4"/>
    <p:sldId id="260" r:id="rId5"/>
    <p:sldId id="264" r:id="rId6"/>
    <p:sldId id="283" r:id="rId7"/>
    <p:sldId id="284" r:id="rId8"/>
    <p:sldId id="285" r:id="rId9"/>
    <p:sldId id="279" r:id="rId10"/>
    <p:sldId id="280" r:id="rId11"/>
    <p:sldId id="281" r:id="rId12"/>
    <p:sldId id="282" r:id="rId13"/>
    <p:sldId id="286" r:id="rId14"/>
    <p:sldId id="287" r:id="rId15"/>
    <p:sldId id="288" r:id="rId16"/>
    <p:sldId id="289" r:id="rId17"/>
    <p:sldId id="290" r:id="rId18"/>
    <p:sldId id="291" r:id="rId19"/>
    <p:sldId id="261" r:id="rId20"/>
    <p:sldId id="26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89" d="100"/>
          <a:sy n="189" d="100"/>
        </p:scale>
        <p:origin x="-7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52862FC2-7461-6E4D-B2CC-12E314E68B17}" type="datetimeFigureOut">
              <a:rPr lang="en-US" smtClean="0"/>
              <a:t>12/12/11</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9D03FD68-1E27-5C43-A042-2186D8E7C51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62FC2-7461-6E4D-B2CC-12E314E68B17}" type="datetimeFigureOut">
              <a:rPr lang="en-US" smtClean="0"/>
              <a:t>12/12/11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3FD68-1E27-5C43-A042-2186D8E7C51D}"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52862FC2-7461-6E4D-B2CC-12E314E68B17}" type="datetimeFigureOut">
              <a:rPr lang="en-US" smtClean="0"/>
              <a:t>12/12/11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3FD68-1E27-5C43-A042-2186D8E7C51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52862FC2-7461-6E4D-B2CC-12E314E68B17}" type="datetimeFigureOut">
              <a:rPr lang="en-US" smtClean="0"/>
              <a:t>12/12/11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3FD68-1E27-5C43-A042-2186D8E7C51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2862FC2-7461-6E4D-B2CC-12E314E68B17}" type="datetimeFigureOut">
              <a:rPr lang="en-US" smtClean="0"/>
              <a:t>12/12/11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3FD68-1E27-5C43-A042-2186D8E7C51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2862FC2-7461-6E4D-B2CC-12E314E68B17}" type="datetimeFigureOut">
              <a:rPr lang="en-US" smtClean="0"/>
              <a:t>12/12/11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3FD68-1E27-5C43-A042-2186D8E7C5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2862FC2-7461-6E4D-B2CC-12E314E68B17}" type="datetimeFigureOut">
              <a:rPr lang="en-US" smtClean="0"/>
              <a:t>12/12/11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3FD68-1E27-5C43-A042-2186D8E7C5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52862FC2-7461-6E4D-B2CC-12E314E68B17}" type="datetimeFigureOut">
              <a:rPr lang="en-US" smtClean="0"/>
              <a:t>12/12/11</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62FC2-7461-6E4D-B2CC-12E314E68B17}" type="datetimeFigureOut">
              <a:rPr lang="en-US" smtClean="0"/>
              <a:t>12/12/11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3FD68-1E27-5C43-A042-2186D8E7C5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2862FC2-7461-6E4D-B2CC-12E314E68B17}" type="datetimeFigureOut">
              <a:rPr lang="en-US" smtClean="0"/>
              <a:t>12/12/11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3FD68-1E27-5C43-A042-2186D8E7C5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2862FC2-7461-6E4D-B2CC-12E314E68B17}" type="datetimeFigureOut">
              <a:rPr lang="en-US" smtClean="0"/>
              <a:t>12/12/11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3FD68-1E27-5C43-A042-2186D8E7C5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2862FC2-7461-6E4D-B2CC-12E314E68B17}" type="datetimeFigureOut">
              <a:rPr lang="en-US" smtClean="0"/>
              <a:t>12/12/11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3FD68-1E27-5C43-A042-2186D8E7C5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52862FC2-7461-6E4D-B2CC-12E314E68B17}" type="datetimeFigureOut">
              <a:rPr lang="en-US" smtClean="0"/>
              <a:t>12/12/11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3FD68-1E27-5C43-A042-2186D8E7C5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52862FC2-7461-6E4D-B2CC-12E314E68B17}" type="datetimeFigureOut">
              <a:rPr lang="en-US" smtClean="0"/>
              <a:t>12/12/11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3FD68-1E27-5C43-A042-2186D8E7C5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52862FC2-7461-6E4D-B2CC-12E314E68B17}" type="datetimeFigureOut">
              <a:rPr lang="en-US" smtClean="0"/>
              <a:t>12/12/11</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9D03FD68-1E27-5C43-A042-2186D8E7C5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318" y="244158"/>
            <a:ext cx="8628454" cy="1339850"/>
          </a:xfrm>
        </p:spPr>
        <p:txBody>
          <a:bodyPr>
            <a:normAutofit/>
          </a:bodyPr>
          <a:lstStyle/>
          <a:p>
            <a:r>
              <a:rPr lang="en-US" sz="3200" dirty="0" smtClean="0"/>
              <a:t>HEDAS ANALYSIS STATISTICS (2008-2011)</a:t>
            </a:r>
            <a:br>
              <a:rPr lang="en-US" sz="3200" dirty="0" smtClean="0"/>
            </a:br>
            <a:r>
              <a:rPr lang="en-US" sz="2200" dirty="0" smtClean="0"/>
              <a:t>by Altug Aksoy (NOAA/AOML/HRD)</a:t>
            </a:r>
            <a:endParaRPr lang="en-US" sz="2200" dirty="0"/>
          </a:p>
        </p:txBody>
      </p:sp>
      <p:sp>
        <p:nvSpPr>
          <p:cNvPr id="6" name="Content Placeholder 5"/>
          <p:cNvSpPr>
            <a:spLocks noGrp="1"/>
          </p:cNvSpPr>
          <p:nvPr>
            <p:ph idx="1"/>
          </p:nvPr>
        </p:nvSpPr>
        <p:spPr>
          <a:xfrm>
            <a:off x="900112" y="1675652"/>
            <a:ext cx="7345363" cy="4481513"/>
          </a:xfrm>
        </p:spPr>
        <p:txBody>
          <a:bodyPr>
            <a:normAutofit lnSpcReduction="10000"/>
          </a:bodyPr>
          <a:lstStyle/>
          <a:p>
            <a:pPr>
              <a:spcBef>
                <a:spcPts val="500"/>
              </a:spcBef>
            </a:pPr>
            <a:r>
              <a:rPr lang="en-US" sz="2000" dirty="0" smtClean="0"/>
              <a:t>HEDAS retrospective/real-time analyses have been performed for the years 2008-2011</a:t>
            </a:r>
          </a:p>
          <a:p>
            <a:pPr>
              <a:spcBef>
                <a:spcPts val="500"/>
              </a:spcBef>
            </a:pPr>
            <a:r>
              <a:rPr lang="en-US" sz="2000" dirty="0" smtClean="0"/>
              <a:t>Only cases that were Tropical Storm intensity or greater in the Best Track database are considered: 52 total cases</a:t>
            </a:r>
          </a:p>
          <a:p>
            <a:pPr>
              <a:spcBef>
                <a:spcPts val="500"/>
              </a:spcBef>
            </a:pPr>
            <a:r>
              <a:rPr lang="en-US" sz="2000" dirty="0" smtClean="0"/>
              <a:t>HEDAS assimilated Doppler</a:t>
            </a:r>
            <a:br>
              <a:rPr lang="en-US" sz="2000" dirty="0" smtClean="0"/>
            </a:br>
            <a:r>
              <a:rPr lang="en-US" sz="2000" dirty="0" smtClean="0"/>
              <a:t>wind speed, flight-level, SFMR,</a:t>
            </a:r>
            <a:br>
              <a:rPr lang="en-US" sz="2000" dirty="0" smtClean="0"/>
            </a:br>
            <a:r>
              <a:rPr lang="en-US" sz="2000" dirty="0" smtClean="0"/>
              <a:t>and </a:t>
            </a:r>
            <a:r>
              <a:rPr lang="en-US" sz="2000" dirty="0" err="1" smtClean="0"/>
              <a:t>dropsonde</a:t>
            </a:r>
            <a:r>
              <a:rPr lang="en-US" sz="2000" dirty="0" smtClean="0"/>
              <a:t> data</a:t>
            </a:r>
          </a:p>
          <a:p>
            <a:pPr>
              <a:spcBef>
                <a:spcPts val="500"/>
              </a:spcBef>
            </a:pPr>
            <a:r>
              <a:rPr lang="en-US" sz="2000" dirty="0" smtClean="0"/>
              <a:t>30 ensemble members</a:t>
            </a:r>
          </a:p>
          <a:p>
            <a:pPr>
              <a:spcBef>
                <a:spcPts val="500"/>
              </a:spcBef>
            </a:pPr>
            <a:r>
              <a:rPr lang="en-US" sz="2000" dirty="0" smtClean="0"/>
              <a:t>HWRF 3.1 at 9/3-km resolution</a:t>
            </a:r>
          </a:p>
          <a:p>
            <a:pPr>
              <a:spcBef>
                <a:spcPts val="500"/>
              </a:spcBef>
            </a:pPr>
            <a:r>
              <a:rPr lang="en-US" sz="2000" dirty="0" smtClean="0"/>
              <a:t>Caveat: Observation error for</a:t>
            </a:r>
            <a:br>
              <a:rPr lang="en-US" sz="2000" dirty="0" smtClean="0"/>
            </a:br>
            <a:r>
              <a:rPr lang="en-US" sz="2000" dirty="0" smtClean="0"/>
              <a:t>specific humidity observations</a:t>
            </a:r>
            <a:br>
              <a:rPr lang="en-US" sz="2000" dirty="0" smtClean="0"/>
            </a:br>
            <a:r>
              <a:rPr lang="en-US" sz="2000" dirty="0" smtClean="0"/>
              <a:t>was set too high, which effectively</a:t>
            </a:r>
            <a:br>
              <a:rPr lang="en-US" sz="2000" dirty="0" smtClean="0"/>
            </a:br>
            <a:r>
              <a:rPr lang="en-US" sz="2000" dirty="0" smtClean="0"/>
              <a:t>led to these observations to not</a:t>
            </a:r>
            <a:br>
              <a:rPr lang="en-US" sz="2000" dirty="0" smtClean="0"/>
            </a:br>
            <a:r>
              <a:rPr lang="en-US" sz="2000" dirty="0" smtClean="0"/>
              <a:t>have much impact on analyses</a:t>
            </a:r>
          </a:p>
        </p:txBody>
      </p:sp>
      <p:pic>
        <p:nvPicPr>
          <p:cNvPr id="7" name="Picture 6" descr="case_besttrack_histogr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1633" y="3406742"/>
            <a:ext cx="3806879" cy="2855159"/>
          </a:xfrm>
          <a:prstGeom prst="rect">
            <a:avLst/>
          </a:prstGeom>
        </p:spPr>
      </p:pic>
      <p:sp>
        <p:nvSpPr>
          <p:cNvPr id="8" name="TextBox 7"/>
          <p:cNvSpPr txBox="1"/>
          <p:nvPr/>
        </p:nvSpPr>
        <p:spPr>
          <a:xfrm>
            <a:off x="5259241" y="3253479"/>
            <a:ext cx="3032063" cy="400110"/>
          </a:xfrm>
          <a:prstGeom prst="rect">
            <a:avLst/>
          </a:prstGeom>
          <a:noFill/>
        </p:spPr>
        <p:txBody>
          <a:bodyPr wrap="none" rtlCol="0">
            <a:spAutoFit/>
          </a:bodyPr>
          <a:lstStyle/>
          <a:p>
            <a:pPr algn="ctr"/>
            <a:r>
              <a:rPr lang="en-US" sz="1000" dirty="0" smtClean="0">
                <a:latin typeface="Courier"/>
                <a:cs typeface="Courier"/>
              </a:rPr>
              <a:t>Number of Cases Considered</a:t>
            </a:r>
          </a:p>
          <a:p>
            <a:pPr algn="ctr"/>
            <a:r>
              <a:rPr lang="en-US" sz="1000" dirty="0" smtClean="0">
                <a:latin typeface="Courier"/>
                <a:cs typeface="Courier"/>
              </a:rPr>
              <a:t>in each Best Track Intensity Category</a:t>
            </a:r>
            <a:endParaRPr lang="en-US" sz="1000" dirty="0">
              <a:latin typeface="Courier"/>
              <a:cs typeface="Courier"/>
            </a:endParaRPr>
          </a:p>
        </p:txBody>
      </p:sp>
    </p:spTree>
    <p:extLst>
      <p:ext uri="{BB962C8B-B14F-4D97-AF65-F5344CB8AC3E}">
        <p14:creationId xmlns:p14="http://schemas.microsoft.com/office/powerpoint/2010/main" val="13180933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STORM COMPOSITE STRUCTURE in HEDAS FINAL MEAN ANALYSIS</a:t>
            </a:r>
            <a:endParaRPr lang="en-US" sz="3600" dirty="0"/>
          </a:p>
        </p:txBody>
      </p:sp>
      <p:sp>
        <p:nvSpPr>
          <p:cNvPr id="9" name="Content Placeholder 5"/>
          <p:cNvSpPr>
            <a:spLocks noGrp="1"/>
          </p:cNvSpPr>
          <p:nvPr>
            <p:ph idx="1"/>
          </p:nvPr>
        </p:nvSpPr>
        <p:spPr>
          <a:xfrm>
            <a:off x="900112" y="1675653"/>
            <a:ext cx="7345363" cy="950102"/>
          </a:xfrm>
        </p:spPr>
        <p:txBody>
          <a:bodyPr>
            <a:normAutofit/>
          </a:bodyPr>
          <a:lstStyle/>
          <a:p>
            <a:pPr>
              <a:spcBef>
                <a:spcPts val="500"/>
              </a:spcBef>
            </a:pPr>
            <a:r>
              <a:rPr lang="en-US" sz="1800" dirty="0" smtClean="0"/>
              <a:t>HEDAS </a:t>
            </a:r>
            <a:r>
              <a:rPr lang="en-US" sz="1800" b="1" dirty="0" smtClean="0"/>
              <a:t>composite structure of primary circulation </a:t>
            </a:r>
            <a:r>
              <a:rPr lang="en-US" sz="1800" dirty="0" smtClean="0"/>
              <a:t>(azimuthally-averaged tangential wind speed) is compared to observed – </a:t>
            </a:r>
            <a:r>
              <a:rPr lang="en-US" sz="1800" i="1" dirty="0" smtClean="0"/>
              <a:t>Major Hurricane in Best Track</a:t>
            </a:r>
            <a:endParaRPr lang="en-US" sz="1800" b="1" i="1" dirty="0" smtClean="0"/>
          </a:p>
        </p:txBody>
      </p:sp>
      <p:pic>
        <p:nvPicPr>
          <p:cNvPr id="17" name="Picture 16"/>
          <p:cNvPicPr>
            <a:picLocks/>
          </p:cNvPicPr>
          <p:nvPr/>
        </p:nvPicPr>
        <p:blipFill>
          <a:blip r:embed="rId2">
            <a:extLst>
              <a:ext uri="{28A0092B-C50C-407E-A947-70E740481C1C}">
                <a14:useLocalDpi xmlns:a14="http://schemas.microsoft.com/office/drawing/2010/main" val="0"/>
              </a:ext>
            </a:extLst>
          </a:blip>
          <a:stretch>
            <a:fillRect/>
          </a:stretch>
        </p:blipFill>
        <p:spPr>
          <a:xfrm>
            <a:off x="601698" y="2598170"/>
            <a:ext cx="3657600" cy="3657600"/>
          </a:xfrm>
          <a:prstGeom prst="rect">
            <a:avLst/>
          </a:prstGeom>
        </p:spPr>
      </p:pic>
      <p:pic>
        <p:nvPicPr>
          <p:cNvPr id="18" name="Picture 17"/>
          <p:cNvPicPr>
            <a:picLocks/>
          </p:cNvPicPr>
          <p:nvPr/>
        </p:nvPicPr>
        <p:blipFill>
          <a:blip r:embed="rId3">
            <a:extLst>
              <a:ext uri="{28A0092B-C50C-407E-A947-70E740481C1C}">
                <a14:useLocalDpi xmlns:a14="http://schemas.microsoft.com/office/drawing/2010/main" val="0"/>
              </a:ext>
            </a:extLst>
          </a:blip>
          <a:stretch>
            <a:fillRect/>
          </a:stretch>
        </p:blipFill>
        <p:spPr>
          <a:xfrm>
            <a:off x="3921370" y="2598170"/>
            <a:ext cx="3657600" cy="3657600"/>
          </a:xfrm>
          <a:prstGeom prst="rect">
            <a:avLst/>
          </a:prstGeom>
        </p:spPr>
      </p:pic>
      <p:sp>
        <p:nvSpPr>
          <p:cNvPr id="19" name="TextBox 18"/>
          <p:cNvSpPr txBox="1"/>
          <p:nvPr/>
        </p:nvSpPr>
        <p:spPr>
          <a:xfrm>
            <a:off x="864698" y="2666763"/>
            <a:ext cx="2878149" cy="246221"/>
          </a:xfrm>
          <a:prstGeom prst="rect">
            <a:avLst/>
          </a:prstGeom>
          <a:noFill/>
        </p:spPr>
        <p:txBody>
          <a:bodyPr wrap="none" rtlCol="0">
            <a:spAutoFit/>
          </a:bodyPr>
          <a:lstStyle/>
          <a:p>
            <a:pPr algn="ctr"/>
            <a:r>
              <a:rPr lang="en-US" sz="1000" dirty="0" smtClean="0">
                <a:latin typeface="Courier"/>
                <a:cs typeface="Courier"/>
              </a:rPr>
              <a:t>HEDAS Composite Tan. Wind </a:t>
            </a:r>
            <a:r>
              <a:rPr lang="en-US" sz="1000" dirty="0" err="1" smtClean="0">
                <a:latin typeface="Courier"/>
                <a:cs typeface="Courier"/>
              </a:rPr>
              <a:t>Spd</a:t>
            </a:r>
            <a:r>
              <a:rPr lang="en-US" sz="1000" dirty="0" smtClean="0">
                <a:latin typeface="Courier"/>
                <a:cs typeface="Courier"/>
              </a:rPr>
              <a:t> (m/s)</a:t>
            </a:r>
            <a:endParaRPr lang="en-US" sz="1000" dirty="0">
              <a:latin typeface="Courier"/>
              <a:cs typeface="Courier"/>
            </a:endParaRPr>
          </a:p>
        </p:txBody>
      </p:sp>
      <p:sp>
        <p:nvSpPr>
          <p:cNvPr id="20" name="TextBox 19"/>
          <p:cNvSpPr txBox="1"/>
          <p:nvPr/>
        </p:nvSpPr>
        <p:spPr>
          <a:xfrm>
            <a:off x="4090983" y="2676444"/>
            <a:ext cx="3109019" cy="246221"/>
          </a:xfrm>
          <a:prstGeom prst="rect">
            <a:avLst/>
          </a:prstGeom>
          <a:noFill/>
        </p:spPr>
        <p:txBody>
          <a:bodyPr wrap="none" rtlCol="0">
            <a:spAutoFit/>
          </a:bodyPr>
          <a:lstStyle/>
          <a:p>
            <a:pPr algn="ctr"/>
            <a:r>
              <a:rPr lang="en-US" sz="1000" dirty="0" smtClean="0">
                <a:latin typeface="Courier"/>
                <a:cs typeface="Courier"/>
              </a:rPr>
              <a:t>Observed Composite Tan. Wind </a:t>
            </a:r>
            <a:r>
              <a:rPr lang="en-US" sz="1000" dirty="0" err="1" smtClean="0">
                <a:latin typeface="Courier"/>
                <a:cs typeface="Courier"/>
              </a:rPr>
              <a:t>Spd</a:t>
            </a:r>
            <a:r>
              <a:rPr lang="en-US" sz="1000" dirty="0" smtClean="0">
                <a:latin typeface="Courier"/>
                <a:cs typeface="Courier"/>
              </a:rPr>
              <a:t> (m/s)</a:t>
            </a:r>
            <a:endParaRPr lang="en-US" sz="1000" dirty="0">
              <a:latin typeface="Courier"/>
              <a:cs typeface="Courier"/>
            </a:endParaRPr>
          </a:p>
        </p:txBody>
      </p:sp>
      <p:sp>
        <p:nvSpPr>
          <p:cNvPr id="21" name="TextBox 20"/>
          <p:cNvSpPr txBox="1"/>
          <p:nvPr/>
        </p:nvSpPr>
        <p:spPr>
          <a:xfrm>
            <a:off x="1369605" y="6040326"/>
            <a:ext cx="1662234" cy="215444"/>
          </a:xfrm>
          <a:prstGeom prst="rect">
            <a:avLst/>
          </a:prstGeom>
          <a:noFill/>
        </p:spPr>
        <p:txBody>
          <a:bodyPr wrap="none" rtlCol="0">
            <a:spAutoFit/>
          </a:bodyPr>
          <a:lstStyle/>
          <a:p>
            <a:pPr algn="ctr"/>
            <a:r>
              <a:rPr lang="en-US" sz="800" dirty="0" smtClean="0">
                <a:latin typeface="Courier"/>
                <a:cs typeface="Courier"/>
              </a:rPr>
              <a:t>Normalized Radius (</a:t>
            </a:r>
            <a:r>
              <a:rPr lang="en-US" sz="800" dirty="0" err="1" smtClean="0">
                <a:latin typeface="Courier"/>
                <a:cs typeface="Courier"/>
              </a:rPr>
              <a:t>xRMW</a:t>
            </a:r>
            <a:r>
              <a:rPr lang="en-US" sz="800" dirty="0" smtClean="0">
                <a:latin typeface="Courier"/>
                <a:cs typeface="Courier"/>
              </a:rPr>
              <a:t>)</a:t>
            </a:r>
            <a:endParaRPr lang="en-US" sz="800" dirty="0">
              <a:latin typeface="Courier"/>
              <a:cs typeface="Courier"/>
            </a:endParaRPr>
          </a:p>
        </p:txBody>
      </p:sp>
      <p:sp>
        <p:nvSpPr>
          <p:cNvPr id="22" name="TextBox 21"/>
          <p:cNvSpPr txBox="1"/>
          <p:nvPr/>
        </p:nvSpPr>
        <p:spPr>
          <a:xfrm>
            <a:off x="4701381" y="6046872"/>
            <a:ext cx="1662234" cy="215444"/>
          </a:xfrm>
          <a:prstGeom prst="rect">
            <a:avLst/>
          </a:prstGeom>
          <a:noFill/>
        </p:spPr>
        <p:txBody>
          <a:bodyPr wrap="none" rtlCol="0">
            <a:spAutoFit/>
          </a:bodyPr>
          <a:lstStyle/>
          <a:p>
            <a:pPr algn="ctr"/>
            <a:r>
              <a:rPr lang="en-US" sz="800" dirty="0" smtClean="0">
                <a:latin typeface="Courier"/>
                <a:cs typeface="Courier"/>
              </a:rPr>
              <a:t>Normalized Radius (</a:t>
            </a:r>
            <a:r>
              <a:rPr lang="en-US" sz="800" dirty="0" err="1" smtClean="0">
                <a:latin typeface="Courier"/>
                <a:cs typeface="Courier"/>
              </a:rPr>
              <a:t>xRMW</a:t>
            </a:r>
            <a:r>
              <a:rPr lang="en-US" sz="800" dirty="0" smtClean="0">
                <a:latin typeface="Courier"/>
                <a:cs typeface="Courier"/>
              </a:rPr>
              <a:t>)</a:t>
            </a:r>
            <a:endParaRPr lang="en-US" sz="800" dirty="0">
              <a:latin typeface="Courier"/>
              <a:cs typeface="Courier"/>
            </a:endParaRPr>
          </a:p>
        </p:txBody>
      </p:sp>
      <p:sp>
        <p:nvSpPr>
          <p:cNvPr id="23" name="TextBox 22"/>
          <p:cNvSpPr txBox="1"/>
          <p:nvPr/>
        </p:nvSpPr>
        <p:spPr>
          <a:xfrm rot="16200000">
            <a:off x="285639" y="4232195"/>
            <a:ext cx="861885" cy="215444"/>
          </a:xfrm>
          <a:prstGeom prst="rect">
            <a:avLst/>
          </a:prstGeom>
          <a:noFill/>
        </p:spPr>
        <p:txBody>
          <a:bodyPr wrap="none" rtlCol="0">
            <a:spAutoFit/>
          </a:bodyPr>
          <a:lstStyle/>
          <a:p>
            <a:pPr algn="ctr"/>
            <a:r>
              <a:rPr lang="en-US" sz="800" dirty="0" smtClean="0">
                <a:latin typeface="Courier"/>
                <a:cs typeface="Courier"/>
              </a:rPr>
              <a:t>Height (km)</a:t>
            </a:r>
            <a:endParaRPr lang="en-US" sz="800" dirty="0">
              <a:latin typeface="Courier"/>
              <a:cs typeface="Courier"/>
            </a:endParaRPr>
          </a:p>
        </p:txBody>
      </p:sp>
      <p:sp>
        <p:nvSpPr>
          <p:cNvPr id="24" name="TextBox 23"/>
          <p:cNvSpPr txBox="1"/>
          <p:nvPr/>
        </p:nvSpPr>
        <p:spPr>
          <a:xfrm rot="16200000">
            <a:off x="3598150" y="4238742"/>
            <a:ext cx="861885" cy="215444"/>
          </a:xfrm>
          <a:prstGeom prst="rect">
            <a:avLst/>
          </a:prstGeom>
          <a:noFill/>
        </p:spPr>
        <p:txBody>
          <a:bodyPr wrap="none" rtlCol="0">
            <a:spAutoFit/>
          </a:bodyPr>
          <a:lstStyle/>
          <a:p>
            <a:pPr algn="ctr"/>
            <a:r>
              <a:rPr lang="en-US" sz="800" dirty="0" smtClean="0">
                <a:latin typeface="Courier"/>
                <a:cs typeface="Courier"/>
              </a:rPr>
              <a:t>Height (km)</a:t>
            </a:r>
            <a:endParaRPr lang="en-US" sz="800" dirty="0">
              <a:latin typeface="Courier"/>
              <a:cs typeface="Courier"/>
            </a:endParaRPr>
          </a:p>
        </p:txBody>
      </p:sp>
      <p:sp>
        <p:nvSpPr>
          <p:cNvPr id="25" name="TextBox 24"/>
          <p:cNvSpPr txBox="1"/>
          <p:nvPr/>
        </p:nvSpPr>
        <p:spPr>
          <a:xfrm>
            <a:off x="7266153" y="3003769"/>
            <a:ext cx="1438800" cy="1277273"/>
          </a:xfrm>
          <a:prstGeom prst="rect">
            <a:avLst/>
          </a:prstGeom>
          <a:noFill/>
        </p:spPr>
        <p:txBody>
          <a:bodyPr wrap="square" rtlCol="0">
            <a:spAutoFit/>
          </a:bodyPr>
          <a:lstStyle/>
          <a:p>
            <a:r>
              <a:rPr lang="en-US" sz="700" dirty="0" smtClean="0">
                <a:solidFill>
                  <a:srgbClr val="FF0000"/>
                </a:solidFill>
                <a:latin typeface="Courier"/>
                <a:cs typeface="Courier"/>
              </a:rPr>
              <a:t>HEDAS primary circulation structure captures well the observed as obtained from radar data, however there appears to be a more distinct low bias in HEDAS in stronger cases. RMW is also somewhat over-estimated.</a:t>
            </a:r>
            <a:endParaRPr lang="en-US" sz="700" i="1" dirty="0">
              <a:solidFill>
                <a:srgbClr val="FF0000"/>
              </a:solidFill>
              <a:latin typeface="Courier"/>
              <a:cs typeface="Courier"/>
            </a:endParaRPr>
          </a:p>
        </p:txBody>
      </p:sp>
    </p:spTree>
    <p:extLst>
      <p:ext uri="{BB962C8B-B14F-4D97-AF65-F5344CB8AC3E}">
        <p14:creationId xmlns:p14="http://schemas.microsoft.com/office/powerpoint/2010/main" val="7855010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STORM COMPOSITE STRUCTURE in HEDAS FINAL MEAN ANALYSIS</a:t>
            </a:r>
            <a:endParaRPr lang="en-US" sz="3600" dirty="0"/>
          </a:p>
        </p:txBody>
      </p:sp>
      <p:sp>
        <p:nvSpPr>
          <p:cNvPr id="9" name="Content Placeholder 5"/>
          <p:cNvSpPr>
            <a:spLocks noGrp="1"/>
          </p:cNvSpPr>
          <p:nvPr>
            <p:ph idx="1"/>
          </p:nvPr>
        </p:nvSpPr>
        <p:spPr>
          <a:xfrm>
            <a:off x="900112" y="1675653"/>
            <a:ext cx="7345363" cy="950102"/>
          </a:xfrm>
        </p:spPr>
        <p:txBody>
          <a:bodyPr>
            <a:normAutofit/>
          </a:bodyPr>
          <a:lstStyle/>
          <a:p>
            <a:pPr>
              <a:spcBef>
                <a:spcPts val="500"/>
              </a:spcBef>
            </a:pPr>
            <a:r>
              <a:rPr lang="en-US" sz="1800" dirty="0" smtClean="0"/>
              <a:t>HEDAS </a:t>
            </a:r>
            <a:r>
              <a:rPr lang="en-US" sz="1800" b="1" dirty="0" smtClean="0"/>
              <a:t>composite structure of secondary circulation </a:t>
            </a:r>
            <a:r>
              <a:rPr lang="en-US" sz="1800" dirty="0" smtClean="0"/>
              <a:t>(azimuthally-averaged radial wind speed) is compared to observed – </a:t>
            </a:r>
            <a:r>
              <a:rPr lang="en-US" sz="1800" i="1" dirty="0" smtClean="0"/>
              <a:t>Hurricane Intensity of Cat 1 &amp; 2 in Best Track</a:t>
            </a:r>
            <a:endParaRPr lang="en-US" sz="1800" b="1" i="1" dirty="0" smtClean="0"/>
          </a:p>
        </p:txBody>
      </p:sp>
      <p:pic>
        <p:nvPicPr>
          <p:cNvPr id="17" name="Picture 16"/>
          <p:cNvPicPr>
            <a:picLocks/>
          </p:cNvPicPr>
          <p:nvPr/>
        </p:nvPicPr>
        <p:blipFill>
          <a:blip r:embed="rId2">
            <a:extLst>
              <a:ext uri="{28A0092B-C50C-407E-A947-70E740481C1C}">
                <a14:useLocalDpi xmlns:a14="http://schemas.microsoft.com/office/drawing/2010/main" val="0"/>
              </a:ext>
            </a:extLst>
          </a:blip>
          <a:stretch>
            <a:fillRect/>
          </a:stretch>
        </p:blipFill>
        <p:spPr>
          <a:xfrm>
            <a:off x="608859" y="2598170"/>
            <a:ext cx="3657600" cy="3657600"/>
          </a:xfrm>
          <a:prstGeom prst="rect">
            <a:avLst/>
          </a:prstGeom>
        </p:spPr>
      </p:pic>
      <p:pic>
        <p:nvPicPr>
          <p:cNvPr id="18" name="Picture 17"/>
          <p:cNvPicPr>
            <a:picLocks/>
          </p:cNvPicPr>
          <p:nvPr/>
        </p:nvPicPr>
        <p:blipFill>
          <a:blip r:embed="rId3">
            <a:extLst>
              <a:ext uri="{28A0092B-C50C-407E-A947-70E740481C1C}">
                <a14:useLocalDpi xmlns:a14="http://schemas.microsoft.com/office/drawing/2010/main" val="0"/>
              </a:ext>
            </a:extLst>
          </a:blip>
          <a:stretch>
            <a:fillRect/>
          </a:stretch>
        </p:blipFill>
        <p:spPr>
          <a:xfrm>
            <a:off x="3921370" y="2598170"/>
            <a:ext cx="3657600" cy="3657600"/>
          </a:xfrm>
          <a:prstGeom prst="rect">
            <a:avLst/>
          </a:prstGeom>
        </p:spPr>
      </p:pic>
      <p:sp>
        <p:nvSpPr>
          <p:cNvPr id="19" name="TextBox 18"/>
          <p:cNvSpPr txBox="1"/>
          <p:nvPr/>
        </p:nvSpPr>
        <p:spPr>
          <a:xfrm>
            <a:off x="864698" y="2666763"/>
            <a:ext cx="2878149" cy="246221"/>
          </a:xfrm>
          <a:prstGeom prst="rect">
            <a:avLst/>
          </a:prstGeom>
          <a:noFill/>
        </p:spPr>
        <p:txBody>
          <a:bodyPr wrap="none" rtlCol="0">
            <a:spAutoFit/>
          </a:bodyPr>
          <a:lstStyle/>
          <a:p>
            <a:pPr algn="ctr"/>
            <a:r>
              <a:rPr lang="en-US" sz="1000" dirty="0" smtClean="0">
                <a:latin typeface="Courier"/>
                <a:cs typeface="Courier"/>
              </a:rPr>
              <a:t>HEDAS Composite Tan. Wind </a:t>
            </a:r>
            <a:r>
              <a:rPr lang="en-US" sz="1000" dirty="0" err="1" smtClean="0">
                <a:latin typeface="Courier"/>
                <a:cs typeface="Courier"/>
              </a:rPr>
              <a:t>Spd</a:t>
            </a:r>
            <a:r>
              <a:rPr lang="en-US" sz="1000" dirty="0" smtClean="0">
                <a:latin typeface="Courier"/>
                <a:cs typeface="Courier"/>
              </a:rPr>
              <a:t> (m/s)</a:t>
            </a:r>
            <a:endParaRPr lang="en-US" sz="1000" dirty="0">
              <a:latin typeface="Courier"/>
              <a:cs typeface="Courier"/>
            </a:endParaRPr>
          </a:p>
        </p:txBody>
      </p:sp>
      <p:sp>
        <p:nvSpPr>
          <p:cNvPr id="20" name="TextBox 19"/>
          <p:cNvSpPr txBox="1"/>
          <p:nvPr/>
        </p:nvSpPr>
        <p:spPr>
          <a:xfrm>
            <a:off x="4090983" y="2676444"/>
            <a:ext cx="3109019" cy="246221"/>
          </a:xfrm>
          <a:prstGeom prst="rect">
            <a:avLst/>
          </a:prstGeom>
          <a:noFill/>
        </p:spPr>
        <p:txBody>
          <a:bodyPr wrap="none" rtlCol="0">
            <a:spAutoFit/>
          </a:bodyPr>
          <a:lstStyle/>
          <a:p>
            <a:pPr algn="ctr"/>
            <a:r>
              <a:rPr lang="en-US" sz="1000" dirty="0" smtClean="0">
                <a:latin typeface="Courier"/>
                <a:cs typeface="Courier"/>
              </a:rPr>
              <a:t>Observed Composite Tan. Wind </a:t>
            </a:r>
            <a:r>
              <a:rPr lang="en-US" sz="1000" dirty="0" err="1" smtClean="0">
                <a:latin typeface="Courier"/>
                <a:cs typeface="Courier"/>
              </a:rPr>
              <a:t>Spd</a:t>
            </a:r>
            <a:r>
              <a:rPr lang="en-US" sz="1000" dirty="0" smtClean="0">
                <a:latin typeface="Courier"/>
                <a:cs typeface="Courier"/>
              </a:rPr>
              <a:t> (m/s)</a:t>
            </a:r>
            <a:endParaRPr lang="en-US" sz="1000" dirty="0">
              <a:latin typeface="Courier"/>
              <a:cs typeface="Courier"/>
            </a:endParaRPr>
          </a:p>
        </p:txBody>
      </p:sp>
      <p:sp>
        <p:nvSpPr>
          <p:cNvPr id="21" name="TextBox 20"/>
          <p:cNvSpPr txBox="1"/>
          <p:nvPr/>
        </p:nvSpPr>
        <p:spPr>
          <a:xfrm>
            <a:off x="1369605" y="6040326"/>
            <a:ext cx="1662234" cy="215444"/>
          </a:xfrm>
          <a:prstGeom prst="rect">
            <a:avLst/>
          </a:prstGeom>
          <a:noFill/>
        </p:spPr>
        <p:txBody>
          <a:bodyPr wrap="none" rtlCol="0">
            <a:spAutoFit/>
          </a:bodyPr>
          <a:lstStyle/>
          <a:p>
            <a:pPr algn="ctr"/>
            <a:r>
              <a:rPr lang="en-US" sz="800" dirty="0" smtClean="0">
                <a:latin typeface="Courier"/>
                <a:cs typeface="Courier"/>
              </a:rPr>
              <a:t>Normalized Radius (</a:t>
            </a:r>
            <a:r>
              <a:rPr lang="en-US" sz="800" dirty="0" err="1" smtClean="0">
                <a:latin typeface="Courier"/>
                <a:cs typeface="Courier"/>
              </a:rPr>
              <a:t>xRMW</a:t>
            </a:r>
            <a:r>
              <a:rPr lang="en-US" sz="800" dirty="0" smtClean="0">
                <a:latin typeface="Courier"/>
                <a:cs typeface="Courier"/>
              </a:rPr>
              <a:t>)</a:t>
            </a:r>
            <a:endParaRPr lang="en-US" sz="800" dirty="0">
              <a:latin typeface="Courier"/>
              <a:cs typeface="Courier"/>
            </a:endParaRPr>
          </a:p>
        </p:txBody>
      </p:sp>
      <p:sp>
        <p:nvSpPr>
          <p:cNvPr id="22" name="TextBox 21"/>
          <p:cNvSpPr txBox="1"/>
          <p:nvPr/>
        </p:nvSpPr>
        <p:spPr>
          <a:xfrm>
            <a:off x="4701381" y="6046872"/>
            <a:ext cx="1662234" cy="215444"/>
          </a:xfrm>
          <a:prstGeom prst="rect">
            <a:avLst/>
          </a:prstGeom>
          <a:noFill/>
        </p:spPr>
        <p:txBody>
          <a:bodyPr wrap="none" rtlCol="0">
            <a:spAutoFit/>
          </a:bodyPr>
          <a:lstStyle/>
          <a:p>
            <a:pPr algn="ctr"/>
            <a:r>
              <a:rPr lang="en-US" sz="800" dirty="0" smtClean="0">
                <a:latin typeface="Courier"/>
                <a:cs typeface="Courier"/>
              </a:rPr>
              <a:t>Normalized Radius (</a:t>
            </a:r>
            <a:r>
              <a:rPr lang="en-US" sz="800" dirty="0" err="1" smtClean="0">
                <a:latin typeface="Courier"/>
                <a:cs typeface="Courier"/>
              </a:rPr>
              <a:t>xRMW</a:t>
            </a:r>
            <a:r>
              <a:rPr lang="en-US" sz="800" dirty="0" smtClean="0">
                <a:latin typeface="Courier"/>
                <a:cs typeface="Courier"/>
              </a:rPr>
              <a:t>)</a:t>
            </a:r>
            <a:endParaRPr lang="en-US" sz="800" dirty="0">
              <a:latin typeface="Courier"/>
              <a:cs typeface="Courier"/>
            </a:endParaRPr>
          </a:p>
        </p:txBody>
      </p:sp>
      <p:sp>
        <p:nvSpPr>
          <p:cNvPr id="23" name="TextBox 22"/>
          <p:cNvSpPr txBox="1"/>
          <p:nvPr/>
        </p:nvSpPr>
        <p:spPr>
          <a:xfrm rot="16200000">
            <a:off x="285639" y="4232195"/>
            <a:ext cx="861885" cy="215444"/>
          </a:xfrm>
          <a:prstGeom prst="rect">
            <a:avLst/>
          </a:prstGeom>
          <a:noFill/>
        </p:spPr>
        <p:txBody>
          <a:bodyPr wrap="none" rtlCol="0">
            <a:spAutoFit/>
          </a:bodyPr>
          <a:lstStyle/>
          <a:p>
            <a:pPr algn="ctr"/>
            <a:r>
              <a:rPr lang="en-US" sz="800" dirty="0" smtClean="0">
                <a:latin typeface="Courier"/>
                <a:cs typeface="Courier"/>
              </a:rPr>
              <a:t>Height (km)</a:t>
            </a:r>
            <a:endParaRPr lang="en-US" sz="800" dirty="0">
              <a:latin typeface="Courier"/>
              <a:cs typeface="Courier"/>
            </a:endParaRPr>
          </a:p>
        </p:txBody>
      </p:sp>
      <p:sp>
        <p:nvSpPr>
          <p:cNvPr id="24" name="TextBox 23"/>
          <p:cNvSpPr txBox="1"/>
          <p:nvPr/>
        </p:nvSpPr>
        <p:spPr>
          <a:xfrm rot="16200000">
            <a:off x="3598150" y="4238742"/>
            <a:ext cx="861885" cy="215444"/>
          </a:xfrm>
          <a:prstGeom prst="rect">
            <a:avLst/>
          </a:prstGeom>
          <a:noFill/>
        </p:spPr>
        <p:txBody>
          <a:bodyPr wrap="none" rtlCol="0">
            <a:spAutoFit/>
          </a:bodyPr>
          <a:lstStyle/>
          <a:p>
            <a:pPr algn="ctr"/>
            <a:r>
              <a:rPr lang="en-US" sz="800" dirty="0" smtClean="0">
                <a:latin typeface="Courier"/>
                <a:cs typeface="Courier"/>
              </a:rPr>
              <a:t>Height (km)</a:t>
            </a:r>
            <a:endParaRPr lang="en-US" sz="800" dirty="0">
              <a:latin typeface="Courier"/>
              <a:cs typeface="Courier"/>
            </a:endParaRPr>
          </a:p>
        </p:txBody>
      </p:sp>
      <p:sp>
        <p:nvSpPr>
          <p:cNvPr id="25" name="TextBox 24"/>
          <p:cNvSpPr txBox="1"/>
          <p:nvPr/>
        </p:nvSpPr>
        <p:spPr>
          <a:xfrm>
            <a:off x="7266153" y="3003769"/>
            <a:ext cx="1438800" cy="2139047"/>
          </a:xfrm>
          <a:prstGeom prst="rect">
            <a:avLst/>
          </a:prstGeom>
          <a:noFill/>
        </p:spPr>
        <p:txBody>
          <a:bodyPr wrap="square" rtlCol="0">
            <a:spAutoFit/>
          </a:bodyPr>
          <a:lstStyle/>
          <a:p>
            <a:r>
              <a:rPr lang="en-US" sz="700" dirty="0" smtClean="0">
                <a:solidFill>
                  <a:srgbClr val="FF0000"/>
                </a:solidFill>
                <a:latin typeface="Courier"/>
                <a:cs typeface="Courier"/>
              </a:rPr>
              <a:t>HEDAS has a harder time to capture the secondary circulation as compared to the observed from radar data. Depth of the inflow layer has distinct positive bias. It is also apparent that the radar data itself is more noisy in its presentation of the secondary circulation, which could be contributing to HEDAS difficulties in producing a realistic analysis of the secondary circulation.</a:t>
            </a:r>
            <a:endParaRPr lang="en-US" sz="700" i="1" dirty="0">
              <a:solidFill>
                <a:srgbClr val="FF0000"/>
              </a:solidFill>
              <a:latin typeface="Courier"/>
              <a:cs typeface="Courier"/>
            </a:endParaRPr>
          </a:p>
        </p:txBody>
      </p:sp>
    </p:spTree>
    <p:extLst>
      <p:ext uri="{BB962C8B-B14F-4D97-AF65-F5344CB8AC3E}">
        <p14:creationId xmlns:p14="http://schemas.microsoft.com/office/powerpoint/2010/main" val="41995291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STORM COMPOSITE STRUCTURE in HEDAS FINAL MEAN ANALYSIS</a:t>
            </a:r>
            <a:endParaRPr lang="en-US" sz="3600" dirty="0"/>
          </a:p>
        </p:txBody>
      </p:sp>
      <p:sp>
        <p:nvSpPr>
          <p:cNvPr id="9" name="Content Placeholder 5"/>
          <p:cNvSpPr>
            <a:spLocks noGrp="1"/>
          </p:cNvSpPr>
          <p:nvPr>
            <p:ph idx="1"/>
          </p:nvPr>
        </p:nvSpPr>
        <p:spPr>
          <a:xfrm>
            <a:off x="900112" y="1675653"/>
            <a:ext cx="7345363" cy="950102"/>
          </a:xfrm>
        </p:spPr>
        <p:txBody>
          <a:bodyPr>
            <a:normAutofit/>
          </a:bodyPr>
          <a:lstStyle/>
          <a:p>
            <a:pPr>
              <a:spcBef>
                <a:spcPts val="500"/>
              </a:spcBef>
            </a:pPr>
            <a:r>
              <a:rPr lang="en-US" sz="1800" dirty="0" smtClean="0"/>
              <a:t>HEDAS </a:t>
            </a:r>
            <a:r>
              <a:rPr lang="en-US" sz="1800" b="1" dirty="0" smtClean="0"/>
              <a:t>composite structure of secondary circulation </a:t>
            </a:r>
            <a:r>
              <a:rPr lang="en-US" sz="1800" dirty="0" smtClean="0"/>
              <a:t>(azimuthally-averaged radial wind speed) is compared to observed – </a:t>
            </a:r>
            <a:r>
              <a:rPr lang="en-US" sz="1800" i="1" dirty="0" smtClean="0"/>
              <a:t>Major Hurricane in Best Track</a:t>
            </a:r>
            <a:endParaRPr lang="en-US" sz="1800" b="1" i="1" dirty="0" smtClean="0"/>
          </a:p>
        </p:txBody>
      </p:sp>
      <p:pic>
        <p:nvPicPr>
          <p:cNvPr id="17" name="Picture 16"/>
          <p:cNvPicPr>
            <a:picLocks/>
          </p:cNvPicPr>
          <p:nvPr/>
        </p:nvPicPr>
        <p:blipFill>
          <a:blip r:embed="rId2">
            <a:extLst>
              <a:ext uri="{28A0092B-C50C-407E-A947-70E740481C1C}">
                <a14:useLocalDpi xmlns:a14="http://schemas.microsoft.com/office/drawing/2010/main" val="0"/>
              </a:ext>
            </a:extLst>
          </a:blip>
          <a:stretch>
            <a:fillRect/>
          </a:stretch>
        </p:blipFill>
        <p:spPr>
          <a:xfrm>
            <a:off x="608859" y="2604716"/>
            <a:ext cx="3657600" cy="3657600"/>
          </a:xfrm>
          <a:prstGeom prst="rect">
            <a:avLst/>
          </a:prstGeom>
        </p:spPr>
      </p:pic>
      <p:pic>
        <p:nvPicPr>
          <p:cNvPr id="18" name="Picture 17"/>
          <p:cNvPicPr>
            <a:picLocks/>
          </p:cNvPicPr>
          <p:nvPr/>
        </p:nvPicPr>
        <p:blipFill>
          <a:blip r:embed="rId3">
            <a:extLst>
              <a:ext uri="{28A0092B-C50C-407E-A947-70E740481C1C}">
                <a14:useLocalDpi xmlns:a14="http://schemas.microsoft.com/office/drawing/2010/main" val="0"/>
              </a:ext>
            </a:extLst>
          </a:blip>
          <a:stretch>
            <a:fillRect/>
          </a:stretch>
        </p:blipFill>
        <p:spPr>
          <a:xfrm>
            <a:off x="3921370" y="2604716"/>
            <a:ext cx="3657600" cy="3657600"/>
          </a:xfrm>
          <a:prstGeom prst="rect">
            <a:avLst/>
          </a:prstGeom>
        </p:spPr>
      </p:pic>
      <p:sp>
        <p:nvSpPr>
          <p:cNvPr id="19" name="TextBox 18"/>
          <p:cNvSpPr txBox="1"/>
          <p:nvPr/>
        </p:nvSpPr>
        <p:spPr>
          <a:xfrm>
            <a:off x="864698" y="2666763"/>
            <a:ext cx="2878149" cy="246221"/>
          </a:xfrm>
          <a:prstGeom prst="rect">
            <a:avLst/>
          </a:prstGeom>
          <a:noFill/>
        </p:spPr>
        <p:txBody>
          <a:bodyPr wrap="none" rtlCol="0">
            <a:spAutoFit/>
          </a:bodyPr>
          <a:lstStyle/>
          <a:p>
            <a:pPr algn="ctr"/>
            <a:r>
              <a:rPr lang="en-US" sz="1000" dirty="0" smtClean="0">
                <a:latin typeface="Courier"/>
                <a:cs typeface="Courier"/>
              </a:rPr>
              <a:t>HEDAS Composite Tan. Wind </a:t>
            </a:r>
            <a:r>
              <a:rPr lang="en-US" sz="1000" dirty="0" err="1" smtClean="0">
                <a:latin typeface="Courier"/>
                <a:cs typeface="Courier"/>
              </a:rPr>
              <a:t>Spd</a:t>
            </a:r>
            <a:r>
              <a:rPr lang="en-US" sz="1000" dirty="0" smtClean="0">
                <a:latin typeface="Courier"/>
                <a:cs typeface="Courier"/>
              </a:rPr>
              <a:t> (m/s)</a:t>
            </a:r>
            <a:endParaRPr lang="en-US" sz="1000" dirty="0">
              <a:latin typeface="Courier"/>
              <a:cs typeface="Courier"/>
            </a:endParaRPr>
          </a:p>
        </p:txBody>
      </p:sp>
      <p:sp>
        <p:nvSpPr>
          <p:cNvPr id="20" name="TextBox 19"/>
          <p:cNvSpPr txBox="1"/>
          <p:nvPr/>
        </p:nvSpPr>
        <p:spPr>
          <a:xfrm>
            <a:off x="4090983" y="2676444"/>
            <a:ext cx="3109019" cy="246221"/>
          </a:xfrm>
          <a:prstGeom prst="rect">
            <a:avLst/>
          </a:prstGeom>
          <a:noFill/>
        </p:spPr>
        <p:txBody>
          <a:bodyPr wrap="none" rtlCol="0">
            <a:spAutoFit/>
          </a:bodyPr>
          <a:lstStyle/>
          <a:p>
            <a:pPr algn="ctr"/>
            <a:r>
              <a:rPr lang="en-US" sz="1000" dirty="0" smtClean="0">
                <a:latin typeface="Courier"/>
                <a:cs typeface="Courier"/>
              </a:rPr>
              <a:t>Observed Composite Tan. Wind </a:t>
            </a:r>
            <a:r>
              <a:rPr lang="en-US" sz="1000" dirty="0" err="1" smtClean="0">
                <a:latin typeface="Courier"/>
                <a:cs typeface="Courier"/>
              </a:rPr>
              <a:t>Spd</a:t>
            </a:r>
            <a:r>
              <a:rPr lang="en-US" sz="1000" dirty="0" smtClean="0">
                <a:latin typeface="Courier"/>
                <a:cs typeface="Courier"/>
              </a:rPr>
              <a:t> (m/s)</a:t>
            </a:r>
            <a:endParaRPr lang="en-US" sz="1000" dirty="0">
              <a:latin typeface="Courier"/>
              <a:cs typeface="Courier"/>
            </a:endParaRPr>
          </a:p>
        </p:txBody>
      </p:sp>
      <p:sp>
        <p:nvSpPr>
          <p:cNvPr id="21" name="TextBox 20"/>
          <p:cNvSpPr txBox="1"/>
          <p:nvPr/>
        </p:nvSpPr>
        <p:spPr>
          <a:xfrm>
            <a:off x="1369605" y="6040326"/>
            <a:ext cx="1662234" cy="215444"/>
          </a:xfrm>
          <a:prstGeom prst="rect">
            <a:avLst/>
          </a:prstGeom>
          <a:noFill/>
        </p:spPr>
        <p:txBody>
          <a:bodyPr wrap="none" rtlCol="0">
            <a:spAutoFit/>
          </a:bodyPr>
          <a:lstStyle/>
          <a:p>
            <a:pPr algn="ctr"/>
            <a:r>
              <a:rPr lang="en-US" sz="800" dirty="0" smtClean="0">
                <a:latin typeface="Courier"/>
                <a:cs typeface="Courier"/>
              </a:rPr>
              <a:t>Normalized Radius (</a:t>
            </a:r>
            <a:r>
              <a:rPr lang="en-US" sz="800" dirty="0" err="1" smtClean="0">
                <a:latin typeface="Courier"/>
                <a:cs typeface="Courier"/>
              </a:rPr>
              <a:t>xRMW</a:t>
            </a:r>
            <a:r>
              <a:rPr lang="en-US" sz="800" dirty="0" smtClean="0">
                <a:latin typeface="Courier"/>
                <a:cs typeface="Courier"/>
              </a:rPr>
              <a:t>)</a:t>
            </a:r>
            <a:endParaRPr lang="en-US" sz="800" dirty="0">
              <a:latin typeface="Courier"/>
              <a:cs typeface="Courier"/>
            </a:endParaRPr>
          </a:p>
        </p:txBody>
      </p:sp>
      <p:sp>
        <p:nvSpPr>
          <p:cNvPr id="22" name="TextBox 21"/>
          <p:cNvSpPr txBox="1"/>
          <p:nvPr/>
        </p:nvSpPr>
        <p:spPr>
          <a:xfrm>
            <a:off x="4701381" y="6046872"/>
            <a:ext cx="1662234" cy="215444"/>
          </a:xfrm>
          <a:prstGeom prst="rect">
            <a:avLst/>
          </a:prstGeom>
          <a:noFill/>
        </p:spPr>
        <p:txBody>
          <a:bodyPr wrap="none" rtlCol="0">
            <a:spAutoFit/>
          </a:bodyPr>
          <a:lstStyle/>
          <a:p>
            <a:pPr algn="ctr"/>
            <a:r>
              <a:rPr lang="en-US" sz="800" dirty="0" smtClean="0">
                <a:latin typeface="Courier"/>
                <a:cs typeface="Courier"/>
              </a:rPr>
              <a:t>Normalized Radius (</a:t>
            </a:r>
            <a:r>
              <a:rPr lang="en-US" sz="800" dirty="0" err="1" smtClean="0">
                <a:latin typeface="Courier"/>
                <a:cs typeface="Courier"/>
              </a:rPr>
              <a:t>xRMW</a:t>
            </a:r>
            <a:r>
              <a:rPr lang="en-US" sz="800" dirty="0" smtClean="0">
                <a:latin typeface="Courier"/>
                <a:cs typeface="Courier"/>
              </a:rPr>
              <a:t>)</a:t>
            </a:r>
            <a:endParaRPr lang="en-US" sz="800" dirty="0">
              <a:latin typeface="Courier"/>
              <a:cs typeface="Courier"/>
            </a:endParaRPr>
          </a:p>
        </p:txBody>
      </p:sp>
      <p:sp>
        <p:nvSpPr>
          <p:cNvPr id="23" name="TextBox 22"/>
          <p:cNvSpPr txBox="1"/>
          <p:nvPr/>
        </p:nvSpPr>
        <p:spPr>
          <a:xfrm rot="16200000">
            <a:off x="285639" y="4232195"/>
            <a:ext cx="861885" cy="215444"/>
          </a:xfrm>
          <a:prstGeom prst="rect">
            <a:avLst/>
          </a:prstGeom>
          <a:noFill/>
        </p:spPr>
        <p:txBody>
          <a:bodyPr wrap="none" rtlCol="0">
            <a:spAutoFit/>
          </a:bodyPr>
          <a:lstStyle/>
          <a:p>
            <a:pPr algn="ctr"/>
            <a:r>
              <a:rPr lang="en-US" sz="800" dirty="0" smtClean="0">
                <a:latin typeface="Courier"/>
                <a:cs typeface="Courier"/>
              </a:rPr>
              <a:t>Height (km)</a:t>
            </a:r>
            <a:endParaRPr lang="en-US" sz="800" dirty="0">
              <a:latin typeface="Courier"/>
              <a:cs typeface="Courier"/>
            </a:endParaRPr>
          </a:p>
        </p:txBody>
      </p:sp>
      <p:sp>
        <p:nvSpPr>
          <p:cNvPr id="24" name="TextBox 23"/>
          <p:cNvSpPr txBox="1"/>
          <p:nvPr/>
        </p:nvSpPr>
        <p:spPr>
          <a:xfrm rot="16200000">
            <a:off x="3598150" y="4238742"/>
            <a:ext cx="861885" cy="215444"/>
          </a:xfrm>
          <a:prstGeom prst="rect">
            <a:avLst/>
          </a:prstGeom>
          <a:noFill/>
        </p:spPr>
        <p:txBody>
          <a:bodyPr wrap="none" rtlCol="0">
            <a:spAutoFit/>
          </a:bodyPr>
          <a:lstStyle/>
          <a:p>
            <a:pPr algn="ctr"/>
            <a:r>
              <a:rPr lang="en-US" sz="800" dirty="0" smtClean="0">
                <a:latin typeface="Courier"/>
                <a:cs typeface="Courier"/>
              </a:rPr>
              <a:t>Height (km)</a:t>
            </a:r>
            <a:endParaRPr lang="en-US" sz="800" dirty="0">
              <a:latin typeface="Courier"/>
              <a:cs typeface="Courier"/>
            </a:endParaRPr>
          </a:p>
        </p:txBody>
      </p:sp>
      <p:sp>
        <p:nvSpPr>
          <p:cNvPr id="25" name="TextBox 24"/>
          <p:cNvSpPr txBox="1"/>
          <p:nvPr/>
        </p:nvSpPr>
        <p:spPr>
          <a:xfrm>
            <a:off x="7266153" y="3003769"/>
            <a:ext cx="1438800" cy="523220"/>
          </a:xfrm>
          <a:prstGeom prst="rect">
            <a:avLst/>
          </a:prstGeom>
          <a:noFill/>
        </p:spPr>
        <p:txBody>
          <a:bodyPr wrap="square" rtlCol="0">
            <a:spAutoFit/>
          </a:bodyPr>
          <a:lstStyle/>
          <a:p>
            <a:r>
              <a:rPr lang="en-US" sz="700" dirty="0" smtClean="0">
                <a:solidFill>
                  <a:srgbClr val="FF0000"/>
                </a:solidFill>
                <a:latin typeface="Courier"/>
                <a:cs typeface="Courier"/>
              </a:rPr>
              <a:t>These results are very similar to those for hurricane category 1-2 cases.</a:t>
            </a:r>
            <a:endParaRPr lang="en-US" sz="700" i="1" dirty="0">
              <a:solidFill>
                <a:srgbClr val="FF0000"/>
              </a:solidFill>
              <a:latin typeface="Courier"/>
              <a:cs typeface="Courier"/>
            </a:endParaRPr>
          </a:p>
        </p:txBody>
      </p:sp>
    </p:spTree>
    <p:extLst>
      <p:ext uri="{BB962C8B-B14F-4D97-AF65-F5344CB8AC3E}">
        <p14:creationId xmlns:p14="http://schemas.microsoft.com/office/powerpoint/2010/main" val="3548042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p:cNvPicPr>
          <p:nvPr/>
        </p:nvPicPr>
        <p:blipFill>
          <a:blip r:embed="rId2">
            <a:extLst>
              <a:ext uri="{28A0092B-C50C-407E-A947-70E740481C1C}">
                <a14:useLocalDpi xmlns:a14="http://schemas.microsoft.com/office/drawing/2010/main" val="0"/>
              </a:ext>
            </a:extLst>
          </a:blip>
          <a:stretch>
            <a:fillRect/>
          </a:stretch>
        </p:blipFill>
        <p:spPr>
          <a:xfrm>
            <a:off x="5860566" y="3081528"/>
            <a:ext cx="3008376" cy="2560320"/>
          </a:xfrm>
          <a:prstGeom prst="rect">
            <a:avLst/>
          </a:prstGeom>
        </p:spPr>
      </p:pic>
      <p:pic>
        <p:nvPicPr>
          <p:cNvPr id="22" name="Picture 21"/>
          <p:cNvPicPr>
            <a:picLocks/>
          </p:cNvPicPr>
          <p:nvPr/>
        </p:nvPicPr>
        <p:blipFill>
          <a:blip r:embed="rId3">
            <a:extLst>
              <a:ext uri="{28A0092B-C50C-407E-A947-70E740481C1C}">
                <a14:useLocalDpi xmlns:a14="http://schemas.microsoft.com/office/drawing/2010/main" val="0"/>
              </a:ext>
            </a:extLst>
          </a:blip>
          <a:stretch>
            <a:fillRect/>
          </a:stretch>
        </p:blipFill>
        <p:spPr>
          <a:xfrm>
            <a:off x="3100869" y="3081528"/>
            <a:ext cx="3008376" cy="2560320"/>
          </a:xfrm>
          <a:prstGeom prst="rect">
            <a:avLst/>
          </a:prstGeom>
        </p:spPr>
      </p:pic>
      <p:sp>
        <p:nvSpPr>
          <p:cNvPr id="4" name="Title 3"/>
          <p:cNvSpPr>
            <a:spLocks noGrp="1"/>
          </p:cNvSpPr>
          <p:nvPr>
            <p:ph type="title"/>
          </p:nvPr>
        </p:nvSpPr>
        <p:spPr/>
        <p:txBody>
          <a:bodyPr>
            <a:normAutofit/>
          </a:bodyPr>
          <a:lstStyle/>
          <a:p>
            <a:r>
              <a:rPr lang="en-US" sz="3000" dirty="0" smtClean="0"/>
              <a:t>COMPOSITE </a:t>
            </a:r>
            <a:r>
              <a:rPr lang="en-US" sz="3000" dirty="0" smtClean="0"/>
              <a:t>STRUCTURE </a:t>
            </a:r>
            <a:r>
              <a:rPr lang="en-US" sz="3000" dirty="0" smtClean="0"/>
              <a:t>of SHORT-RANGE ENSEMBLE SPREAD</a:t>
            </a:r>
            <a:endParaRPr lang="en-US" sz="3000" dirty="0"/>
          </a:p>
        </p:txBody>
      </p:sp>
      <p:sp>
        <p:nvSpPr>
          <p:cNvPr id="9" name="Content Placeholder 5"/>
          <p:cNvSpPr>
            <a:spLocks noGrp="1"/>
          </p:cNvSpPr>
          <p:nvPr>
            <p:ph idx="1"/>
          </p:nvPr>
        </p:nvSpPr>
        <p:spPr>
          <a:xfrm>
            <a:off x="574725" y="1675653"/>
            <a:ext cx="7990122" cy="508156"/>
          </a:xfrm>
        </p:spPr>
        <p:txBody>
          <a:bodyPr>
            <a:normAutofit/>
          </a:bodyPr>
          <a:lstStyle/>
          <a:p>
            <a:pPr algn="ctr">
              <a:spcBef>
                <a:spcPts val="500"/>
              </a:spcBef>
            </a:pPr>
            <a:r>
              <a:rPr lang="en-US" sz="1800" dirty="0" smtClean="0"/>
              <a:t>HEDAS ensemble spread </a:t>
            </a:r>
            <a:r>
              <a:rPr lang="en-US" sz="1800" b="1" dirty="0" smtClean="0"/>
              <a:t>composite structure of 2-km </a:t>
            </a:r>
            <a:r>
              <a:rPr lang="en-US" sz="1800" b="1" dirty="0" smtClean="0"/>
              <a:t>temperature</a:t>
            </a:r>
            <a:endParaRPr lang="en-US" sz="1800" b="1" i="1" dirty="0" smtClean="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186" y="3084210"/>
            <a:ext cx="3006488" cy="2560320"/>
          </a:xfrm>
          <a:prstGeom prst="rect">
            <a:avLst/>
          </a:prstGeom>
        </p:spPr>
      </p:pic>
      <p:sp>
        <p:nvSpPr>
          <p:cNvPr id="19" name="TextBox 18"/>
          <p:cNvSpPr txBox="1"/>
          <p:nvPr/>
        </p:nvSpPr>
        <p:spPr>
          <a:xfrm>
            <a:off x="427227" y="2399445"/>
            <a:ext cx="2416409" cy="553998"/>
          </a:xfrm>
          <a:prstGeom prst="rect">
            <a:avLst/>
          </a:prstGeom>
          <a:noFill/>
        </p:spPr>
        <p:txBody>
          <a:bodyPr wrap="none" rtlCol="0">
            <a:spAutoFit/>
          </a:bodyPr>
          <a:lstStyle/>
          <a:p>
            <a:pPr algn="ctr"/>
            <a:r>
              <a:rPr lang="en-US" sz="1000" dirty="0" smtClean="0">
                <a:latin typeface="Courier"/>
                <a:cs typeface="Courier"/>
              </a:rPr>
              <a:t>T Ensemble Spread (K, shaded)</a:t>
            </a:r>
          </a:p>
          <a:p>
            <a:pPr algn="ctr"/>
            <a:r>
              <a:rPr lang="en-US" sz="1000" dirty="0" smtClean="0">
                <a:latin typeface="Courier"/>
                <a:cs typeface="Courier"/>
              </a:rPr>
              <a:t>T Mean (K, contoured)</a:t>
            </a:r>
          </a:p>
          <a:p>
            <a:pPr algn="ctr"/>
            <a:r>
              <a:rPr lang="en-US" sz="1000" dirty="0" smtClean="0">
                <a:latin typeface="Courier"/>
                <a:cs typeface="Courier"/>
              </a:rPr>
              <a:t>Tropical Storms</a:t>
            </a:r>
            <a:endParaRPr lang="en-US" sz="1000" dirty="0">
              <a:latin typeface="Courier"/>
              <a:cs typeface="Courier"/>
            </a:endParaRPr>
          </a:p>
        </p:txBody>
      </p:sp>
      <p:grpSp>
        <p:nvGrpSpPr>
          <p:cNvPr id="6" name="Group 5"/>
          <p:cNvGrpSpPr/>
          <p:nvPr/>
        </p:nvGrpSpPr>
        <p:grpSpPr>
          <a:xfrm>
            <a:off x="175394" y="3584040"/>
            <a:ext cx="364742" cy="1818168"/>
            <a:chOff x="450049" y="3805767"/>
            <a:chExt cx="364742" cy="1818168"/>
          </a:xfrm>
        </p:grpSpPr>
        <p:sp>
          <p:nvSpPr>
            <p:cNvPr id="23" name="TextBox 22"/>
            <p:cNvSpPr txBox="1"/>
            <p:nvPr/>
          </p:nvSpPr>
          <p:spPr>
            <a:xfrm rot="16200000">
              <a:off x="33268" y="4529405"/>
              <a:ext cx="1172116" cy="338554"/>
            </a:xfrm>
            <a:prstGeom prst="rect">
              <a:avLst/>
            </a:prstGeom>
            <a:noFill/>
          </p:spPr>
          <p:txBody>
            <a:bodyPr wrap="none" rtlCol="0">
              <a:spAutoFit/>
            </a:bodyPr>
            <a:lstStyle/>
            <a:p>
              <a:pPr algn="ctr"/>
              <a:r>
                <a:rPr lang="en-US" sz="800" dirty="0" smtClean="0">
                  <a:latin typeface="Courier"/>
                  <a:cs typeface="Courier"/>
                </a:rPr>
                <a:t>Degrees relative</a:t>
              </a:r>
            </a:p>
            <a:p>
              <a:pPr algn="ctr"/>
              <a:r>
                <a:rPr lang="en-US" sz="800" dirty="0">
                  <a:latin typeface="Courier"/>
                  <a:cs typeface="Courier"/>
                </a:rPr>
                <a:t>t</a:t>
              </a:r>
              <a:r>
                <a:rPr lang="en-US" sz="800" dirty="0" smtClean="0">
                  <a:latin typeface="Courier"/>
                  <a:cs typeface="Courier"/>
                </a:rPr>
                <a:t>o storm motion</a:t>
              </a:r>
              <a:endParaRPr lang="en-US" sz="800" dirty="0">
                <a:latin typeface="Courier"/>
                <a:cs typeface="Courier"/>
              </a:endParaRPr>
            </a:p>
          </p:txBody>
        </p:sp>
        <p:grpSp>
          <p:nvGrpSpPr>
            <p:cNvPr id="2" name="Group 1"/>
            <p:cNvGrpSpPr/>
            <p:nvPr/>
          </p:nvGrpSpPr>
          <p:grpSpPr>
            <a:xfrm rot="16200000">
              <a:off x="-174892" y="4634252"/>
              <a:ext cx="1818168" cy="161198"/>
              <a:chOff x="3869067" y="3063155"/>
              <a:chExt cx="1818168" cy="161198"/>
            </a:xfrm>
          </p:grpSpPr>
          <p:sp>
            <p:nvSpPr>
              <p:cNvPr id="13" name="Freeform 12"/>
              <p:cNvSpPr/>
              <p:nvPr/>
            </p:nvSpPr>
            <p:spPr>
              <a:xfrm rot="21102842">
                <a:off x="3869067" y="3082586"/>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189551" flipH="1">
                <a:off x="5196956" y="3063155"/>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5" name="Group 4"/>
          <p:cNvGrpSpPr/>
          <p:nvPr/>
        </p:nvGrpSpPr>
        <p:grpSpPr>
          <a:xfrm>
            <a:off x="812393" y="5503195"/>
            <a:ext cx="2099351" cy="745856"/>
            <a:chOff x="932488" y="5509914"/>
            <a:chExt cx="2099351" cy="745856"/>
          </a:xfrm>
        </p:grpSpPr>
        <p:sp>
          <p:nvSpPr>
            <p:cNvPr id="21" name="TextBox 20"/>
            <p:cNvSpPr txBox="1"/>
            <p:nvPr/>
          </p:nvSpPr>
          <p:spPr>
            <a:xfrm>
              <a:off x="1369605" y="6040326"/>
              <a:ext cx="1662234" cy="215444"/>
            </a:xfrm>
            <a:prstGeom prst="rect">
              <a:avLst/>
            </a:prstGeom>
            <a:noFill/>
          </p:spPr>
          <p:txBody>
            <a:bodyPr wrap="none" rtlCol="0">
              <a:spAutoFit/>
            </a:bodyPr>
            <a:lstStyle/>
            <a:p>
              <a:pPr algn="ctr"/>
              <a:r>
                <a:rPr lang="en-US" sz="800" dirty="0" smtClean="0">
                  <a:latin typeface="Courier"/>
                  <a:cs typeface="Courier"/>
                </a:rPr>
                <a:t>Normalized Radius (</a:t>
              </a:r>
              <a:r>
                <a:rPr lang="en-US" sz="800" dirty="0" err="1" smtClean="0">
                  <a:latin typeface="Courier"/>
                  <a:cs typeface="Courier"/>
                </a:rPr>
                <a:t>xRMW</a:t>
              </a:r>
              <a:r>
                <a:rPr lang="en-US" sz="800" dirty="0" smtClean="0">
                  <a:latin typeface="Courier"/>
                  <a:cs typeface="Courier"/>
                </a:rPr>
                <a:t>)</a:t>
              </a:r>
              <a:endParaRPr lang="en-US" sz="800" dirty="0">
                <a:latin typeface="Courier"/>
                <a:cs typeface="Courier"/>
              </a:endParaRPr>
            </a:p>
          </p:txBody>
        </p:sp>
        <p:cxnSp>
          <p:nvCxnSpPr>
            <p:cNvPr id="26" name="Straight Arrow Connector 25"/>
            <p:cNvCxnSpPr/>
            <p:nvPr/>
          </p:nvCxnSpPr>
          <p:spPr>
            <a:xfrm flipH="1">
              <a:off x="932489" y="5509914"/>
              <a:ext cx="256058" cy="407581"/>
            </a:xfrm>
            <a:prstGeom prst="straightConnector1">
              <a:avLst/>
            </a:prstGeom>
            <a:ln w="15875">
              <a:solidFill>
                <a:schemeClr val="tx1"/>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038815" y="6159705"/>
              <a:ext cx="330790"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932488" y="5917495"/>
              <a:ext cx="106327" cy="24221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3193638" y="2399445"/>
            <a:ext cx="2416409" cy="553998"/>
          </a:xfrm>
          <a:prstGeom prst="rect">
            <a:avLst/>
          </a:prstGeom>
          <a:noFill/>
        </p:spPr>
        <p:txBody>
          <a:bodyPr wrap="none" rtlCol="0">
            <a:spAutoFit/>
          </a:bodyPr>
          <a:lstStyle/>
          <a:p>
            <a:pPr algn="ctr"/>
            <a:r>
              <a:rPr lang="en-US" sz="1000" dirty="0" smtClean="0">
                <a:latin typeface="Courier"/>
                <a:cs typeface="Courier"/>
              </a:rPr>
              <a:t>T Ensemble Spread (K, shaded)</a:t>
            </a:r>
          </a:p>
          <a:p>
            <a:pPr algn="ctr"/>
            <a:r>
              <a:rPr lang="en-US" sz="1000" dirty="0" smtClean="0">
                <a:latin typeface="Courier"/>
                <a:cs typeface="Courier"/>
              </a:rPr>
              <a:t>T Mean (K, contoured)</a:t>
            </a:r>
          </a:p>
          <a:p>
            <a:pPr algn="ctr"/>
            <a:r>
              <a:rPr lang="en-US" sz="1000" dirty="0" smtClean="0">
                <a:latin typeface="Courier"/>
                <a:cs typeface="Courier"/>
              </a:rPr>
              <a:t>Hurricanes Cat. 1-2</a:t>
            </a:r>
            <a:endParaRPr lang="en-US" sz="1000" dirty="0">
              <a:latin typeface="Courier"/>
              <a:cs typeface="Courier"/>
            </a:endParaRPr>
          </a:p>
        </p:txBody>
      </p:sp>
      <p:sp>
        <p:nvSpPr>
          <p:cNvPr id="29" name="TextBox 28"/>
          <p:cNvSpPr txBox="1"/>
          <p:nvPr/>
        </p:nvSpPr>
        <p:spPr>
          <a:xfrm>
            <a:off x="5946608" y="2400920"/>
            <a:ext cx="2416409" cy="553998"/>
          </a:xfrm>
          <a:prstGeom prst="rect">
            <a:avLst/>
          </a:prstGeom>
          <a:noFill/>
        </p:spPr>
        <p:txBody>
          <a:bodyPr wrap="none" rtlCol="0">
            <a:spAutoFit/>
          </a:bodyPr>
          <a:lstStyle/>
          <a:p>
            <a:pPr algn="ctr"/>
            <a:r>
              <a:rPr lang="en-US" sz="1000" dirty="0" smtClean="0">
                <a:latin typeface="Courier"/>
                <a:cs typeface="Courier"/>
              </a:rPr>
              <a:t>T Ensemble Spread (K, shaded)</a:t>
            </a:r>
          </a:p>
          <a:p>
            <a:pPr algn="ctr"/>
            <a:r>
              <a:rPr lang="en-US" sz="1000" dirty="0" smtClean="0">
                <a:latin typeface="Courier"/>
                <a:cs typeface="Courier"/>
              </a:rPr>
              <a:t>T Mean (K, contoured)</a:t>
            </a:r>
          </a:p>
          <a:p>
            <a:pPr algn="ctr"/>
            <a:r>
              <a:rPr lang="en-US" sz="1000" dirty="0" smtClean="0">
                <a:latin typeface="Courier"/>
                <a:cs typeface="Courier"/>
              </a:rPr>
              <a:t>Major Hurricanes</a:t>
            </a:r>
            <a:endParaRPr lang="en-US" sz="1000" dirty="0">
              <a:latin typeface="Courier"/>
              <a:cs typeface="Courier"/>
            </a:endParaRPr>
          </a:p>
        </p:txBody>
      </p:sp>
    </p:spTree>
    <p:extLst>
      <p:ext uri="{BB962C8B-B14F-4D97-AF65-F5344CB8AC3E}">
        <p14:creationId xmlns:p14="http://schemas.microsoft.com/office/powerpoint/2010/main" val="34723403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p:cNvPicPr>
          <p:nvPr/>
        </p:nvPicPr>
        <p:blipFill>
          <a:blip r:embed="rId2">
            <a:extLst>
              <a:ext uri="{28A0092B-C50C-407E-A947-70E740481C1C}">
                <a14:useLocalDpi xmlns:a14="http://schemas.microsoft.com/office/drawing/2010/main" val="0"/>
              </a:ext>
            </a:extLst>
          </a:blip>
          <a:stretch>
            <a:fillRect/>
          </a:stretch>
        </p:blipFill>
        <p:spPr>
          <a:xfrm>
            <a:off x="5860566" y="3081528"/>
            <a:ext cx="3008376" cy="2560320"/>
          </a:xfrm>
          <a:prstGeom prst="rect">
            <a:avLst/>
          </a:prstGeom>
        </p:spPr>
      </p:pic>
      <p:pic>
        <p:nvPicPr>
          <p:cNvPr id="22" name="Picture 21"/>
          <p:cNvPicPr>
            <a:picLocks/>
          </p:cNvPicPr>
          <p:nvPr/>
        </p:nvPicPr>
        <p:blipFill>
          <a:blip r:embed="rId3">
            <a:extLst>
              <a:ext uri="{28A0092B-C50C-407E-A947-70E740481C1C}">
                <a14:useLocalDpi xmlns:a14="http://schemas.microsoft.com/office/drawing/2010/main" val="0"/>
              </a:ext>
            </a:extLst>
          </a:blip>
          <a:stretch>
            <a:fillRect/>
          </a:stretch>
        </p:blipFill>
        <p:spPr>
          <a:xfrm>
            <a:off x="3100869" y="3081528"/>
            <a:ext cx="3008376" cy="2560320"/>
          </a:xfrm>
          <a:prstGeom prst="rect">
            <a:avLst/>
          </a:prstGeom>
        </p:spPr>
      </p:pic>
      <p:sp>
        <p:nvSpPr>
          <p:cNvPr id="4" name="Title 3"/>
          <p:cNvSpPr>
            <a:spLocks noGrp="1"/>
          </p:cNvSpPr>
          <p:nvPr>
            <p:ph type="title"/>
          </p:nvPr>
        </p:nvSpPr>
        <p:spPr/>
        <p:txBody>
          <a:bodyPr>
            <a:normAutofit/>
          </a:bodyPr>
          <a:lstStyle/>
          <a:p>
            <a:r>
              <a:rPr lang="en-US" sz="3000" dirty="0" smtClean="0"/>
              <a:t>COMPOSITE </a:t>
            </a:r>
            <a:r>
              <a:rPr lang="en-US" sz="3000" dirty="0" smtClean="0"/>
              <a:t>STRUCTURE </a:t>
            </a:r>
            <a:r>
              <a:rPr lang="en-US" sz="3000" dirty="0" smtClean="0"/>
              <a:t>of SHORT-RANGE ENSEMBLE SPREAD</a:t>
            </a:r>
            <a:endParaRPr lang="en-US" sz="3000" dirty="0"/>
          </a:p>
        </p:txBody>
      </p:sp>
      <p:pic>
        <p:nvPicPr>
          <p:cNvPr id="17" name="Picture 16"/>
          <p:cNvPicPr>
            <a:picLocks/>
          </p:cNvPicPr>
          <p:nvPr/>
        </p:nvPicPr>
        <p:blipFill>
          <a:blip r:embed="rId4">
            <a:extLst>
              <a:ext uri="{28A0092B-C50C-407E-A947-70E740481C1C}">
                <a14:useLocalDpi xmlns:a14="http://schemas.microsoft.com/office/drawing/2010/main" val="0"/>
              </a:ext>
            </a:extLst>
          </a:blip>
          <a:stretch>
            <a:fillRect/>
          </a:stretch>
        </p:blipFill>
        <p:spPr>
          <a:xfrm>
            <a:off x="341186" y="3081528"/>
            <a:ext cx="3006488" cy="2560320"/>
          </a:xfrm>
          <a:prstGeom prst="rect">
            <a:avLst/>
          </a:prstGeom>
        </p:spPr>
      </p:pic>
      <p:sp>
        <p:nvSpPr>
          <p:cNvPr id="19" name="TextBox 18"/>
          <p:cNvSpPr txBox="1"/>
          <p:nvPr/>
        </p:nvSpPr>
        <p:spPr>
          <a:xfrm>
            <a:off x="311794" y="2399445"/>
            <a:ext cx="2647279" cy="553998"/>
          </a:xfrm>
          <a:prstGeom prst="rect">
            <a:avLst/>
          </a:prstGeom>
          <a:noFill/>
        </p:spPr>
        <p:txBody>
          <a:bodyPr wrap="none" rtlCol="0">
            <a:spAutoFit/>
          </a:bodyPr>
          <a:lstStyle/>
          <a:p>
            <a:pPr algn="ctr"/>
            <a:r>
              <a:rPr lang="en-US" sz="1000" dirty="0" smtClean="0">
                <a:latin typeface="Courier"/>
                <a:cs typeface="Courier"/>
              </a:rPr>
              <a:t>Log(Q) Ensemble Spread (shaded)</a:t>
            </a:r>
          </a:p>
          <a:p>
            <a:pPr algn="ctr"/>
            <a:r>
              <a:rPr lang="en-US" sz="1000" dirty="0" smtClean="0">
                <a:latin typeface="Courier"/>
                <a:cs typeface="Courier"/>
              </a:rPr>
              <a:t>Log(Q) Mean (contoured)</a:t>
            </a:r>
          </a:p>
          <a:p>
            <a:pPr algn="ctr"/>
            <a:r>
              <a:rPr lang="en-US" sz="1000" dirty="0" smtClean="0">
                <a:latin typeface="Courier"/>
                <a:cs typeface="Courier"/>
              </a:rPr>
              <a:t>Tropical Storms</a:t>
            </a:r>
            <a:endParaRPr lang="en-US" sz="1000" dirty="0">
              <a:latin typeface="Courier"/>
              <a:cs typeface="Courier"/>
            </a:endParaRPr>
          </a:p>
        </p:txBody>
      </p:sp>
      <p:grpSp>
        <p:nvGrpSpPr>
          <p:cNvPr id="6" name="Group 5"/>
          <p:cNvGrpSpPr/>
          <p:nvPr/>
        </p:nvGrpSpPr>
        <p:grpSpPr>
          <a:xfrm>
            <a:off x="175394" y="3584040"/>
            <a:ext cx="364742" cy="1818168"/>
            <a:chOff x="450049" y="3805767"/>
            <a:chExt cx="364742" cy="1818168"/>
          </a:xfrm>
        </p:grpSpPr>
        <p:sp>
          <p:nvSpPr>
            <p:cNvPr id="23" name="TextBox 22"/>
            <p:cNvSpPr txBox="1"/>
            <p:nvPr/>
          </p:nvSpPr>
          <p:spPr>
            <a:xfrm rot="16200000">
              <a:off x="33268" y="4529405"/>
              <a:ext cx="1172116" cy="338554"/>
            </a:xfrm>
            <a:prstGeom prst="rect">
              <a:avLst/>
            </a:prstGeom>
            <a:noFill/>
          </p:spPr>
          <p:txBody>
            <a:bodyPr wrap="none" rtlCol="0">
              <a:spAutoFit/>
            </a:bodyPr>
            <a:lstStyle/>
            <a:p>
              <a:pPr algn="ctr"/>
              <a:r>
                <a:rPr lang="en-US" sz="800" dirty="0" smtClean="0">
                  <a:latin typeface="Courier"/>
                  <a:cs typeface="Courier"/>
                </a:rPr>
                <a:t>Degrees relative</a:t>
              </a:r>
            </a:p>
            <a:p>
              <a:pPr algn="ctr"/>
              <a:r>
                <a:rPr lang="en-US" sz="800" dirty="0">
                  <a:latin typeface="Courier"/>
                  <a:cs typeface="Courier"/>
                </a:rPr>
                <a:t>t</a:t>
              </a:r>
              <a:r>
                <a:rPr lang="en-US" sz="800" dirty="0" smtClean="0">
                  <a:latin typeface="Courier"/>
                  <a:cs typeface="Courier"/>
                </a:rPr>
                <a:t>o storm motion</a:t>
              </a:r>
              <a:endParaRPr lang="en-US" sz="800" dirty="0">
                <a:latin typeface="Courier"/>
                <a:cs typeface="Courier"/>
              </a:endParaRPr>
            </a:p>
          </p:txBody>
        </p:sp>
        <p:grpSp>
          <p:nvGrpSpPr>
            <p:cNvPr id="2" name="Group 1"/>
            <p:cNvGrpSpPr/>
            <p:nvPr/>
          </p:nvGrpSpPr>
          <p:grpSpPr>
            <a:xfrm rot="16200000">
              <a:off x="-174892" y="4634252"/>
              <a:ext cx="1818168" cy="161198"/>
              <a:chOff x="3869067" y="3063155"/>
              <a:chExt cx="1818168" cy="161198"/>
            </a:xfrm>
          </p:grpSpPr>
          <p:sp>
            <p:nvSpPr>
              <p:cNvPr id="13" name="Freeform 12"/>
              <p:cNvSpPr/>
              <p:nvPr/>
            </p:nvSpPr>
            <p:spPr>
              <a:xfrm rot="21102842">
                <a:off x="3869067" y="3082586"/>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189551" flipH="1">
                <a:off x="5196956" y="3063155"/>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5" name="Group 4"/>
          <p:cNvGrpSpPr/>
          <p:nvPr/>
        </p:nvGrpSpPr>
        <p:grpSpPr>
          <a:xfrm>
            <a:off x="812393" y="5503195"/>
            <a:ext cx="2099351" cy="745856"/>
            <a:chOff x="932488" y="5509914"/>
            <a:chExt cx="2099351" cy="745856"/>
          </a:xfrm>
        </p:grpSpPr>
        <p:sp>
          <p:nvSpPr>
            <p:cNvPr id="21" name="TextBox 20"/>
            <p:cNvSpPr txBox="1"/>
            <p:nvPr/>
          </p:nvSpPr>
          <p:spPr>
            <a:xfrm>
              <a:off x="1369605" y="6040326"/>
              <a:ext cx="1662234" cy="215444"/>
            </a:xfrm>
            <a:prstGeom prst="rect">
              <a:avLst/>
            </a:prstGeom>
            <a:noFill/>
          </p:spPr>
          <p:txBody>
            <a:bodyPr wrap="none" rtlCol="0">
              <a:spAutoFit/>
            </a:bodyPr>
            <a:lstStyle/>
            <a:p>
              <a:pPr algn="ctr"/>
              <a:r>
                <a:rPr lang="en-US" sz="800" dirty="0" smtClean="0">
                  <a:latin typeface="Courier"/>
                  <a:cs typeface="Courier"/>
                </a:rPr>
                <a:t>Normalized Radius (</a:t>
              </a:r>
              <a:r>
                <a:rPr lang="en-US" sz="800" dirty="0" err="1" smtClean="0">
                  <a:latin typeface="Courier"/>
                  <a:cs typeface="Courier"/>
                </a:rPr>
                <a:t>xRMW</a:t>
              </a:r>
              <a:r>
                <a:rPr lang="en-US" sz="800" dirty="0" smtClean="0">
                  <a:latin typeface="Courier"/>
                  <a:cs typeface="Courier"/>
                </a:rPr>
                <a:t>)</a:t>
              </a:r>
              <a:endParaRPr lang="en-US" sz="800" dirty="0">
                <a:latin typeface="Courier"/>
                <a:cs typeface="Courier"/>
              </a:endParaRPr>
            </a:p>
          </p:txBody>
        </p:sp>
        <p:cxnSp>
          <p:nvCxnSpPr>
            <p:cNvPr id="26" name="Straight Arrow Connector 25"/>
            <p:cNvCxnSpPr/>
            <p:nvPr/>
          </p:nvCxnSpPr>
          <p:spPr>
            <a:xfrm flipH="1">
              <a:off x="932489" y="5509914"/>
              <a:ext cx="256058" cy="407581"/>
            </a:xfrm>
            <a:prstGeom prst="straightConnector1">
              <a:avLst/>
            </a:prstGeom>
            <a:ln w="15875">
              <a:solidFill>
                <a:schemeClr val="tx1"/>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038815" y="6159705"/>
              <a:ext cx="330790"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932488" y="5917495"/>
              <a:ext cx="106327" cy="24221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3078203" y="2399445"/>
            <a:ext cx="2647279" cy="553998"/>
          </a:xfrm>
          <a:prstGeom prst="rect">
            <a:avLst/>
          </a:prstGeom>
          <a:noFill/>
        </p:spPr>
        <p:txBody>
          <a:bodyPr wrap="none" rtlCol="0">
            <a:spAutoFit/>
          </a:bodyPr>
          <a:lstStyle/>
          <a:p>
            <a:pPr algn="ctr"/>
            <a:r>
              <a:rPr lang="en-US" sz="1000" dirty="0">
                <a:latin typeface="Courier"/>
                <a:cs typeface="Courier"/>
              </a:rPr>
              <a:t>Log(Q) </a:t>
            </a:r>
            <a:r>
              <a:rPr lang="en-US" sz="1000" dirty="0" smtClean="0">
                <a:latin typeface="Courier"/>
                <a:cs typeface="Courier"/>
              </a:rPr>
              <a:t>Ensemble Spread (shaded)</a:t>
            </a:r>
          </a:p>
          <a:p>
            <a:pPr algn="ctr"/>
            <a:r>
              <a:rPr lang="en-US" sz="1000" dirty="0">
                <a:latin typeface="Courier"/>
                <a:cs typeface="Courier"/>
              </a:rPr>
              <a:t>Log(Q)</a:t>
            </a:r>
            <a:r>
              <a:rPr lang="en-US" sz="1000" dirty="0" smtClean="0">
                <a:latin typeface="Courier"/>
                <a:cs typeface="Courier"/>
              </a:rPr>
              <a:t> Mean (contoured)</a:t>
            </a:r>
          </a:p>
          <a:p>
            <a:pPr algn="ctr"/>
            <a:r>
              <a:rPr lang="en-US" sz="1000" dirty="0" smtClean="0">
                <a:latin typeface="Courier"/>
                <a:cs typeface="Courier"/>
              </a:rPr>
              <a:t>Hurricanes Cat. 1-2</a:t>
            </a:r>
            <a:endParaRPr lang="en-US" sz="1000" dirty="0">
              <a:latin typeface="Courier"/>
              <a:cs typeface="Courier"/>
            </a:endParaRPr>
          </a:p>
        </p:txBody>
      </p:sp>
      <p:sp>
        <p:nvSpPr>
          <p:cNvPr id="29" name="TextBox 28"/>
          <p:cNvSpPr txBox="1"/>
          <p:nvPr/>
        </p:nvSpPr>
        <p:spPr>
          <a:xfrm>
            <a:off x="5831173" y="2400920"/>
            <a:ext cx="2647279" cy="553998"/>
          </a:xfrm>
          <a:prstGeom prst="rect">
            <a:avLst/>
          </a:prstGeom>
          <a:noFill/>
        </p:spPr>
        <p:txBody>
          <a:bodyPr wrap="none" rtlCol="0">
            <a:spAutoFit/>
          </a:bodyPr>
          <a:lstStyle/>
          <a:p>
            <a:pPr algn="ctr"/>
            <a:r>
              <a:rPr lang="en-US" sz="1000" dirty="0">
                <a:latin typeface="Courier"/>
                <a:cs typeface="Courier"/>
              </a:rPr>
              <a:t>Log(Q) </a:t>
            </a:r>
            <a:r>
              <a:rPr lang="en-US" sz="1000" dirty="0" smtClean="0">
                <a:latin typeface="Courier"/>
                <a:cs typeface="Courier"/>
              </a:rPr>
              <a:t>Ensemble Spread (shaded)</a:t>
            </a:r>
          </a:p>
          <a:p>
            <a:pPr algn="ctr"/>
            <a:r>
              <a:rPr lang="en-US" sz="1000" dirty="0">
                <a:latin typeface="Courier"/>
                <a:cs typeface="Courier"/>
              </a:rPr>
              <a:t>Log(Q)</a:t>
            </a:r>
            <a:r>
              <a:rPr lang="en-US" sz="1000" dirty="0" smtClean="0">
                <a:latin typeface="Courier"/>
                <a:cs typeface="Courier"/>
              </a:rPr>
              <a:t> Mean (contoured)</a:t>
            </a:r>
          </a:p>
          <a:p>
            <a:pPr algn="ctr"/>
            <a:r>
              <a:rPr lang="en-US" sz="1000" dirty="0" smtClean="0">
                <a:latin typeface="Courier"/>
                <a:cs typeface="Courier"/>
              </a:rPr>
              <a:t>Major Hurricanes</a:t>
            </a:r>
            <a:endParaRPr lang="en-US" sz="1000" dirty="0">
              <a:latin typeface="Courier"/>
              <a:cs typeface="Courier"/>
            </a:endParaRPr>
          </a:p>
        </p:txBody>
      </p:sp>
      <p:sp>
        <p:nvSpPr>
          <p:cNvPr id="30" name="Content Placeholder 5"/>
          <p:cNvSpPr>
            <a:spLocks noGrp="1"/>
          </p:cNvSpPr>
          <p:nvPr>
            <p:ph idx="1"/>
          </p:nvPr>
        </p:nvSpPr>
        <p:spPr>
          <a:xfrm>
            <a:off x="574725" y="1675653"/>
            <a:ext cx="7990122" cy="508156"/>
          </a:xfrm>
        </p:spPr>
        <p:txBody>
          <a:bodyPr>
            <a:normAutofit/>
          </a:bodyPr>
          <a:lstStyle/>
          <a:p>
            <a:pPr algn="ctr">
              <a:spcBef>
                <a:spcPts val="500"/>
              </a:spcBef>
            </a:pPr>
            <a:r>
              <a:rPr lang="en-US" sz="1800" dirty="0" smtClean="0"/>
              <a:t>HEDAS ensemble spread </a:t>
            </a:r>
            <a:r>
              <a:rPr lang="en-US" sz="1800" b="1" dirty="0" smtClean="0"/>
              <a:t>composite structure of 2-km </a:t>
            </a:r>
            <a:r>
              <a:rPr lang="en-US" sz="1800" b="1" dirty="0" smtClean="0"/>
              <a:t>specific humidity</a:t>
            </a:r>
            <a:endParaRPr lang="en-US" sz="1800" b="1" i="1" dirty="0" smtClean="0"/>
          </a:p>
        </p:txBody>
      </p:sp>
    </p:spTree>
    <p:extLst>
      <p:ext uri="{BB962C8B-B14F-4D97-AF65-F5344CB8AC3E}">
        <p14:creationId xmlns:p14="http://schemas.microsoft.com/office/powerpoint/2010/main" val="41159820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p:cNvPicPr>
          <p:nvPr/>
        </p:nvPicPr>
        <p:blipFill>
          <a:blip r:embed="rId2">
            <a:extLst>
              <a:ext uri="{28A0092B-C50C-407E-A947-70E740481C1C}">
                <a14:useLocalDpi xmlns:a14="http://schemas.microsoft.com/office/drawing/2010/main" val="0"/>
              </a:ext>
            </a:extLst>
          </a:blip>
          <a:stretch>
            <a:fillRect/>
          </a:stretch>
        </p:blipFill>
        <p:spPr>
          <a:xfrm>
            <a:off x="5860566" y="3081528"/>
            <a:ext cx="3008376" cy="2560320"/>
          </a:xfrm>
          <a:prstGeom prst="rect">
            <a:avLst/>
          </a:prstGeom>
        </p:spPr>
      </p:pic>
      <p:pic>
        <p:nvPicPr>
          <p:cNvPr id="22" name="Picture 21"/>
          <p:cNvPicPr>
            <a:picLocks/>
          </p:cNvPicPr>
          <p:nvPr/>
        </p:nvPicPr>
        <p:blipFill>
          <a:blip r:embed="rId3">
            <a:extLst>
              <a:ext uri="{28A0092B-C50C-407E-A947-70E740481C1C}">
                <a14:useLocalDpi xmlns:a14="http://schemas.microsoft.com/office/drawing/2010/main" val="0"/>
              </a:ext>
            </a:extLst>
          </a:blip>
          <a:stretch>
            <a:fillRect/>
          </a:stretch>
        </p:blipFill>
        <p:spPr>
          <a:xfrm>
            <a:off x="3100869" y="3081528"/>
            <a:ext cx="3008376" cy="2560320"/>
          </a:xfrm>
          <a:prstGeom prst="rect">
            <a:avLst/>
          </a:prstGeom>
        </p:spPr>
      </p:pic>
      <p:sp>
        <p:nvSpPr>
          <p:cNvPr id="4" name="Title 3"/>
          <p:cNvSpPr>
            <a:spLocks noGrp="1"/>
          </p:cNvSpPr>
          <p:nvPr>
            <p:ph type="title"/>
          </p:nvPr>
        </p:nvSpPr>
        <p:spPr/>
        <p:txBody>
          <a:bodyPr>
            <a:normAutofit/>
          </a:bodyPr>
          <a:lstStyle/>
          <a:p>
            <a:r>
              <a:rPr lang="en-US" sz="3000" dirty="0" smtClean="0"/>
              <a:t>COMPOSITE </a:t>
            </a:r>
            <a:r>
              <a:rPr lang="en-US" sz="3000" dirty="0" smtClean="0"/>
              <a:t>STRUCTURE </a:t>
            </a:r>
            <a:r>
              <a:rPr lang="en-US" sz="3000" dirty="0" smtClean="0"/>
              <a:t>of SHORT-RANGE ENSEMBLE SPREAD</a:t>
            </a:r>
            <a:endParaRPr lang="en-US" sz="3000" dirty="0"/>
          </a:p>
        </p:txBody>
      </p:sp>
      <p:pic>
        <p:nvPicPr>
          <p:cNvPr id="17" name="Picture 16"/>
          <p:cNvPicPr>
            <a:picLocks/>
          </p:cNvPicPr>
          <p:nvPr/>
        </p:nvPicPr>
        <p:blipFill>
          <a:blip r:embed="rId4">
            <a:extLst>
              <a:ext uri="{28A0092B-C50C-407E-A947-70E740481C1C}">
                <a14:useLocalDpi xmlns:a14="http://schemas.microsoft.com/office/drawing/2010/main" val="0"/>
              </a:ext>
            </a:extLst>
          </a:blip>
          <a:stretch>
            <a:fillRect/>
          </a:stretch>
        </p:blipFill>
        <p:spPr>
          <a:xfrm>
            <a:off x="341186" y="3081528"/>
            <a:ext cx="3006488" cy="2560320"/>
          </a:xfrm>
          <a:prstGeom prst="rect">
            <a:avLst/>
          </a:prstGeom>
        </p:spPr>
      </p:pic>
      <p:sp>
        <p:nvSpPr>
          <p:cNvPr id="19" name="TextBox 18"/>
          <p:cNvSpPr txBox="1"/>
          <p:nvPr/>
        </p:nvSpPr>
        <p:spPr>
          <a:xfrm>
            <a:off x="273316" y="2399445"/>
            <a:ext cx="2724236" cy="553998"/>
          </a:xfrm>
          <a:prstGeom prst="rect">
            <a:avLst/>
          </a:prstGeom>
          <a:noFill/>
        </p:spPr>
        <p:txBody>
          <a:bodyPr wrap="none" rtlCol="0">
            <a:spAutoFit/>
          </a:bodyPr>
          <a:lstStyle/>
          <a:p>
            <a:pPr algn="ctr"/>
            <a:r>
              <a:rPr lang="en-US" sz="1000" dirty="0" smtClean="0">
                <a:latin typeface="Courier"/>
                <a:cs typeface="Courier"/>
              </a:rPr>
              <a:t>Log(CWM) Ensemble Spread (shaded)</a:t>
            </a:r>
          </a:p>
          <a:p>
            <a:pPr algn="ctr"/>
            <a:r>
              <a:rPr lang="en-US" sz="1000" dirty="0" smtClean="0">
                <a:latin typeface="Courier"/>
                <a:cs typeface="Courier"/>
              </a:rPr>
              <a:t>Log(CWM) Mean (contoured)</a:t>
            </a:r>
          </a:p>
          <a:p>
            <a:pPr algn="ctr"/>
            <a:r>
              <a:rPr lang="en-US" sz="1000" dirty="0" smtClean="0">
                <a:latin typeface="Courier"/>
                <a:cs typeface="Courier"/>
              </a:rPr>
              <a:t>Tropical Storms</a:t>
            </a:r>
            <a:endParaRPr lang="en-US" sz="1000" dirty="0">
              <a:latin typeface="Courier"/>
              <a:cs typeface="Courier"/>
            </a:endParaRPr>
          </a:p>
        </p:txBody>
      </p:sp>
      <p:grpSp>
        <p:nvGrpSpPr>
          <p:cNvPr id="6" name="Group 5"/>
          <p:cNvGrpSpPr/>
          <p:nvPr/>
        </p:nvGrpSpPr>
        <p:grpSpPr>
          <a:xfrm>
            <a:off x="175394" y="3584040"/>
            <a:ext cx="364742" cy="1818168"/>
            <a:chOff x="450049" y="3805767"/>
            <a:chExt cx="364742" cy="1818168"/>
          </a:xfrm>
        </p:grpSpPr>
        <p:sp>
          <p:nvSpPr>
            <p:cNvPr id="23" name="TextBox 22"/>
            <p:cNvSpPr txBox="1"/>
            <p:nvPr/>
          </p:nvSpPr>
          <p:spPr>
            <a:xfrm rot="16200000">
              <a:off x="33268" y="4529405"/>
              <a:ext cx="1172116" cy="338554"/>
            </a:xfrm>
            <a:prstGeom prst="rect">
              <a:avLst/>
            </a:prstGeom>
            <a:noFill/>
          </p:spPr>
          <p:txBody>
            <a:bodyPr wrap="none" rtlCol="0">
              <a:spAutoFit/>
            </a:bodyPr>
            <a:lstStyle/>
            <a:p>
              <a:pPr algn="ctr"/>
              <a:r>
                <a:rPr lang="en-US" sz="800" dirty="0" smtClean="0">
                  <a:latin typeface="Courier"/>
                  <a:cs typeface="Courier"/>
                </a:rPr>
                <a:t>Degrees relative</a:t>
              </a:r>
            </a:p>
            <a:p>
              <a:pPr algn="ctr"/>
              <a:r>
                <a:rPr lang="en-US" sz="800" dirty="0">
                  <a:latin typeface="Courier"/>
                  <a:cs typeface="Courier"/>
                </a:rPr>
                <a:t>t</a:t>
              </a:r>
              <a:r>
                <a:rPr lang="en-US" sz="800" dirty="0" smtClean="0">
                  <a:latin typeface="Courier"/>
                  <a:cs typeface="Courier"/>
                </a:rPr>
                <a:t>o storm motion</a:t>
              </a:r>
              <a:endParaRPr lang="en-US" sz="800" dirty="0">
                <a:latin typeface="Courier"/>
                <a:cs typeface="Courier"/>
              </a:endParaRPr>
            </a:p>
          </p:txBody>
        </p:sp>
        <p:grpSp>
          <p:nvGrpSpPr>
            <p:cNvPr id="2" name="Group 1"/>
            <p:cNvGrpSpPr/>
            <p:nvPr/>
          </p:nvGrpSpPr>
          <p:grpSpPr>
            <a:xfrm rot="16200000">
              <a:off x="-174892" y="4634252"/>
              <a:ext cx="1818168" cy="161198"/>
              <a:chOff x="3869067" y="3063155"/>
              <a:chExt cx="1818168" cy="161198"/>
            </a:xfrm>
          </p:grpSpPr>
          <p:sp>
            <p:nvSpPr>
              <p:cNvPr id="13" name="Freeform 12"/>
              <p:cNvSpPr/>
              <p:nvPr/>
            </p:nvSpPr>
            <p:spPr>
              <a:xfrm rot="21102842">
                <a:off x="3869067" y="3082586"/>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189551" flipH="1">
                <a:off x="5196956" y="3063155"/>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5" name="Group 4"/>
          <p:cNvGrpSpPr/>
          <p:nvPr/>
        </p:nvGrpSpPr>
        <p:grpSpPr>
          <a:xfrm>
            <a:off x="812393" y="5503195"/>
            <a:ext cx="2099351" cy="745856"/>
            <a:chOff x="932488" y="5509914"/>
            <a:chExt cx="2099351" cy="745856"/>
          </a:xfrm>
        </p:grpSpPr>
        <p:sp>
          <p:nvSpPr>
            <p:cNvPr id="21" name="TextBox 20"/>
            <p:cNvSpPr txBox="1"/>
            <p:nvPr/>
          </p:nvSpPr>
          <p:spPr>
            <a:xfrm>
              <a:off x="1369605" y="6040326"/>
              <a:ext cx="1662234" cy="215444"/>
            </a:xfrm>
            <a:prstGeom prst="rect">
              <a:avLst/>
            </a:prstGeom>
            <a:noFill/>
          </p:spPr>
          <p:txBody>
            <a:bodyPr wrap="none" rtlCol="0">
              <a:spAutoFit/>
            </a:bodyPr>
            <a:lstStyle/>
            <a:p>
              <a:pPr algn="ctr"/>
              <a:r>
                <a:rPr lang="en-US" sz="800" dirty="0" smtClean="0">
                  <a:latin typeface="Courier"/>
                  <a:cs typeface="Courier"/>
                </a:rPr>
                <a:t>Normalized Radius (</a:t>
              </a:r>
              <a:r>
                <a:rPr lang="en-US" sz="800" dirty="0" err="1" smtClean="0">
                  <a:latin typeface="Courier"/>
                  <a:cs typeface="Courier"/>
                </a:rPr>
                <a:t>xRMW</a:t>
              </a:r>
              <a:r>
                <a:rPr lang="en-US" sz="800" dirty="0" smtClean="0">
                  <a:latin typeface="Courier"/>
                  <a:cs typeface="Courier"/>
                </a:rPr>
                <a:t>)</a:t>
              </a:r>
              <a:endParaRPr lang="en-US" sz="800" dirty="0">
                <a:latin typeface="Courier"/>
                <a:cs typeface="Courier"/>
              </a:endParaRPr>
            </a:p>
          </p:txBody>
        </p:sp>
        <p:cxnSp>
          <p:nvCxnSpPr>
            <p:cNvPr id="26" name="Straight Arrow Connector 25"/>
            <p:cNvCxnSpPr/>
            <p:nvPr/>
          </p:nvCxnSpPr>
          <p:spPr>
            <a:xfrm flipH="1">
              <a:off x="932489" y="5509914"/>
              <a:ext cx="256058" cy="407581"/>
            </a:xfrm>
            <a:prstGeom prst="straightConnector1">
              <a:avLst/>
            </a:prstGeom>
            <a:ln w="15875">
              <a:solidFill>
                <a:schemeClr val="tx1"/>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038815" y="6159705"/>
              <a:ext cx="330790"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932488" y="5917495"/>
              <a:ext cx="106327" cy="24221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3039725" y="2399445"/>
            <a:ext cx="2724236" cy="553998"/>
          </a:xfrm>
          <a:prstGeom prst="rect">
            <a:avLst/>
          </a:prstGeom>
          <a:noFill/>
        </p:spPr>
        <p:txBody>
          <a:bodyPr wrap="none" rtlCol="0">
            <a:spAutoFit/>
          </a:bodyPr>
          <a:lstStyle/>
          <a:p>
            <a:pPr algn="ctr"/>
            <a:r>
              <a:rPr lang="en-US" sz="1000" dirty="0">
                <a:latin typeface="Courier"/>
                <a:cs typeface="Courier"/>
              </a:rPr>
              <a:t>Log</a:t>
            </a:r>
            <a:r>
              <a:rPr lang="en-US" sz="1000" dirty="0" smtClean="0">
                <a:latin typeface="Courier"/>
                <a:cs typeface="Courier"/>
              </a:rPr>
              <a:t>(CWM) </a:t>
            </a:r>
            <a:r>
              <a:rPr lang="en-US" sz="1000" dirty="0" smtClean="0">
                <a:latin typeface="Courier"/>
                <a:cs typeface="Courier"/>
              </a:rPr>
              <a:t>Ensemble Spread (shaded)</a:t>
            </a:r>
          </a:p>
          <a:p>
            <a:pPr algn="ctr"/>
            <a:r>
              <a:rPr lang="en-US" sz="1000" dirty="0">
                <a:latin typeface="Courier"/>
                <a:cs typeface="Courier"/>
              </a:rPr>
              <a:t>Log</a:t>
            </a:r>
            <a:r>
              <a:rPr lang="en-US" sz="1000" dirty="0" smtClean="0">
                <a:latin typeface="Courier"/>
                <a:cs typeface="Courier"/>
              </a:rPr>
              <a:t>(CWM) Mean (contoured)</a:t>
            </a:r>
          </a:p>
          <a:p>
            <a:pPr algn="ctr"/>
            <a:r>
              <a:rPr lang="en-US" sz="1000" dirty="0" smtClean="0">
                <a:latin typeface="Courier"/>
                <a:cs typeface="Courier"/>
              </a:rPr>
              <a:t>Hurricanes Cat. 1-2</a:t>
            </a:r>
            <a:endParaRPr lang="en-US" sz="1000" dirty="0">
              <a:latin typeface="Courier"/>
              <a:cs typeface="Courier"/>
            </a:endParaRPr>
          </a:p>
        </p:txBody>
      </p:sp>
      <p:sp>
        <p:nvSpPr>
          <p:cNvPr id="29" name="TextBox 28"/>
          <p:cNvSpPr txBox="1"/>
          <p:nvPr/>
        </p:nvSpPr>
        <p:spPr>
          <a:xfrm>
            <a:off x="5792695" y="2400920"/>
            <a:ext cx="2724236" cy="553998"/>
          </a:xfrm>
          <a:prstGeom prst="rect">
            <a:avLst/>
          </a:prstGeom>
          <a:noFill/>
        </p:spPr>
        <p:txBody>
          <a:bodyPr wrap="none" rtlCol="0">
            <a:spAutoFit/>
          </a:bodyPr>
          <a:lstStyle/>
          <a:p>
            <a:pPr algn="ctr"/>
            <a:r>
              <a:rPr lang="en-US" sz="1000" dirty="0">
                <a:latin typeface="Courier"/>
                <a:cs typeface="Courier"/>
              </a:rPr>
              <a:t>Log</a:t>
            </a:r>
            <a:r>
              <a:rPr lang="en-US" sz="1000" dirty="0" smtClean="0">
                <a:latin typeface="Courier"/>
                <a:cs typeface="Courier"/>
              </a:rPr>
              <a:t>(CWM) </a:t>
            </a:r>
            <a:r>
              <a:rPr lang="en-US" sz="1000" dirty="0" smtClean="0">
                <a:latin typeface="Courier"/>
                <a:cs typeface="Courier"/>
              </a:rPr>
              <a:t>Ensemble Spread (shaded)</a:t>
            </a:r>
          </a:p>
          <a:p>
            <a:pPr algn="ctr"/>
            <a:r>
              <a:rPr lang="en-US" sz="1000" dirty="0">
                <a:latin typeface="Courier"/>
                <a:cs typeface="Courier"/>
              </a:rPr>
              <a:t>Log</a:t>
            </a:r>
            <a:r>
              <a:rPr lang="en-US" sz="1000" dirty="0" smtClean="0">
                <a:latin typeface="Courier"/>
                <a:cs typeface="Courier"/>
              </a:rPr>
              <a:t>(CWM) Mean (contoured)</a:t>
            </a:r>
          </a:p>
          <a:p>
            <a:pPr algn="ctr"/>
            <a:r>
              <a:rPr lang="en-US" sz="1000" dirty="0" smtClean="0">
                <a:latin typeface="Courier"/>
                <a:cs typeface="Courier"/>
              </a:rPr>
              <a:t>Major Hurricanes</a:t>
            </a:r>
            <a:endParaRPr lang="en-US" sz="1000" dirty="0">
              <a:latin typeface="Courier"/>
              <a:cs typeface="Courier"/>
            </a:endParaRPr>
          </a:p>
        </p:txBody>
      </p:sp>
      <p:sp>
        <p:nvSpPr>
          <p:cNvPr id="30" name="Content Placeholder 5"/>
          <p:cNvSpPr>
            <a:spLocks noGrp="1"/>
          </p:cNvSpPr>
          <p:nvPr>
            <p:ph idx="1"/>
          </p:nvPr>
        </p:nvSpPr>
        <p:spPr>
          <a:xfrm>
            <a:off x="574725" y="1675653"/>
            <a:ext cx="7990122" cy="508156"/>
          </a:xfrm>
        </p:spPr>
        <p:txBody>
          <a:bodyPr>
            <a:normAutofit fontScale="92500"/>
          </a:bodyPr>
          <a:lstStyle/>
          <a:p>
            <a:pPr algn="ctr">
              <a:spcBef>
                <a:spcPts val="500"/>
              </a:spcBef>
            </a:pPr>
            <a:r>
              <a:rPr lang="en-US" sz="1800" dirty="0" smtClean="0"/>
              <a:t>HEDAS ensemble spread </a:t>
            </a:r>
            <a:r>
              <a:rPr lang="en-US" sz="1800" b="1" dirty="0" smtClean="0"/>
              <a:t>composite structure of 2-km </a:t>
            </a:r>
            <a:r>
              <a:rPr lang="en-US" sz="1800" b="1" dirty="0" smtClean="0"/>
              <a:t>cloud water mix. ratio</a:t>
            </a:r>
            <a:endParaRPr lang="en-US" sz="1800" b="1" i="1" dirty="0" smtClean="0"/>
          </a:p>
        </p:txBody>
      </p:sp>
    </p:spTree>
    <p:extLst>
      <p:ext uri="{BB962C8B-B14F-4D97-AF65-F5344CB8AC3E}">
        <p14:creationId xmlns:p14="http://schemas.microsoft.com/office/powerpoint/2010/main" val="40328372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p:cNvPicPr>
          <p:nvPr/>
        </p:nvPicPr>
        <p:blipFill>
          <a:blip r:embed="rId2">
            <a:extLst>
              <a:ext uri="{28A0092B-C50C-407E-A947-70E740481C1C}">
                <a14:useLocalDpi xmlns:a14="http://schemas.microsoft.com/office/drawing/2010/main" val="0"/>
              </a:ext>
            </a:extLst>
          </a:blip>
          <a:stretch>
            <a:fillRect/>
          </a:stretch>
        </p:blipFill>
        <p:spPr>
          <a:xfrm>
            <a:off x="5860566" y="3081528"/>
            <a:ext cx="3008376" cy="2560320"/>
          </a:xfrm>
          <a:prstGeom prst="rect">
            <a:avLst/>
          </a:prstGeom>
        </p:spPr>
      </p:pic>
      <p:pic>
        <p:nvPicPr>
          <p:cNvPr id="22" name="Picture 21"/>
          <p:cNvPicPr>
            <a:picLocks/>
          </p:cNvPicPr>
          <p:nvPr/>
        </p:nvPicPr>
        <p:blipFill>
          <a:blip r:embed="rId3">
            <a:extLst>
              <a:ext uri="{28A0092B-C50C-407E-A947-70E740481C1C}">
                <a14:useLocalDpi xmlns:a14="http://schemas.microsoft.com/office/drawing/2010/main" val="0"/>
              </a:ext>
            </a:extLst>
          </a:blip>
          <a:stretch>
            <a:fillRect/>
          </a:stretch>
        </p:blipFill>
        <p:spPr>
          <a:xfrm>
            <a:off x="3100869" y="3081528"/>
            <a:ext cx="3008376" cy="2560320"/>
          </a:xfrm>
          <a:prstGeom prst="rect">
            <a:avLst/>
          </a:prstGeom>
        </p:spPr>
      </p:pic>
      <p:sp>
        <p:nvSpPr>
          <p:cNvPr id="4" name="Title 3"/>
          <p:cNvSpPr>
            <a:spLocks noGrp="1"/>
          </p:cNvSpPr>
          <p:nvPr>
            <p:ph type="title"/>
          </p:nvPr>
        </p:nvSpPr>
        <p:spPr/>
        <p:txBody>
          <a:bodyPr>
            <a:normAutofit/>
          </a:bodyPr>
          <a:lstStyle/>
          <a:p>
            <a:r>
              <a:rPr lang="en-US" sz="3000" dirty="0" smtClean="0"/>
              <a:t>COMPOSITE </a:t>
            </a:r>
            <a:r>
              <a:rPr lang="en-US" sz="3000" dirty="0" smtClean="0"/>
              <a:t>STRUCTURE </a:t>
            </a:r>
            <a:r>
              <a:rPr lang="en-US" sz="3000" dirty="0" smtClean="0"/>
              <a:t>of SHORT-RANGE ENSEMBLE SPREAD</a:t>
            </a:r>
            <a:endParaRPr lang="en-US" sz="3000" dirty="0"/>
          </a:p>
        </p:txBody>
      </p:sp>
      <p:pic>
        <p:nvPicPr>
          <p:cNvPr id="17" name="Picture 16"/>
          <p:cNvPicPr>
            <a:picLocks/>
          </p:cNvPicPr>
          <p:nvPr/>
        </p:nvPicPr>
        <p:blipFill>
          <a:blip r:embed="rId4">
            <a:extLst>
              <a:ext uri="{28A0092B-C50C-407E-A947-70E740481C1C}">
                <a14:useLocalDpi xmlns:a14="http://schemas.microsoft.com/office/drawing/2010/main" val="0"/>
              </a:ext>
            </a:extLst>
          </a:blip>
          <a:stretch>
            <a:fillRect/>
          </a:stretch>
        </p:blipFill>
        <p:spPr>
          <a:xfrm>
            <a:off x="341186" y="3081528"/>
            <a:ext cx="3006488" cy="2560320"/>
          </a:xfrm>
          <a:prstGeom prst="rect">
            <a:avLst/>
          </a:prstGeom>
        </p:spPr>
      </p:pic>
      <p:sp>
        <p:nvSpPr>
          <p:cNvPr id="19" name="TextBox 18"/>
          <p:cNvSpPr txBox="1"/>
          <p:nvPr/>
        </p:nvSpPr>
        <p:spPr>
          <a:xfrm>
            <a:off x="350274" y="2399445"/>
            <a:ext cx="2570323" cy="553998"/>
          </a:xfrm>
          <a:prstGeom prst="rect">
            <a:avLst/>
          </a:prstGeom>
          <a:noFill/>
        </p:spPr>
        <p:txBody>
          <a:bodyPr wrap="none" rtlCol="0">
            <a:spAutoFit/>
          </a:bodyPr>
          <a:lstStyle/>
          <a:p>
            <a:pPr algn="ctr"/>
            <a:r>
              <a:rPr lang="en-US" sz="1000" dirty="0" smtClean="0">
                <a:latin typeface="Courier"/>
                <a:cs typeface="Courier"/>
              </a:rPr>
              <a:t>W Ensemble Spread (shaded, m/s)</a:t>
            </a:r>
          </a:p>
          <a:p>
            <a:pPr algn="ctr"/>
            <a:r>
              <a:rPr lang="en-US" sz="1000" dirty="0" smtClean="0">
                <a:latin typeface="Courier"/>
                <a:cs typeface="Courier"/>
              </a:rPr>
              <a:t>W Mean (contoured</a:t>
            </a:r>
            <a:r>
              <a:rPr lang="en-US" sz="1000" dirty="0">
                <a:latin typeface="Courier"/>
                <a:cs typeface="Courier"/>
              </a:rPr>
              <a:t>, m/s</a:t>
            </a:r>
            <a:r>
              <a:rPr lang="en-US" sz="1000" dirty="0" smtClean="0">
                <a:latin typeface="Courier"/>
                <a:cs typeface="Courier"/>
              </a:rPr>
              <a:t>)</a:t>
            </a:r>
          </a:p>
          <a:p>
            <a:pPr algn="ctr"/>
            <a:r>
              <a:rPr lang="en-US" sz="1000" dirty="0" smtClean="0">
                <a:latin typeface="Courier"/>
                <a:cs typeface="Courier"/>
              </a:rPr>
              <a:t>Tropical Storms</a:t>
            </a:r>
            <a:endParaRPr lang="en-US" sz="1000" dirty="0">
              <a:latin typeface="Courier"/>
              <a:cs typeface="Courier"/>
            </a:endParaRPr>
          </a:p>
        </p:txBody>
      </p:sp>
      <p:grpSp>
        <p:nvGrpSpPr>
          <p:cNvPr id="6" name="Group 5"/>
          <p:cNvGrpSpPr/>
          <p:nvPr/>
        </p:nvGrpSpPr>
        <p:grpSpPr>
          <a:xfrm>
            <a:off x="175394" y="3584040"/>
            <a:ext cx="364742" cy="1818168"/>
            <a:chOff x="450049" y="3805767"/>
            <a:chExt cx="364742" cy="1818168"/>
          </a:xfrm>
        </p:grpSpPr>
        <p:sp>
          <p:nvSpPr>
            <p:cNvPr id="23" name="TextBox 22"/>
            <p:cNvSpPr txBox="1"/>
            <p:nvPr/>
          </p:nvSpPr>
          <p:spPr>
            <a:xfrm rot="16200000">
              <a:off x="33268" y="4529405"/>
              <a:ext cx="1172116" cy="338554"/>
            </a:xfrm>
            <a:prstGeom prst="rect">
              <a:avLst/>
            </a:prstGeom>
            <a:noFill/>
          </p:spPr>
          <p:txBody>
            <a:bodyPr wrap="none" rtlCol="0">
              <a:spAutoFit/>
            </a:bodyPr>
            <a:lstStyle/>
            <a:p>
              <a:pPr algn="ctr"/>
              <a:r>
                <a:rPr lang="en-US" sz="800" dirty="0" smtClean="0">
                  <a:latin typeface="Courier"/>
                  <a:cs typeface="Courier"/>
                </a:rPr>
                <a:t>Degrees relative</a:t>
              </a:r>
            </a:p>
            <a:p>
              <a:pPr algn="ctr"/>
              <a:r>
                <a:rPr lang="en-US" sz="800" dirty="0">
                  <a:latin typeface="Courier"/>
                  <a:cs typeface="Courier"/>
                </a:rPr>
                <a:t>t</a:t>
              </a:r>
              <a:r>
                <a:rPr lang="en-US" sz="800" dirty="0" smtClean="0">
                  <a:latin typeface="Courier"/>
                  <a:cs typeface="Courier"/>
                </a:rPr>
                <a:t>o storm motion</a:t>
              </a:r>
              <a:endParaRPr lang="en-US" sz="800" dirty="0">
                <a:latin typeface="Courier"/>
                <a:cs typeface="Courier"/>
              </a:endParaRPr>
            </a:p>
          </p:txBody>
        </p:sp>
        <p:grpSp>
          <p:nvGrpSpPr>
            <p:cNvPr id="2" name="Group 1"/>
            <p:cNvGrpSpPr/>
            <p:nvPr/>
          </p:nvGrpSpPr>
          <p:grpSpPr>
            <a:xfrm rot="16200000">
              <a:off x="-174892" y="4634252"/>
              <a:ext cx="1818168" cy="161198"/>
              <a:chOff x="3869067" y="3063155"/>
              <a:chExt cx="1818168" cy="161198"/>
            </a:xfrm>
          </p:grpSpPr>
          <p:sp>
            <p:nvSpPr>
              <p:cNvPr id="13" name="Freeform 12"/>
              <p:cNvSpPr/>
              <p:nvPr/>
            </p:nvSpPr>
            <p:spPr>
              <a:xfrm rot="21102842">
                <a:off x="3869067" y="3082586"/>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189551" flipH="1">
                <a:off x="5196956" y="3063155"/>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5" name="Group 4"/>
          <p:cNvGrpSpPr/>
          <p:nvPr/>
        </p:nvGrpSpPr>
        <p:grpSpPr>
          <a:xfrm>
            <a:off x="812393" y="5503195"/>
            <a:ext cx="2099351" cy="745856"/>
            <a:chOff x="932488" y="5509914"/>
            <a:chExt cx="2099351" cy="745856"/>
          </a:xfrm>
        </p:grpSpPr>
        <p:sp>
          <p:nvSpPr>
            <p:cNvPr id="21" name="TextBox 20"/>
            <p:cNvSpPr txBox="1"/>
            <p:nvPr/>
          </p:nvSpPr>
          <p:spPr>
            <a:xfrm>
              <a:off x="1369605" y="6040326"/>
              <a:ext cx="1662234" cy="215444"/>
            </a:xfrm>
            <a:prstGeom prst="rect">
              <a:avLst/>
            </a:prstGeom>
            <a:noFill/>
          </p:spPr>
          <p:txBody>
            <a:bodyPr wrap="none" rtlCol="0">
              <a:spAutoFit/>
            </a:bodyPr>
            <a:lstStyle/>
            <a:p>
              <a:pPr algn="ctr"/>
              <a:r>
                <a:rPr lang="en-US" sz="800" dirty="0" smtClean="0">
                  <a:latin typeface="Courier"/>
                  <a:cs typeface="Courier"/>
                </a:rPr>
                <a:t>Normalized Radius (</a:t>
              </a:r>
              <a:r>
                <a:rPr lang="en-US" sz="800" dirty="0" err="1" smtClean="0">
                  <a:latin typeface="Courier"/>
                  <a:cs typeface="Courier"/>
                </a:rPr>
                <a:t>xRMW</a:t>
              </a:r>
              <a:r>
                <a:rPr lang="en-US" sz="800" dirty="0" smtClean="0">
                  <a:latin typeface="Courier"/>
                  <a:cs typeface="Courier"/>
                </a:rPr>
                <a:t>)</a:t>
              </a:r>
              <a:endParaRPr lang="en-US" sz="800" dirty="0">
                <a:latin typeface="Courier"/>
                <a:cs typeface="Courier"/>
              </a:endParaRPr>
            </a:p>
          </p:txBody>
        </p:sp>
        <p:cxnSp>
          <p:nvCxnSpPr>
            <p:cNvPr id="26" name="Straight Arrow Connector 25"/>
            <p:cNvCxnSpPr/>
            <p:nvPr/>
          </p:nvCxnSpPr>
          <p:spPr>
            <a:xfrm flipH="1">
              <a:off x="932489" y="5509914"/>
              <a:ext cx="256058" cy="407581"/>
            </a:xfrm>
            <a:prstGeom prst="straightConnector1">
              <a:avLst/>
            </a:prstGeom>
            <a:ln w="15875">
              <a:solidFill>
                <a:schemeClr val="tx1"/>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038815" y="6159705"/>
              <a:ext cx="330790"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932488" y="5917495"/>
              <a:ext cx="106327" cy="24221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3116681" y="2399445"/>
            <a:ext cx="2570323" cy="553998"/>
          </a:xfrm>
          <a:prstGeom prst="rect">
            <a:avLst/>
          </a:prstGeom>
          <a:noFill/>
        </p:spPr>
        <p:txBody>
          <a:bodyPr wrap="none" rtlCol="0">
            <a:spAutoFit/>
          </a:bodyPr>
          <a:lstStyle/>
          <a:p>
            <a:pPr algn="ctr"/>
            <a:r>
              <a:rPr lang="en-US" sz="1000" dirty="0" smtClean="0">
                <a:latin typeface="Courier"/>
                <a:cs typeface="Courier"/>
              </a:rPr>
              <a:t>W </a:t>
            </a:r>
            <a:r>
              <a:rPr lang="en-US" sz="1000" dirty="0" smtClean="0">
                <a:latin typeface="Courier"/>
                <a:cs typeface="Courier"/>
              </a:rPr>
              <a:t>Ensemble Spread </a:t>
            </a:r>
            <a:r>
              <a:rPr lang="en-US" sz="1000" dirty="0">
                <a:latin typeface="Courier"/>
                <a:cs typeface="Courier"/>
              </a:rPr>
              <a:t>(shaded, m/s)</a:t>
            </a:r>
            <a:endParaRPr lang="en-US" sz="1000" dirty="0" smtClean="0">
              <a:latin typeface="Courier"/>
              <a:cs typeface="Courier"/>
            </a:endParaRPr>
          </a:p>
          <a:p>
            <a:pPr algn="ctr"/>
            <a:r>
              <a:rPr lang="en-US" sz="1000" dirty="0" smtClean="0">
                <a:latin typeface="Courier"/>
                <a:cs typeface="Courier"/>
              </a:rPr>
              <a:t>W Mean (contoured</a:t>
            </a:r>
            <a:r>
              <a:rPr lang="en-US" sz="1000" dirty="0">
                <a:latin typeface="Courier"/>
                <a:cs typeface="Courier"/>
              </a:rPr>
              <a:t>, m/s</a:t>
            </a:r>
            <a:r>
              <a:rPr lang="en-US" sz="1000" dirty="0" smtClean="0">
                <a:latin typeface="Courier"/>
                <a:cs typeface="Courier"/>
              </a:rPr>
              <a:t>)</a:t>
            </a:r>
          </a:p>
          <a:p>
            <a:pPr algn="ctr"/>
            <a:r>
              <a:rPr lang="en-US" sz="1000" dirty="0" smtClean="0">
                <a:latin typeface="Courier"/>
                <a:cs typeface="Courier"/>
              </a:rPr>
              <a:t>Hurricanes Cat. 1-2</a:t>
            </a:r>
            <a:endParaRPr lang="en-US" sz="1000" dirty="0">
              <a:latin typeface="Courier"/>
              <a:cs typeface="Courier"/>
            </a:endParaRPr>
          </a:p>
        </p:txBody>
      </p:sp>
      <p:sp>
        <p:nvSpPr>
          <p:cNvPr id="29" name="TextBox 28"/>
          <p:cNvSpPr txBox="1"/>
          <p:nvPr/>
        </p:nvSpPr>
        <p:spPr>
          <a:xfrm>
            <a:off x="6062043" y="2400920"/>
            <a:ext cx="2185539" cy="553998"/>
          </a:xfrm>
          <a:prstGeom prst="rect">
            <a:avLst/>
          </a:prstGeom>
          <a:noFill/>
        </p:spPr>
        <p:txBody>
          <a:bodyPr wrap="none" rtlCol="0">
            <a:spAutoFit/>
          </a:bodyPr>
          <a:lstStyle/>
          <a:p>
            <a:pPr algn="ctr"/>
            <a:r>
              <a:rPr lang="en-US" sz="1000" dirty="0" smtClean="0">
                <a:latin typeface="Courier"/>
                <a:cs typeface="Courier"/>
              </a:rPr>
              <a:t>W </a:t>
            </a:r>
            <a:r>
              <a:rPr lang="en-US" sz="1000" dirty="0" smtClean="0">
                <a:latin typeface="Courier"/>
                <a:cs typeface="Courier"/>
              </a:rPr>
              <a:t>Ensemble Spread (shaded)</a:t>
            </a:r>
          </a:p>
          <a:p>
            <a:pPr algn="ctr"/>
            <a:r>
              <a:rPr lang="en-US" sz="1000" dirty="0" smtClean="0">
                <a:latin typeface="Courier"/>
                <a:cs typeface="Courier"/>
              </a:rPr>
              <a:t>W Mean (contoured</a:t>
            </a:r>
            <a:r>
              <a:rPr lang="en-US" sz="1000" dirty="0">
                <a:latin typeface="Courier"/>
                <a:cs typeface="Courier"/>
              </a:rPr>
              <a:t>, m/s</a:t>
            </a:r>
            <a:r>
              <a:rPr lang="en-US" sz="1000" dirty="0" smtClean="0">
                <a:latin typeface="Courier"/>
                <a:cs typeface="Courier"/>
              </a:rPr>
              <a:t>)</a:t>
            </a:r>
          </a:p>
          <a:p>
            <a:pPr algn="ctr"/>
            <a:r>
              <a:rPr lang="en-US" sz="1000" dirty="0" smtClean="0">
                <a:latin typeface="Courier"/>
                <a:cs typeface="Courier"/>
              </a:rPr>
              <a:t>Major Hurricanes</a:t>
            </a:r>
            <a:endParaRPr lang="en-US" sz="1000" dirty="0">
              <a:latin typeface="Courier"/>
              <a:cs typeface="Courier"/>
            </a:endParaRPr>
          </a:p>
        </p:txBody>
      </p:sp>
      <p:sp>
        <p:nvSpPr>
          <p:cNvPr id="30" name="Content Placeholder 5"/>
          <p:cNvSpPr>
            <a:spLocks noGrp="1"/>
          </p:cNvSpPr>
          <p:nvPr>
            <p:ph idx="1"/>
          </p:nvPr>
        </p:nvSpPr>
        <p:spPr>
          <a:xfrm>
            <a:off x="574725" y="1675653"/>
            <a:ext cx="7990122" cy="508156"/>
          </a:xfrm>
        </p:spPr>
        <p:txBody>
          <a:bodyPr>
            <a:normAutofit/>
          </a:bodyPr>
          <a:lstStyle/>
          <a:p>
            <a:pPr algn="ctr">
              <a:spcBef>
                <a:spcPts val="500"/>
              </a:spcBef>
            </a:pPr>
            <a:r>
              <a:rPr lang="en-US" sz="1800" dirty="0" smtClean="0"/>
              <a:t>HEDAS ensemble spread </a:t>
            </a:r>
            <a:r>
              <a:rPr lang="en-US" sz="1800" b="1" dirty="0" smtClean="0"/>
              <a:t>composite structure of 2-km </a:t>
            </a:r>
            <a:r>
              <a:rPr lang="en-US" sz="1800" b="1" dirty="0" smtClean="0"/>
              <a:t>vertical wind speed</a:t>
            </a:r>
            <a:endParaRPr lang="en-US" sz="1800" b="1" i="1" dirty="0" smtClean="0"/>
          </a:p>
        </p:txBody>
      </p:sp>
    </p:spTree>
    <p:extLst>
      <p:ext uri="{BB962C8B-B14F-4D97-AF65-F5344CB8AC3E}">
        <p14:creationId xmlns:p14="http://schemas.microsoft.com/office/powerpoint/2010/main" val="16309502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p:cNvPicPr>
          <p:nvPr/>
        </p:nvPicPr>
        <p:blipFill>
          <a:blip r:embed="rId2">
            <a:extLst>
              <a:ext uri="{28A0092B-C50C-407E-A947-70E740481C1C}">
                <a14:useLocalDpi xmlns:a14="http://schemas.microsoft.com/office/drawing/2010/main" val="0"/>
              </a:ext>
            </a:extLst>
          </a:blip>
          <a:stretch>
            <a:fillRect/>
          </a:stretch>
        </p:blipFill>
        <p:spPr>
          <a:xfrm>
            <a:off x="5860566" y="3081528"/>
            <a:ext cx="3008376" cy="2560320"/>
          </a:xfrm>
          <a:prstGeom prst="rect">
            <a:avLst/>
          </a:prstGeom>
        </p:spPr>
      </p:pic>
      <p:pic>
        <p:nvPicPr>
          <p:cNvPr id="22" name="Picture 21"/>
          <p:cNvPicPr>
            <a:picLocks/>
          </p:cNvPicPr>
          <p:nvPr/>
        </p:nvPicPr>
        <p:blipFill>
          <a:blip r:embed="rId3">
            <a:extLst>
              <a:ext uri="{28A0092B-C50C-407E-A947-70E740481C1C}">
                <a14:useLocalDpi xmlns:a14="http://schemas.microsoft.com/office/drawing/2010/main" val="0"/>
              </a:ext>
            </a:extLst>
          </a:blip>
          <a:stretch>
            <a:fillRect/>
          </a:stretch>
        </p:blipFill>
        <p:spPr>
          <a:xfrm>
            <a:off x="3100869" y="3081528"/>
            <a:ext cx="3008376" cy="2560320"/>
          </a:xfrm>
          <a:prstGeom prst="rect">
            <a:avLst/>
          </a:prstGeom>
        </p:spPr>
      </p:pic>
      <p:sp>
        <p:nvSpPr>
          <p:cNvPr id="4" name="Title 3"/>
          <p:cNvSpPr>
            <a:spLocks noGrp="1"/>
          </p:cNvSpPr>
          <p:nvPr>
            <p:ph type="title"/>
          </p:nvPr>
        </p:nvSpPr>
        <p:spPr/>
        <p:txBody>
          <a:bodyPr>
            <a:normAutofit/>
          </a:bodyPr>
          <a:lstStyle/>
          <a:p>
            <a:r>
              <a:rPr lang="en-US" sz="3000" dirty="0" smtClean="0"/>
              <a:t>COMPOSITE </a:t>
            </a:r>
            <a:r>
              <a:rPr lang="en-US" sz="3000" dirty="0" smtClean="0"/>
              <a:t>STRUCTURE </a:t>
            </a:r>
            <a:r>
              <a:rPr lang="en-US" sz="3000" dirty="0" smtClean="0"/>
              <a:t>of SHORT-RANGE ENSEMBLE SPREAD</a:t>
            </a:r>
            <a:endParaRPr lang="en-US" sz="3000" dirty="0"/>
          </a:p>
        </p:txBody>
      </p:sp>
      <p:pic>
        <p:nvPicPr>
          <p:cNvPr id="17" name="Picture 16"/>
          <p:cNvPicPr>
            <a:picLocks/>
          </p:cNvPicPr>
          <p:nvPr/>
        </p:nvPicPr>
        <p:blipFill>
          <a:blip r:embed="rId4">
            <a:extLst>
              <a:ext uri="{28A0092B-C50C-407E-A947-70E740481C1C}">
                <a14:useLocalDpi xmlns:a14="http://schemas.microsoft.com/office/drawing/2010/main" val="0"/>
              </a:ext>
            </a:extLst>
          </a:blip>
          <a:stretch>
            <a:fillRect/>
          </a:stretch>
        </p:blipFill>
        <p:spPr>
          <a:xfrm>
            <a:off x="341186" y="3081528"/>
            <a:ext cx="3006488" cy="2560320"/>
          </a:xfrm>
          <a:prstGeom prst="rect">
            <a:avLst/>
          </a:prstGeom>
        </p:spPr>
      </p:pic>
      <p:sp>
        <p:nvSpPr>
          <p:cNvPr id="19" name="TextBox 18"/>
          <p:cNvSpPr txBox="1"/>
          <p:nvPr/>
        </p:nvSpPr>
        <p:spPr>
          <a:xfrm>
            <a:off x="234840" y="2399445"/>
            <a:ext cx="2801193" cy="553998"/>
          </a:xfrm>
          <a:prstGeom prst="rect">
            <a:avLst/>
          </a:prstGeom>
          <a:noFill/>
        </p:spPr>
        <p:txBody>
          <a:bodyPr wrap="none" rtlCol="0">
            <a:spAutoFit/>
          </a:bodyPr>
          <a:lstStyle/>
          <a:p>
            <a:pPr algn="ctr"/>
            <a:r>
              <a:rPr lang="en-US" sz="1000" dirty="0" err="1" smtClean="0">
                <a:latin typeface="Courier"/>
                <a:cs typeface="Courier"/>
              </a:rPr>
              <a:t>Wspd</a:t>
            </a:r>
            <a:r>
              <a:rPr lang="en-US" sz="1000" dirty="0" smtClean="0">
                <a:latin typeface="Courier"/>
                <a:cs typeface="Courier"/>
              </a:rPr>
              <a:t> Ensemble Spread (shaded, m/s)</a:t>
            </a:r>
          </a:p>
          <a:p>
            <a:pPr algn="ctr"/>
            <a:r>
              <a:rPr lang="en-US" sz="1000" dirty="0" err="1" smtClean="0">
                <a:latin typeface="Courier"/>
                <a:cs typeface="Courier"/>
              </a:rPr>
              <a:t>Wspd</a:t>
            </a:r>
            <a:r>
              <a:rPr lang="en-US" sz="1000" dirty="0" smtClean="0">
                <a:latin typeface="Courier"/>
                <a:cs typeface="Courier"/>
              </a:rPr>
              <a:t> Mean (contoured</a:t>
            </a:r>
            <a:r>
              <a:rPr lang="en-US" sz="1000" dirty="0">
                <a:latin typeface="Courier"/>
                <a:cs typeface="Courier"/>
              </a:rPr>
              <a:t>, m/s</a:t>
            </a:r>
            <a:r>
              <a:rPr lang="en-US" sz="1000" dirty="0" smtClean="0">
                <a:latin typeface="Courier"/>
                <a:cs typeface="Courier"/>
              </a:rPr>
              <a:t>)</a:t>
            </a:r>
          </a:p>
          <a:p>
            <a:pPr algn="ctr"/>
            <a:r>
              <a:rPr lang="en-US" sz="1000" dirty="0" smtClean="0">
                <a:latin typeface="Courier"/>
                <a:cs typeface="Courier"/>
              </a:rPr>
              <a:t>Tropical Storms</a:t>
            </a:r>
            <a:endParaRPr lang="en-US" sz="1000" dirty="0">
              <a:latin typeface="Courier"/>
              <a:cs typeface="Courier"/>
            </a:endParaRPr>
          </a:p>
        </p:txBody>
      </p:sp>
      <p:grpSp>
        <p:nvGrpSpPr>
          <p:cNvPr id="6" name="Group 5"/>
          <p:cNvGrpSpPr/>
          <p:nvPr/>
        </p:nvGrpSpPr>
        <p:grpSpPr>
          <a:xfrm>
            <a:off x="175394" y="3584040"/>
            <a:ext cx="364742" cy="1818168"/>
            <a:chOff x="450049" y="3805767"/>
            <a:chExt cx="364742" cy="1818168"/>
          </a:xfrm>
        </p:grpSpPr>
        <p:sp>
          <p:nvSpPr>
            <p:cNvPr id="23" name="TextBox 22"/>
            <p:cNvSpPr txBox="1"/>
            <p:nvPr/>
          </p:nvSpPr>
          <p:spPr>
            <a:xfrm rot="16200000">
              <a:off x="33268" y="4529405"/>
              <a:ext cx="1172116" cy="338554"/>
            </a:xfrm>
            <a:prstGeom prst="rect">
              <a:avLst/>
            </a:prstGeom>
            <a:noFill/>
          </p:spPr>
          <p:txBody>
            <a:bodyPr wrap="none" rtlCol="0">
              <a:spAutoFit/>
            </a:bodyPr>
            <a:lstStyle/>
            <a:p>
              <a:pPr algn="ctr"/>
              <a:r>
                <a:rPr lang="en-US" sz="800" dirty="0" smtClean="0">
                  <a:latin typeface="Courier"/>
                  <a:cs typeface="Courier"/>
                </a:rPr>
                <a:t>Degrees relative</a:t>
              </a:r>
            </a:p>
            <a:p>
              <a:pPr algn="ctr"/>
              <a:r>
                <a:rPr lang="en-US" sz="800" dirty="0">
                  <a:latin typeface="Courier"/>
                  <a:cs typeface="Courier"/>
                </a:rPr>
                <a:t>t</a:t>
              </a:r>
              <a:r>
                <a:rPr lang="en-US" sz="800" dirty="0" smtClean="0">
                  <a:latin typeface="Courier"/>
                  <a:cs typeface="Courier"/>
                </a:rPr>
                <a:t>o storm motion</a:t>
              </a:r>
              <a:endParaRPr lang="en-US" sz="800" dirty="0">
                <a:latin typeface="Courier"/>
                <a:cs typeface="Courier"/>
              </a:endParaRPr>
            </a:p>
          </p:txBody>
        </p:sp>
        <p:grpSp>
          <p:nvGrpSpPr>
            <p:cNvPr id="2" name="Group 1"/>
            <p:cNvGrpSpPr/>
            <p:nvPr/>
          </p:nvGrpSpPr>
          <p:grpSpPr>
            <a:xfrm rot="16200000">
              <a:off x="-174892" y="4634252"/>
              <a:ext cx="1818168" cy="161198"/>
              <a:chOff x="3869067" y="3063155"/>
              <a:chExt cx="1818168" cy="161198"/>
            </a:xfrm>
          </p:grpSpPr>
          <p:sp>
            <p:nvSpPr>
              <p:cNvPr id="13" name="Freeform 12"/>
              <p:cNvSpPr/>
              <p:nvPr/>
            </p:nvSpPr>
            <p:spPr>
              <a:xfrm rot="21102842">
                <a:off x="3869067" y="3082586"/>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189551" flipH="1">
                <a:off x="5196956" y="3063155"/>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5" name="Group 4"/>
          <p:cNvGrpSpPr/>
          <p:nvPr/>
        </p:nvGrpSpPr>
        <p:grpSpPr>
          <a:xfrm>
            <a:off x="812393" y="5503195"/>
            <a:ext cx="2099351" cy="745856"/>
            <a:chOff x="932488" y="5509914"/>
            <a:chExt cx="2099351" cy="745856"/>
          </a:xfrm>
        </p:grpSpPr>
        <p:sp>
          <p:nvSpPr>
            <p:cNvPr id="21" name="TextBox 20"/>
            <p:cNvSpPr txBox="1"/>
            <p:nvPr/>
          </p:nvSpPr>
          <p:spPr>
            <a:xfrm>
              <a:off x="1369605" y="6040326"/>
              <a:ext cx="1662234" cy="215444"/>
            </a:xfrm>
            <a:prstGeom prst="rect">
              <a:avLst/>
            </a:prstGeom>
            <a:noFill/>
          </p:spPr>
          <p:txBody>
            <a:bodyPr wrap="none" rtlCol="0">
              <a:spAutoFit/>
            </a:bodyPr>
            <a:lstStyle/>
            <a:p>
              <a:pPr algn="ctr"/>
              <a:r>
                <a:rPr lang="en-US" sz="800" dirty="0" smtClean="0">
                  <a:latin typeface="Courier"/>
                  <a:cs typeface="Courier"/>
                </a:rPr>
                <a:t>Normalized Radius (</a:t>
              </a:r>
              <a:r>
                <a:rPr lang="en-US" sz="800" dirty="0" err="1" smtClean="0">
                  <a:latin typeface="Courier"/>
                  <a:cs typeface="Courier"/>
                </a:rPr>
                <a:t>xRMW</a:t>
              </a:r>
              <a:r>
                <a:rPr lang="en-US" sz="800" dirty="0" smtClean="0">
                  <a:latin typeface="Courier"/>
                  <a:cs typeface="Courier"/>
                </a:rPr>
                <a:t>)</a:t>
              </a:r>
              <a:endParaRPr lang="en-US" sz="800" dirty="0">
                <a:latin typeface="Courier"/>
                <a:cs typeface="Courier"/>
              </a:endParaRPr>
            </a:p>
          </p:txBody>
        </p:sp>
        <p:cxnSp>
          <p:nvCxnSpPr>
            <p:cNvPr id="26" name="Straight Arrow Connector 25"/>
            <p:cNvCxnSpPr/>
            <p:nvPr/>
          </p:nvCxnSpPr>
          <p:spPr>
            <a:xfrm flipH="1">
              <a:off x="932489" y="5509914"/>
              <a:ext cx="256058" cy="407581"/>
            </a:xfrm>
            <a:prstGeom prst="straightConnector1">
              <a:avLst/>
            </a:prstGeom>
            <a:ln w="15875">
              <a:solidFill>
                <a:schemeClr val="tx1"/>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038815" y="6159705"/>
              <a:ext cx="330790"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932488" y="5917495"/>
              <a:ext cx="106327" cy="24221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3001247" y="2399445"/>
            <a:ext cx="2801193" cy="553998"/>
          </a:xfrm>
          <a:prstGeom prst="rect">
            <a:avLst/>
          </a:prstGeom>
          <a:noFill/>
        </p:spPr>
        <p:txBody>
          <a:bodyPr wrap="none" rtlCol="0">
            <a:spAutoFit/>
          </a:bodyPr>
          <a:lstStyle/>
          <a:p>
            <a:pPr algn="ctr"/>
            <a:r>
              <a:rPr lang="en-US" sz="1000" dirty="0" err="1" smtClean="0">
                <a:latin typeface="Courier"/>
                <a:cs typeface="Courier"/>
              </a:rPr>
              <a:t>Wspd</a:t>
            </a:r>
            <a:r>
              <a:rPr lang="en-US" sz="1000" dirty="0" smtClean="0">
                <a:latin typeface="Courier"/>
                <a:cs typeface="Courier"/>
              </a:rPr>
              <a:t> </a:t>
            </a:r>
            <a:r>
              <a:rPr lang="en-US" sz="1000" dirty="0" smtClean="0">
                <a:latin typeface="Courier"/>
                <a:cs typeface="Courier"/>
              </a:rPr>
              <a:t>Ensemble Spread </a:t>
            </a:r>
            <a:r>
              <a:rPr lang="en-US" sz="1000" dirty="0">
                <a:latin typeface="Courier"/>
                <a:cs typeface="Courier"/>
              </a:rPr>
              <a:t>(shaded, m/s)</a:t>
            </a:r>
            <a:endParaRPr lang="en-US" sz="1000" dirty="0" smtClean="0">
              <a:latin typeface="Courier"/>
              <a:cs typeface="Courier"/>
            </a:endParaRPr>
          </a:p>
          <a:p>
            <a:pPr algn="ctr"/>
            <a:r>
              <a:rPr lang="en-US" sz="1000" dirty="0" err="1" smtClean="0">
                <a:latin typeface="Courier"/>
                <a:cs typeface="Courier"/>
              </a:rPr>
              <a:t>Wspd</a:t>
            </a:r>
            <a:r>
              <a:rPr lang="en-US" sz="1000" dirty="0" smtClean="0">
                <a:latin typeface="Courier"/>
                <a:cs typeface="Courier"/>
              </a:rPr>
              <a:t> Mean (contoured</a:t>
            </a:r>
            <a:r>
              <a:rPr lang="en-US" sz="1000" dirty="0">
                <a:latin typeface="Courier"/>
                <a:cs typeface="Courier"/>
              </a:rPr>
              <a:t>, m/s</a:t>
            </a:r>
            <a:r>
              <a:rPr lang="en-US" sz="1000" dirty="0" smtClean="0">
                <a:latin typeface="Courier"/>
                <a:cs typeface="Courier"/>
              </a:rPr>
              <a:t>)</a:t>
            </a:r>
          </a:p>
          <a:p>
            <a:pPr algn="ctr"/>
            <a:r>
              <a:rPr lang="en-US" sz="1000" dirty="0" smtClean="0">
                <a:latin typeface="Courier"/>
                <a:cs typeface="Courier"/>
              </a:rPr>
              <a:t>Hurricanes Cat. 1-2</a:t>
            </a:r>
            <a:endParaRPr lang="en-US" sz="1000" dirty="0">
              <a:latin typeface="Courier"/>
              <a:cs typeface="Courier"/>
            </a:endParaRPr>
          </a:p>
        </p:txBody>
      </p:sp>
      <p:sp>
        <p:nvSpPr>
          <p:cNvPr id="29" name="TextBox 28"/>
          <p:cNvSpPr txBox="1"/>
          <p:nvPr/>
        </p:nvSpPr>
        <p:spPr>
          <a:xfrm>
            <a:off x="5946609" y="2400920"/>
            <a:ext cx="2416409" cy="553998"/>
          </a:xfrm>
          <a:prstGeom prst="rect">
            <a:avLst/>
          </a:prstGeom>
          <a:noFill/>
        </p:spPr>
        <p:txBody>
          <a:bodyPr wrap="none" rtlCol="0">
            <a:spAutoFit/>
          </a:bodyPr>
          <a:lstStyle/>
          <a:p>
            <a:pPr algn="ctr"/>
            <a:r>
              <a:rPr lang="en-US" sz="1000" dirty="0" err="1" smtClean="0">
                <a:latin typeface="Courier"/>
                <a:cs typeface="Courier"/>
              </a:rPr>
              <a:t>Wspd</a:t>
            </a:r>
            <a:r>
              <a:rPr lang="en-US" sz="1000" dirty="0" smtClean="0">
                <a:latin typeface="Courier"/>
                <a:cs typeface="Courier"/>
              </a:rPr>
              <a:t> </a:t>
            </a:r>
            <a:r>
              <a:rPr lang="en-US" sz="1000" dirty="0" smtClean="0">
                <a:latin typeface="Courier"/>
                <a:cs typeface="Courier"/>
              </a:rPr>
              <a:t>Ensemble Spread (shaded)</a:t>
            </a:r>
          </a:p>
          <a:p>
            <a:pPr algn="ctr"/>
            <a:r>
              <a:rPr lang="en-US" sz="1000" dirty="0" err="1" smtClean="0">
                <a:latin typeface="Courier"/>
                <a:cs typeface="Courier"/>
              </a:rPr>
              <a:t>Wspd</a:t>
            </a:r>
            <a:r>
              <a:rPr lang="en-US" sz="1000" dirty="0" smtClean="0">
                <a:latin typeface="Courier"/>
                <a:cs typeface="Courier"/>
              </a:rPr>
              <a:t> Mean (contoured</a:t>
            </a:r>
            <a:r>
              <a:rPr lang="en-US" sz="1000" dirty="0">
                <a:latin typeface="Courier"/>
                <a:cs typeface="Courier"/>
              </a:rPr>
              <a:t>, m/s</a:t>
            </a:r>
            <a:r>
              <a:rPr lang="en-US" sz="1000" dirty="0" smtClean="0">
                <a:latin typeface="Courier"/>
                <a:cs typeface="Courier"/>
              </a:rPr>
              <a:t>)</a:t>
            </a:r>
          </a:p>
          <a:p>
            <a:pPr algn="ctr"/>
            <a:r>
              <a:rPr lang="en-US" sz="1000" dirty="0" smtClean="0">
                <a:latin typeface="Courier"/>
                <a:cs typeface="Courier"/>
              </a:rPr>
              <a:t>Major Hurricanes</a:t>
            </a:r>
            <a:endParaRPr lang="en-US" sz="1000" dirty="0">
              <a:latin typeface="Courier"/>
              <a:cs typeface="Courier"/>
            </a:endParaRPr>
          </a:p>
        </p:txBody>
      </p:sp>
      <p:sp>
        <p:nvSpPr>
          <p:cNvPr id="30" name="Content Placeholder 5"/>
          <p:cNvSpPr>
            <a:spLocks noGrp="1"/>
          </p:cNvSpPr>
          <p:nvPr>
            <p:ph idx="1"/>
          </p:nvPr>
        </p:nvSpPr>
        <p:spPr>
          <a:xfrm>
            <a:off x="574725" y="1675653"/>
            <a:ext cx="7990122" cy="508156"/>
          </a:xfrm>
        </p:spPr>
        <p:txBody>
          <a:bodyPr>
            <a:normAutofit fontScale="92500" lnSpcReduction="20000"/>
          </a:bodyPr>
          <a:lstStyle/>
          <a:p>
            <a:pPr algn="ctr">
              <a:spcBef>
                <a:spcPts val="500"/>
              </a:spcBef>
            </a:pPr>
            <a:r>
              <a:rPr lang="en-US" sz="1800" dirty="0" smtClean="0"/>
              <a:t>HEDAS ensemble spread </a:t>
            </a:r>
            <a:r>
              <a:rPr lang="en-US" sz="1800" b="1" dirty="0" smtClean="0"/>
              <a:t>composite structure of </a:t>
            </a:r>
            <a:r>
              <a:rPr lang="en-US" sz="1800" b="1" dirty="0" smtClean="0"/>
              <a:t>horizontal wind speed at model level 1</a:t>
            </a:r>
            <a:endParaRPr lang="en-US" sz="1800" b="1" i="1" dirty="0" smtClean="0"/>
          </a:p>
        </p:txBody>
      </p:sp>
    </p:spTree>
    <p:extLst>
      <p:ext uri="{BB962C8B-B14F-4D97-AF65-F5344CB8AC3E}">
        <p14:creationId xmlns:p14="http://schemas.microsoft.com/office/powerpoint/2010/main" val="29099248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p:cNvPicPr>
          <p:nvPr/>
        </p:nvPicPr>
        <p:blipFill>
          <a:blip r:embed="rId2">
            <a:extLst>
              <a:ext uri="{28A0092B-C50C-407E-A947-70E740481C1C}">
                <a14:useLocalDpi xmlns:a14="http://schemas.microsoft.com/office/drawing/2010/main" val="0"/>
              </a:ext>
            </a:extLst>
          </a:blip>
          <a:stretch>
            <a:fillRect/>
          </a:stretch>
        </p:blipFill>
        <p:spPr>
          <a:xfrm>
            <a:off x="5860566" y="3081528"/>
            <a:ext cx="3008376" cy="2560320"/>
          </a:xfrm>
          <a:prstGeom prst="rect">
            <a:avLst/>
          </a:prstGeom>
        </p:spPr>
      </p:pic>
      <p:pic>
        <p:nvPicPr>
          <p:cNvPr id="22" name="Picture 21"/>
          <p:cNvPicPr>
            <a:picLocks/>
          </p:cNvPicPr>
          <p:nvPr/>
        </p:nvPicPr>
        <p:blipFill>
          <a:blip r:embed="rId3">
            <a:extLst>
              <a:ext uri="{28A0092B-C50C-407E-A947-70E740481C1C}">
                <a14:useLocalDpi xmlns:a14="http://schemas.microsoft.com/office/drawing/2010/main" val="0"/>
              </a:ext>
            </a:extLst>
          </a:blip>
          <a:stretch>
            <a:fillRect/>
          </a:stretch>
        </p:blipFill>
        <p:spPr>
          <a:xfrm>
            <a:off x="3100869" y="3081528"/>
            <a:ext cx="3008376" cy="2560320"/>
          </a:xfrm>
          <a:prstGeom prst="rect">
            <a:avLst/>
          </a:prstGeom>
        </p:spPr>
      </p:pic>
      <p:sp>
        <p:nvSpPr>
          <p:cNvPr id="4" name="Title 3"/>
          <p:cNvSpPr>
            <a:spLocks noGrp="1"/>
          </p:cNvSpPr>
          <p:nvPr>
            <p:ph type="title"/>
          </p:nvPr>
        </p:nvSpPr>
        <p:spPr/>
        <p:txBody>
          <a:bodyPr>
            <a:normAutofit/>
          </a:bodyPr>
          <a:lstStyle/>
          <a:p>
            <a:r>
              <a:rPr lang="en-US" sz="3000" dirty="0" smtClean="0"/>
              <a:t>COMPOSITE </a:t>
            </a:r>
            <a:r>
              <a:rPr lang="en-US" sz="3000" dirty="0" smtClean="0"/>
              <a:t>STRUCTURE </a:t>
            </a:r>
            <a:r>
              <a:rPr lang="en-US" sz="3000" dirty="0" smtClean="0"/>
              <a:t>of SHORT-RANGE ENSEMBLE SPREAD</a:t>
            </a:r>
            <a:endParaRPr lang="en-US" sz="3000" dirty="0"/>
          </a:p>
        </p:txBody>
      </p:sp>
      <p:pic>
        <p:nvPicPr>
          <p:cNvPr id="17" name="Picture 16"/>
          <p:cNvPicPr>
            <a:picLocks/>
          </p:cNvPicPr>
          <p:nvPr/>
        </p:nvPicPr>
        <p:blipFill>
          <a:blip r:embed="rId4">
            <a:extLst>
              <a:ext uri="{28A0092B-C50C-407E-A947-70E740481C1C}">
                <a14:useLocalDpi xmlns:a14="http://schemas.microsoft.com/office/drawing/2010/main" val="0"/>
              </a:ext>
            </a:extLst>
          </a:blip>
          <a:stretch>
            <a:fillRect/>
          </a:stretch>
        </p:blipFill>
        <p:spPr>
          <a:xfrm>
            <a:off x="341186" y="3081528"/>
            <a:ext cx="3006488" cy="2560320"/>
          </a:xfrm>
          <a:prstGeom prst="rect">
            <a:avLst/>
          </a:prstGeom>
        </p:spPr>
      </p:pic>
      <p:sp>
        <p:nvSpPr>
          <p:cNvPr id="19" name="TextBox 18"/>
          <p:cNvSpPr txBox="1"/>
          <p:nvPr/>
        </p:nvSpPr>
        <p:spPr>
          <a:xfrm>
            <a:off x="234840" y="2399445"/>
            <a:ext cx="2801193" cy="553998"/>
          </a:xfrm>
          <a:prstGeom prst="rect">
            <a:avLst/>
          </a:prstGeom>
          <a:noFill/>
        </p:spPr>
        <p:txBody>
          <a:bodyPr wrap="none" rtlCol="0">
            <a:spAutoFit/>
          </a:bodyPr>
          <a:lstStyle/>
          <a:p>
            <a:pPr algn="ctr"/>
            <a:r>
              <a:rPr lang="en-US" sz="1000" dirty="0" err="1" smtClean="0">
                <a:latin typeface="Courier"/>
                <a:cs typeface="Courier"/>
              </a:rPr>
              <a:t>Wspd</a:t>
            </a:r>
            <a:r>
              <a:rPr lang="en-US" sz="1000" dirty="0" smtClean="0">
                <a:latin typeface="Courier"/>
                <a:cs typeface="Courier"/>
              </a:rPr>
              <a:t> Ensemble Spread (shaded, m/s)</a:t>
            </a:r>
          </a:p>
          <a:p>
            <a:pPr algn="ctr"/>
            <a:r>
              <a:rPr lang="en-US" sz="1000" dirty="0" err="1" smtClean="0">
                <a:latin typeface="Courier"/>
                <a:cs typeface="Courier"/>
              </a:rPr>
              <a:t>Wspd</a:t>
            </a:r>
            <a:r>
              <a:rPr lang="en-US" sz="1000" dirty="0" smtClean="0">
                <a:latin typeface="Courier"/>
                <a:cs typeface="Courier"/>
              </a:rPr>
              <a:t> Mean (contoured</a:t>
            </a:r>
            <a:r>
              <a:rPr lang="en-US" sz="1000" dirty="0">
                <a:latin typeface="Courier"/>
                <a:cs typeface="Courier"/>
              </a:rPr>
              <a:t>, m/s</a:t>
            </a:r>
            <a:r>
              <a:rPr lang="en-US" sz="1000" dirty="0" smtClean="0">
                <a:latin typeface="Courier"/>
                <a:cs typeface="Courier"/>
              </a:rPr>
              <a:t>)</a:t>
            </a:r>
          </a:p>
          <a:p>
            <a:pPr algn="ctr"/>
            <a:r>
              <a:rPr lang="en-US" sz="1000" dirty="0" smtClean="0">
                <a:latin typeface="Courier"/>
                <a:cs typeface="Courier"/>
              </a:rPr>
              <a:t>Tropical Storms</a:t>
            </a:r>
            <a:endParaRPr lang="en-US" sz="1000" dirty="0">
              <a:latin typeface="Courier"/>
              <a:cs typeface="Courier"/>
            </a:endParaRPr>
          </a:p>
        </p:txBody>
      </p:sp>
      <p:grpSp>
        <p:nvGrpSpPr>
          <p:cNvPr id="6" name="Group 5"/>
          <p:cNvGrpSpPr/>
          <p:nvPr/>
        </p:nvGrpSpPr>
        <p:grpSpPr>
          <a:xfrm>
            <a:off x="175394" y="3584040"/>
            <a:ext cx="364742" cy="1818168"/>
            <a:chOff x="450049" y="3805767"/>
            <a:chExt cx="364742" cy="1818168"/>
          </a:xfrm>
        </p:grpSpPr>
        <p:sp>
          <p:nvSpPr>
            <p:cNvPr id="23" name="TextBox 22"/>
            <p:cNvSpPr txBox="1"/>
            <p:nvPr/>
          </p:nvSpPr>
          <p:spPr>
            <a:xfrm rot="16200000">
              <a:off x="33268" y="4529405"/>
              <a:ext cx="1172116" cy="338554"/>
            </a:xfrm>
            <a:prstGeom prst="rect">
              <a:avLst/>
            </a:prstGeom>
            <a:noFill/>
          </p:spPr>
          <p:txBody>
            <a:bodyPr wrap="none" rtlCol="0">
              <a:spAutoFit/>
            </a:bodyPr>
            <a:lstStyle/>
            <a:p>
              <a:pPr algn="ctr"/>
              <a:r>
                <a:rPr lang="en-US" sz="800" dirty="0" smtClean="0">
                  <a:latin typeface="Courier"/>
                  <a:cs typeface="Courier"/>
                </a:rPr>
                <a:t>Degrees relative</a:t>
              </a:r>
            </a:p>
            <a:p>
              <a:pPr algn="ctr"/>
              <a:r>
                <a:rPr lang="en-US" sz="800" dirty="0">
                  <a:latin typeface="Courier"/>
                  <a:cs typeface="Courier"/>
                </a:rPr>
                <a:t>t</a:t>
              </a:r>
              <a:r>
                <a:rPr lang="en-US" sz="800" dirty="0" smtClean="0">
                  <a:latin typeface="Courier"/>
                  <a:cs typeface="Courier"/>
                </a:rPr>
                <a:t>o storm motion</a:t>
              </a:r>
              <a:endParaRPr lang="en-US" sz="800" dirty="0">
                <a:latin typeface="Courier"/>
                <a:cs typeface="Courier"/>
              </a:endParaRPr>
            </a:p>
          </p:txBody>
        </p:sp>
        <p:grpSp>
          <p:nvGrpSpPr>
            <p:cNvPr id="2" name="Group 1"/>
            <p:cNvGrpSpPr/>
            <p:nvPr/>
          </p:nvGrpSpPr>
          <p:grpSpPr>
            <a:xfrm rot="16200000">
              <a:off x="-174892" y="4634252"/>
              <a:ext cx="1818168" cy="161198"/>
              <a:chOff x="3869067" y="3063155"/>
              <a:chExt cx="1818168" cy="161198"/>
            </a:xfrm>
          </p:grpSpPr>
          <p:sp>
            <p:nvSpPr>
              <p:cNvPr id="13" name="Freeform 12"/>
              <p:cNvSpPr/>
              <p:nvPr/>
            </p:nvSpPr>
            <p:spPr>
              <a:xfrm rot="21102842">
                <a:off x="3869067" y="3082586"/>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189551" flipH="1">
                <a:off x="5196956" y="3063155"/>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5" name="Group 4"/>
          <p:cNvGrpSpPr/>
          <p:nvPr/>
        </p:nvGrpSpPr>
        <p:grpSpPr>
          <a:xfrm>
            <a:off x="812393" y="5503195"/>
            <a:ext cx="2099351" cy="745856"/>
            <a:chOff x="932488" y="5509914"/>
            <a:chExt cx="2099351" cy="745856"/>
          </a:xfrm>
        </p:grpSpPr>
        <p:sp>
          <p:nvSpPr>
            <p:cNvPr id="21" name="TextBox 20"/>
            <p:cNvSpPr txBox="1"/>
            <p:nvPr/>
          </p:nvSpPr>
          <p:spPr>
            <a:xfrm>
              <a:off x="1369605" y="6040326"/>
              <a:ext cx="1662234" cy="215444"/>
            </a:xfrm>
            <a:prstGeom prst="rect">
              <a:avLst/>
            </a:prstGeom>
            <a:noFill/>
          </p:spPr>
          <p:txBody>
            <a:bodyPr wrap="none" rtlCol="0">
              <a:spAutoFit/>
            </a:bodyPr>
            <a:lstStyle/>
            <a:p>
              <a:pPr algn="ctr"/>
              <a:r>
                <a:rPr lang="en-US" sz="800" dirty="0" smtClean="0">
                  <a:latin typeface="Courier"/>
                  <a:cs typeface="Courier"/>
                </a:rPr>
                <a:t>Normalized Radius (</a:t>
              </a:r>
              <a:r>
                <a:rPr lang="en-US" sz="800" dirty="0" err="1" smtClean="0">
                  <a:latin typeface="Courier"/>
                  <a:cs typeface="Courier"/>
                </a:rPr>
                <a:t>xRMW</a:t>
              </a:r>
              <a:r>
                <a:rPr lang="en-US" sz="800" dirty="0" smtClean="0">
                  <a:latin typeface="Courier"/>
                  <a:cs typeface="Courier"/>
                </a:rPr>
                <a:t>)</a:t>
              </a:r>
              <a:endParaRPr lang="en-US" sz="800" dirty="0">
                <a:latin typeface="Courier"/>
                <a:cs typeface="Courier"/>
              </a:endParaRPr>
            </a:p>
          </p:txBody>
        </p:sp>
        <p:cxnSp>
          <p:nvCxnSpPr>
            <p:cNvPr id="26" name="Straight Arrow Connector 25"/>
            <p:cNvCxnSpPr/>
            <p:nvPr/>
          </p:nvCxnSpPr>
          <p:spPr>
            <a:xfrm flipH="1">
              <a:off x="932489" y="5509914"/>
              <a:ext cx="256058" cy="407581"/>
            </a:xfrm>
            <a:prstGeom prst="straightConnector1">
              <a:avLst/>
            </a:prstGeom>
            <a:ln w="15875">
              <a:solidFill>
                <a:schemeClr val="tx1"/>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038815" y="6159705"/>
              <a:ext cx="330790"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932488" y="5917495"/>
              <a:ext cx="106327" cy="24221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3001247" y="2399445"/>
            <a:ext cx="2801193" cy="553998"/>
          </a:xfrm>
          <a:prstGeom prst="rect">
            <a:avLst/>
          </a:prstGeom>
          <a:noFill/>
        </p:spPr>
        <p:txBody>
          <a:bodyPr wrap="none" rtlCol="0">
            <a:spAutoFit/>
          </a:bodyPr>
          <a:lstStyle/>
          <a:p>
            <a:pPr algn="ctr"/>
            <a:r>
              <a:rPr lang="en-US" sz="1000" dirty="0" err="1" smtClean="0">
                <a:latin typeface="Courier"/>
                <a:cs typeface="Courier"/>
              </a:rPr>
              <a:t>Wspd</a:t>
            </a:r>
            <a:r>
              <a:rPr lang="en-US" sz="1000" dirty="0" smtClean="0">
                <a:latin typeface="Courier"/>
                <a:cs typeface="Courier"/>
              </a:rPr>
              <a:t> </a:t>
            </a:r>
            <a:r>
              <a:rPr lang="en-US" sz="1000" dirty="0" smtClean="0">
                <a:latin typeface="Courier"/>
                <a:cs typeface="Courier"/>
              </a:rPr>
              <a:t>Ensemble Spread </a:t>
            </a:r>
            <a:r>
              <a:rPr lang="en-US" sz="1000" dirty="0">
                <a:latin typeface="Courier"/>
                <a:cs typeface="Courier"/>
              </a:rPr>
              <a:t>(shaded, m/s)</a:t>
            </a:r>
            <a:endParaRPr lang="en-US" sz="1000" dirty="0" smtClean="0">
              <a:latin typeface="Courier"/>
              <a:cs typeface="Courier"/>
            </a:endParaRPr>
          </a:p>
          <a:p>
            <a:pPr algn="ctr"/>
            <a:r>
              <a:rPr lang="en-US" sz="1000" dirty="0" err="1" smtClean="0">
                <a:latin typeface="Courier"/>
                <a:cs typeface="Courier"/>
              </a:rPr>
              <a:t>Wspd</a:t>
            </a:r>
            <a:r>
              <a:rPr lang="en-US" sz="1000" dirty="0" smtClean="0">
                <a:latin typeface="Courier"/>
                <a:cs typeface="Courier"/>
              </a:rPr>
              <a:t> Mean (contoured</a:t>
            </a:r>
            <a:r>
              <a:rPr lang="en-US" sz="1000" dirty="0">
                <a:latin typeface="Courier"/>
                <a:cs typeface="Courier"/>
              </a:rPr>
              <a:t>, m/s</a:t>
            </a:r>
            <a:r>
              <a:rPr lang="en-US" sz="1000" dirty="0" smtClean="0">
                <a:latin typeface="Courier"/>
                <a:cs typeface="Courier"/>
              </a:rPr>
              <a:t>)</a:t>
            </a:r>
          </a:p>
          <a:p>
            <a:pPr algn="ctr"/>
            <a:r>
              <a:rPr lang="en-US" sz="1000" dirty="0" smtClean="0">
                <a:latin typeface="Courier"/>
                <a:cs typeface="Courier"/>
              </a:rPr>
              <a:t>Hurricanes Cat. 1-2</a:t>
            </a:r>
            <a:endParaRPr lang="en-US" sz="1000" dirty="0">
              <a:latin typeface="Courier"/>
              <a:cs typeface="Courier"/>
            </a:endParaRPr>
          </a:p>
        </p:txBody>
      </p:sp>
      <p:sp>
        <p:nvSpPr>
          <p:cNvPr id="29" name="TextBox 28"/>
          <p:cNvSpPr txBox="1"/>
          <p:nvPr/>
        </p:nvSpPr>
        <p:spPr>
          <a:xfrm>
            <a:off x="5946609" y="2400920"/>
            <a:ext cx="2416409" cy="553998"/>
          </a:xfrm>
          <a:prstGeom prst="rect">
            <a:avLst/>
          </a:prstGeom>
          <a:noFill/>
        </p:spPr>
        <p:txBody>
          <a:bodyPr wrap="none" rtlCol="0">
            <a:spAutoFit/>
          </a:bodyPr>
          <a:lstStyle/>
          <a:p>
            <a:pPr algn="ctr"/>
            <a:r>
              <a:rPr lang="en-US" sz="1000" dirty="0" err="1" smtClean="0">
                <a:latin typeface="Courier"/>
                <a:cs typeface="Courier"/>
              </a:rPr>
              <a:t>Wspd</a:t>
            </a:r>
            <a:r>
              <a:rPr lang="en-US" sz="1000" dirty="0" smtClean="0">
                <a:latin typeface="Courier"/>
                <a:cs typeface="Courier"/>
              </a:rPr>
              <a:t> </a:t>
            </a:r>
            <a:r>
              <a:rPr lang="en-US" sz="1000" dirty="0" smtClean="0">
                <a:latin typeface="Courier"/>
                <a:cs typeface="Courier"/>
              </a:rPr>
              <a:t>Ensemble Spread (shaded)</a:t>
            </a:r>
          </a:p>
          <a:p>
            <a:pPr algn="ctr"/>
            <a:r>
              <a:rPr lang="en-US" sz="1000" dirty="0" err="1" smtClean="0">
                <a:latin typeface="Courier"/>
                <a:cs typeface="Courier"/>
              </a:rPr>
              <a:t>Wspd</a:t>
            </a:r>
            <a:r>
              <a:rPr lang="en-US" sz="1000" dirty="0" smtClean="0">
                <a:latin typeface="Courier"/>
                <a:cs typeface="Courier"/>
              </a:rPr>
              <a:t> Mean (contoured</a:t>
            </a:r>
            <a:r>
              <a:rPr lang="en-US" sz="1000" dirty="0">
                <a:latin typeface="Courier"/>
                <a:cs typeface="Courier"/>
              </a:rPr>
              <a:t>, m/s</a:t>
            </a:r>
            <a:r>
              <a:rPr lang="en-US" sz="1000" dirty="0" smtClean="0">
                <a:latin typeface="Courier"/>
                <a:cs typeface="Courier"/>
              </a:rPr>
              <a:t>)</a:t>
            </a:r>
          </a:p>
          <a:p>
            <a:pPr algn="ctr"/>
            <a:r>
              <a:rPr lang="en-US" sz="1000" dirty="0" smtClean="0">
                <a:latin typeface="Courier"/>
                <a:cs typeface="Courier"/>
              </a:rPr>
              <a:t>Major Hurricanes</a:t>
            </a:r>
            <a:endParaRPr lang="en-US" sz="1000" dirty="0">
              <a:latin typeface="Courier"/>
              <a:cs typeface="Courier"/>
            </a:endParaRPr>
          </a:p>
        </p:txBody>
      </p:sp>
      <p:sp>
        <p:nvSpPr>
          <p:cNvPr id="30" name="Content Placeholder 5"/>
          <p:cNvSpPr>
            <a:spLocks noGrp="1"/>
          </p:cNvSpPr>
          <p:nvPr>
            <p:ph idx="1"/>
          </p:nvPr>
        </p:nvSpPr>
        <p:spPr>
          <a:xfrm>
            <a:off x="574725" y="1675653"/>
            <a:ext cx="7990122" cy="508156"/>
          </a:xfrm>
        </p:spPr>
        <p:txBody>
          <a:bodyPr>
            <a:normAutofit fontScale="92500" lnSpcReduction="20000"/>
          </a:bodyPr>
          <a:lstStyle/>
          <a:p>
            <a:pPr algn="ctr">
              <a:spcBef>
                <a:spcPts val="500"/>
              </a:spcBef>
            </a:pPr>
            <a:r>
              <a:rPr lang="en-US" sz="1800" dirty="0" smtClean="0"/>
              <a:t>HEDAS ensemble spread </a:t>
            </a:r>
            <a:r>
              <a:rPr lang="en-US" sz="1800" b="1" dirty="0" smtClean="0"/>
              <a:t>composite structure of </a:t>
            </a:r>
            <a:r>
              <a:rPr lang="en-US" sz="1800" b="1" dirty="0" smtClean="0"/>
              <a:t>horizontal wind speed at model level 1 (wavenumber 0 removed)</a:t>
            </a:r>
            <a:endParaRPr lang="en-US" sz="1800" b="1" i="1" dirty="0" smtClean="0"/>
          </a:p>
        </p:txBody>
      </p:sp>
    </p:spTree>
    <p:extLst>
      <p:ext uri="{BB962C8B-B14F-4D97-AF65-F5344CB8AC3E}">
        <p14:creationId xmlns:p14="http://schemas.microsoft.com/office/powerpoint/2010/main" val="10118412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CONCLUSIONS (1)</a:t>
            </a:r>
            <a:endParaRPr lang="en-US" sz="3200" dirty="0"/>
          </a:p>
        </p:txBody>
      </p:sp>
      <p:sp>
        <p:nvSpPr>
          <p:cNvPr id="9" name="Content Placeholder 5"/>
          <p:cNvSpPr>
            <a:spLocks noGrp="1"/>
          </p:cNvSpPr>
          <p:nvPr>
            <p:ph idx="1"/>
          </p:nvPr>
        </p:nvSpPr>
        <p:spPr>
          <a:xfrm>
            <a:off x="900112" y="1675652"/>
            <a:ext cx="7345363" cy="4706927"/>
          </a:xfrm>
        </p:spPr>
        <p:txBody>
          <a:bodyPr>
            <a:normAutofit lnSpcReduction="10000"/>
          </a:bodyPr>
          <a:lstStyle/>
          <a:p>
            <a:pPr>
              <a:spcBef>
                <a:spcPts val="1000"/>
              </a:spcBef>
            </a:pPr>
            <a:r>
              <a:rPr lang="en-US" sz="1700" dirty="0" smtClean="0"/>
              <a:t>A dataset of 2008-2011 cases is obtained with a good distribution of cases across intensity categories (tropical storm to category-4 hurricane)</a:t>
            </a:r>
          </a:p>
          <a:p>
            <a:pPr>
              <a:spcBef>
                <a:spcPts val="1000"/>
              </a:spcBef>
            </a:pPr>
            <a:r>
              <a:rPr lang="en-US" sz="1700" dirty="0" smtClean="0"/>
              <a:t>All cases assimilated airborne Doppler </a:t>
            </a:r>
            <a:r>
              <a:rPr lang="en-US" sz="1700" dirty="0" err="1" smtClean="0"/>
              <a:t>superobs</a:t>
            </a:r>
            <a:r>
              <a:rPr lang="en-US" sz="1700" dirty="0" smtClean="0"/>
              <a:t>, flight-level and </a:t>
            </a:r>
            <a:r>
              <a:rPr lang="en-US" sz="1700" dirty="0" err="1" smtClean="0"/>
              <a:t>dropsonde</a:t>
            </a:r>
            <a:r>
              <a:rPr lang="en-US" sz="1700" dirty="0" smtClean="0"/>
              <a:t> observations, and SFMR 10-m wind speed observations</a:t>
            </a:r>
          </a:p>
          <a:p>
            <a:pPr>
              <a:spcBef>
                <a:spcPts val="1000"/>
              </a:spcBef>
            </a:pPr>
            <a:r>
              <a:rPr lang="en-US" sz="1700" dirty="0" smtClean="0"/>
              <a:t>Average position error in the final mean analysis is ~11 km (0.2 RMW) which is comparable to the best track uncertainty (0.1°) – </a:t>
            </a:r>
            <a:r>
              <a:rPr lang="en-US" sz="1700" i="1" dirty="0" smtClean="0"/>
              <a:t>no explicit position information is assimilated</a:t>
            </a:r>
            <a:endParaRPr lang="en-US" sz="1700" dirty="0" smtClean="0"/>
          </a:p>
          <a:p>
            <a:pPr>
              <a:spcBef>
                <a:spcPts val="1000"/>
              </a:spcBef>
            </a:pPr>
            <a:r>
              <a:rPr lang="en-US" sz="1700" dirty="0" smtClean="0"/>
              <a:t>Generally speaking, no bias in HEDAS analysis intensity is observed against Best Track, a small under-estimation occurs in HEDAS MSLP analysis – </a:t>
            </a:r>
            <a:r>
              <a:rPr lang="en-US" sz="1700" i="1" dirty="0" smtClean="0"/>
              <a:t>pressure analysis is indirect, HEDAS does not assimilate pressure information</a:t>
            </a:r>
            <a:endParaRPr lang="en-US" sz="1700" dirty="0" smtClean="0"/>
          </a:p>
          <a:p>
            <a:pPr>
              <a:spcBef>
                <a:spcPts val="1000"/>
              </a:spcBef>
            </a:pPr>
            <a:r>
              <a:rPr lang="en-US" sz="1700" dirty="0" smtClean="0"/>
              <a:t>HEDAS appears to over-estimate intensity compared to H*Wind and maximum observed SFMR data; however much better fit to observed maximum Doppler wind and observed maximum flight-level wind speed data suggests that HEDAS intensity is heavily influenced by the relatively large data volume of Doppler wind observations above surface – </a:t>
            </a:r>
            <a:r>
              <a:rPr lang="en-US" sz="1700" i="1" dirty="0" smtClean="0"/>
              <a:t>surface analysis is indirect through model correlations between higher levels and the surface</a:t>
            </a:r>
            <a:endParaRPr lang="en-US" sz="1700" dirty="0" smtClean="0"/>
          </a:p>
        </p:txBody>
      </p:sp>
    </p:spTree>
    <p:extLst>
      <p:ext uri="{BB962C8B-B14F-4D97-AF65-F5344CB8AC3E}">
        <p14:creationId xmlns:p14="http://schemas.microsoft.com/office/powerpoint/2010/main" val="3486699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POSITION ERROR STATISTICS for</a:t>
            </a:r>
            <a:br>
              <a:rPr lang="en-US" sz="3600" dirty="0" smtClean="0"/>
            </a:br>
            <a:r>
              <a:rPr lang="en-US" sz="3600" dirty="0" smtClean="0"/>
              <a:t>HEDAS FINAL MEAN ANALYSIS</a:t>
            </a:r>
            <a:endParaRPr lang="en-US" sz="3600" dirty="0"/>
          </a:p>
        </p:txBody>
      </p:sp>
      <p:sp>
        <p:nvSpPr>
          <p:cNvPr id="9" name="Content Placeholder 5"/>
          <p:cNvSpPr>
            <a:spLocks noGrp="1"/>
          </p:cNvSpPr>
          <p:nvPr>
            <p:ph idx="1"/>
          </p:nvPr>
        </p:nvSpPr>
        <p:spPr>
          <a:xfrm>
            <a:off x="900112" y="1675652"/>
            <a:ext cx="7931287" cy="1014851"/>
          </a:xfrm>
        </p:spPr>
        <p:txBody>
          <a:bodyPr>
            <a:noAutofit/>
          </a:bodyPr>
          <a:lstStyle/>
          <a:p>
            <a:pPr>
              <a:spcBef>
                <a:spcPts val="500"/>
              </a:spcBef>
            </a:pPr>
            <a:r>
              <a:rPr lang="en-US" sz="1600" dirty="0" smtClean="0"/>
              <a:t>Position error is computed with respect to HRD’s high-resolution center fixes database</a:t>
            </a:r>
          </a:p>
          <a:p>
            <a:pPr>
              <a:spcBef>
                <a:spcPts val="500"/>
              </a:spcBef>
            </a:pPr>
            <a:r>
              <a:rPr lang="en-US" sz="1600" dirty="0" smtClean="0"/>
              <a:t>Position error is computed relative to best track storm motion direction</a:t>
            </a:r>
            <a:br>
              <a:rPr lang="en-US" sz="1600" dirty="0" smtClean="0"/>
            </a:br>
            <a:r>
              <a:rPr lang="en-US" sz="1600" dirty="0" smtClean="0"/>
              <a:t>(0° = direction of storm motion) and relative to RMW (r=1 corresponds to 1 RMW)</a:t>
            </a: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2392734" y="2819637"/>
            <a:ext cx="3429000" cy="3429000"/>
          </a:xfrm>
          <a:prstGeom prst="rect">
            <a:avLst/>
          </a:prstGeom>
        </p:spPr>
      </p:pic>
      <p:sp>
        <p:nvSpPr>
          <p:cNvPr id="10" name="TextBox 9"/>
          <p:cNvSpPr txBox="1"/>
          <p:nvPr/>
        </p:nvSpPr>
        <p:spPr>
          <a:xfrm>
            <a:off x="4067952" y="4452991"/>
            <a:ext cx="261610" cy="184666"/>
          </a:xfrm>
          <a:prstGeom prst="rect">
            <a:avLst/>
          </a:prstGeom>
          <a:noFill/>
        </p:spPr>
        <p:txBody>
          <a:bodyPr wrap="none" rtlCol="0">
            <a:spAutoFit/>
          </a:bodyPr>
          <a:lstStyle/>
          <a:p>
            <a:pPr algn="ctr"/>
            <a:r>
              <a:rPr lang="en-US" sz="600" dirty="0" smtClean="0">
                <a:solidFill>
                  <a:srgbClr val="FF0000"/>
                </a:solidFill>
                <a:latin typeface="Wingdings"/>
                <a:ea typeface="Wingdings"/>
                <a:cs typeface="Wingdings"/>
                <a:sym typeface="Wingdings"/>
              </a:rPr>
              <a:t></a:t>
            </a:r>
            <a:endParaRPr lang="en-US" sz="600" dirty="0">
              <a:solidFill>
                <a:srgbClr val="FF0000"/>
              </a:solidFill>
              <a:latin typeface="Courier"/>
              <a:cs typeface="Courier"/>
            </a:endParaRPr>
          </a:p>
        </p:txBody>
      </p:sp>
      <p:grpSp>
        <p:nvGrpSpPr>
          <p:cNvPr id="2" name="Group 1"/>
          <p:cNvGrpSpPr/>
          <p:nvPr/>
        </p:nvGrpSpPr>
        <p:grpSpPr>
          <a:xfrm rot="16200000">
            <a:off x="1564249" y="4585465"/>
            <a:ext cx="1818168" cy="161198"/>
            <a:chOff x="3869067" y="3063155"/>
            <a:chExt cx="1818168" cy="161198"/>
          </a:xfrm>
        </p:grpSpPr>
        <p:sp>
          <p:nvSpPr>
            <p:cNvPr id="12" name="Freeform 11"/>
            <p:cNvSpPr/>
            <p:nvPr/>
          </p:nvSpPr>
          <p:spPr>
            <a:xfrm rot="21102842">
              <a:off x="3869067" y="3082586"/>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rot="189551" flipH="1">
              <a:off x="5196956" y="3063155"/>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4" name="TextBox 13"/>
          <p:cNvSpPr txBox="1"/>
          <p:nvPr/>
        </p:nvSpPr>
        <p:spPr>
          <a:xfrm rot="16200000">
            <a:off x="1842947" y="4509046"/>
            <a:ext cx="1046581" cy="307777"/>
          </a:xfrm>
          <a:prstGeom prst="rect">
            <a:avLst/>
          </a:prstGeom>
          <a:noFill/>
        </p:spPr>
        <p:txBody>
          <a:bodyPr wrap="none" rtlCol="0">
            <a:spAutoFit/>
          </a:bodyPr>
          <a:lstStyle/>
          <a:p>
            <a:pPr algn="ctr"/>
            <a:r>
              <a:rPr lang="en-US" sz="700" dirty="0" smtClean="0">
                <a:latin typeface="Courier"/>
                <a:cs typeface="Courier"/>
              </a:rPr>
              <a:t>Degrees relative</a:t>
            </a:r>
          </a:p>
          <a:p>
            <a:pPr algn="ctr"/>
            <a:r>
              <a:rPr lang="en-US" sz="700" dirty="0" smtClean="0">
                <a:latin typeface="Courier"/>
                <a:cs typeface="Courier"/>
              </a:rPr>
              <a:t>to storm motion</a:t>
            </a:r>
            <a:endParaRPr lang="en-US" sz="700" dirty="0">
              <a:latin typeface="Courier"/>
              <a:cs typeface="Courier"/>
            </a:endParaRPr>
          </a:p>
        </p:txBody>
      </p:sp>
      <p:grpSp>
        <p:nvGrpSpPr>
          <p:cNvPr id="22" name="Group 21"/>
          <p:cNvGrpSpPr/>
          <p:nvPr/>
        </p:nvGrpSpPr>
        <p:grpSpPr>
          <a:xfrm>
            <a:off x="2466617" y="5548964"/>
            <a:ext cx="767907" cy="407581"/>
            <a:chOff x="3136605" y="5558465"/>
            <a:chExt cx="767907" cy="407581"/>
          </a:xfrm>
        </p:grpSpPr>
        <p:cxnSp>
          <p:nvCxnSpPr>
            <p:cNvPr id="18" name="Straight Arrow Connector 17"/>
            <p:cNvCxnSpPr/>
            <p:nvPr/>
          </p:nvCxnSpPr>
          <p:spPr>
            <a:xfrm flipH="1">
              <a:off x="3467395" y="5558465"/>
              <a:ext cx="437117" cy="407581"/>
            </a:xfrm>
            <a:prstGeom prst="straightConnector1">
              <a:avLst/>
            </a:prstGeom>
            <a:ln w="15875">
              <a:solidFill>
                <a:schemeClr val="tx1"/>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3136605" y="5966046"/>
              <a:ext cx="330790"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1014995" y="5795731"/>
            <a:ext cx="1531408" cy="307777"/>
          </a:xfrm>
          <a:prstGeom prst="rect">
            <a:avLst/>
          </a:prstGeom>
          <a:noFill/>
        </p:spPr>
        <p:txBody>
          <a:bodyPr wrap="none" rtlCol="0">
            <a:spAutoFit/>
          </a:bodyPr>
          <a:lstStyle/>
          <a:p>
            <a:pPr algn="r"/>
            <a:r>
              <a:rPr lang="en-US" sz="700" dirty="0" smtClean="0">
                <a:latin typeface="Courier"/>
                <a:cs typeface="Courier"/>
              </a:rPr>
              <a:t>RMW-relative distance (r)</a:t>
            </a:r>
            <a:br>
              <a:rPr lang="en-US" sz="700" dirty="0" smtClean="0">
                <a:latin typeface="Courier"/>
                <a:cs typeface="Courier"/>
              </a:rPr>
            </a:br>
            <a:r>
              <a:rPr lang="en-US" sz="700" dirty="0" smtClean="0">
                <a:latin typeface="Courier"/>
                <a:cs typeface="Courier"/>
              </a:rPr>
              <a:t>from</a:t>
            </a:r>
            <a:r>
              <a:rPr lang="en-US" sz="700" dirty="0">
                <a:latin typeface="Courier"/>
                <a:cs typeface="Courier"/>
              </a:rPr>
              <a:t> </a:t>
            </a:r>
            <a:r>
              <a:rPr lang="en-US" sz="700" dirty="0" smtClean="0">
                <a:latin typeface="Courier"/>
                <a:cs typeface="Courier"/>
              </a:rPr>
              <a:t>observed center</a:t>
            </a:r>
            <a:endParaRPr lang="en-US" sz="700" dirty="0">
              <a:latin typeface="Courier"/>
              <a:cs typeface="Courier"/>
            </a:endParaRPr>
          </a:p>
        </p:txBody>
      </p:sp>
      <p:sp>
        <p:nvSpPr>
          <p:cNvPr id="24" name="Oval 23"/>
          <p:cNvSpPr/>
          <p:nvPr/>
        </p:nvSpPr>
        <p:spPr>
          <a:xfrm>
            <a:off x="3871984" y="4219366"/>
            <a:ext cx="638355" cy="656203"/>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30"/>
          <p:cNvGrpSpPr/>
          <p:nvPr/>
        </p:nvGrpSpPr>
        <p:grpSpPr>
          <a:xfrm>
            <a:off x="4445974" y="3443717"/>
            <a:ext cx="1310828" cy="888907"/>
            <a:chOff x="5115962" y="3453218"/>
            <a:chExt cx="1310828" cy="888907"/>
          </a:xfrm>
        </p:grpSpPr>
        <p:cxnSp>
          <p:nvCxnSpPr>
            <p:cNvPr id="26" name="Straight Arrow Connector 25"/>
            <p:cNvCxnSpPr/>
            <p:nvPr/>
          </p:nvCxnSpPr>
          <p:spPr>
            <a:xfrm flipV="1">
              <a:off x="5115962" y="3455581"/>
              <a:ext cx="980038" cy="886544"/>
            </a:xfrm>
            <a:prstGeom prst="straightConnector1">
              <a:avLst/>
            </a:prstGeom>
            <a:ln w="15875">
              <a:solidFill>
                <a:srgbClr val="FF0000"/>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6096000" y="3453218"/>
              <a:ext cx="330790" cy="0"/>
            </a:xfrm>
            <a:prstGeom prst="line">
              <a:avLst/>
            </a:prstGeom>
            <a:ln w="15875">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 name="TextBox 31"/>
          <p:cNvSpPr txBox="1"/>
          <p:nvPr/>
        </p:nvSpPr>
        <p:spPr>
          <a:xfrm>
            <a:off x="5712542" y="3270896"/>
            <a:ext cx="1729247" cy="707886"/>
          </a:xfrm>
          <a:prstGeom prst="rect">
            <a:avLst/>
          </a:prstGeom>
          <a:noFill/>
        </p:spPr>
        <p:txBody>
          <a:bodyPr wrap="none" rtlCol="0">
            <a:spAutoFit/>
          </a:bodyPr>
          <a:lstStyle/>
          <a:p>
            <a:r>
              <a:rPr lang="en-US" sz="800" dirty="0" smtClean="0">
                <a:solidFill>
                  <a:srgbClr val="FF0000"/>
                </a:solidFill>
                <a:latin typeface="Courier"/>
                <a:cs typeface="Courier"/>
              </a:rPr>
              <a:t>Mean position error and</a:t>
            </a:r>
            <a:br>
              <a:rPr lang="en-US" sz="800" dirty="0" smtClean="0">
                <a:solidFill>
                  <a:srgbClr val="FF0000"/>
                </a:solidFill>
                <a:latin typeface="Courier"/>
                <a:cs typeface="Courier"/>
              </a:rPr>
            </a:br>
            <a:r>
              <a:rPr lang="en-US" sz="800" dirty="0" smtClean="0">
                <a:solidFill>
                  <a:srgbClr val="FF0000"/>
                </a:solidFill>
                <a:latin typeface="Courier"/>
                <a:cs typeface="Courier"/>
              </a:rPr>
              <a:t>its standard deviation in</a:t>
            </a:r>
          </a:p>
          <a:p>
            <a:r>
              <a:rPr lang="en-US" sz="800" dirty="0" smtClean="0">
                <a:solidFill>
                  <a:srgbClr val="FF0000"/>
                </a:solidFill>
                <a:latin typeface="Courier"/>
                <a:cs typeface="Courier"/>
              </a:rPr>
              <a:t>RMW-relative terms is:</a:t>
            </a:r>
          </a:p>
          <a:p>
            <a:r>
              <a:rPr lang="en-US" sz="800" i="1" dirty="0" smtClean="0">
                <a:solidFill>
                  <a:srgbClr val="FF0000"/>
                </a:solidFill>
                <a:latin typeface="Courier"/>
                <a:cs typeface="Courier"/>
              </a:rPr>
              <a:t>Mean error = 0.2 RMW</a:t>
            </a:r>
          </a:p>
          <a:p>
            <a:r>
              <a:rPr lang="en-US" sz="800" i="1" dirty="0" smtClean="0">
                <a:solidFill>
                  <a:srgbClr val="FF0000"/>
                </a:solidFill>
                <a:latin typeface="Courier"/>
                <a:cs typeface="Courier"/>
              </a:rPr>
              <a:t>Std. </a:t>
            </a:r>
            <a:r>
              <a:rPr lang="en-US" sz="800" i="1" dirty="0" err="1" smtClean="0">
                <a:solidFill>
                  <a:srgbClr val="FF0000"/>
                </a:solidFill>
                <a:latin typeface="Courier"/>
                <a:cs typeface="Courier"/>
              </a:rPr>
              <a:t>dev</a:t>
            </a:r>
            <a:r>
              <a:rPr lang="en-US" sz="800" i="1" dirty="0" smtClean="0">
                <a:solidFill>
                  <a:srgbClr val="FF0000"/>
                </a:solidFill>
                <a:latin typeface="Courier"/>
                <a:cs typeface="Courier"/>
              </a:rPr>
              <a:t>   = 0.5 RMW</a:t>
            </a:r>
            <a:endParaRPr lang="en-US" sz="800" i="1" dirty="0">
              <a:solidFill>
                <a:srgbClr val="FF0000"/>
              </a:solidFill>
              <a:latin typeface="Courier"/>
              <a:cs typeface="Courier"/>
            </a:endParaRPr>
          </a:p>
        </p:txBody>
      </p:sp>
      <p:sp>
        <p:nvSpPr>
          <p:cNvPr id="33" name="TextBox 32"/>
          <p:cNvSpPr txBox="1"/>
          <p:nvPr/>
        </p:nvSpPr>
        <p:spPr>
          <a:xfrm>
            <a:off x="5587629" y="5003181"/>
            <a:ext cx="2524148" cy="215444"/>
          </a:xfrm>
          <a:prstGeom prst="rect">
            <a:avLst/>
          </a:prstGeom>
          <a:noFill/>
        </p:spPr>
        <p:txBody>
          <a:bodyPr wrap="none" rtlCol="0">
            <a:spAutoFit/>
          </a:bodyPr>
          <a:lstStyle/>
          <a:p>
            <a:pPr algn="r"/>
            <a:r>
              <a:rPr lang="en-US" sz="800" dirty="0" smtClean="0">
                <a:latin typeface="Courier"/>
                <a:cs typeface="Courier"/>
              </a:rPr>
              <a:t>X = Position error in individual cases</a:t>
            </a:r>
            <a:endParaRPr lang="en-US" sz="800" dirty="0">
              <a:latin typeface="Courier"/>
              <a:cs typeface="Courier"/>
            </a:endParaRPr>
          </a:p>
        </p:txBody>
      </p:sp>
    </p:spTree>
    <p:extLst>
      <p:ext uri="{BB962C8B-B14F-4D97-AF65-F5344CB8AC3E}">
        <p14:creationId xmlns:p14="http://schemas.microsoft.com/office/powerpoint/2010/main" val="26625440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CONCLUSIONS (2)</a:t>
            </a:r>
            <a:endParaRPr lang="en-US" sz="3200" dirty="0"/>
          </a:p>
        </p:txBody>
      </p:sp>
      <p:sp>
        <p:nvSpPr>
          <p:cNvPr id="9" name="Content Placeholder 5"/>
          <p:cNvSpPr>
            <a:spLocks noGrp="1"/>
          </p:cNvSpPr>
          <p:nvPr>
            <p:ph idx="1"/>
          </p:nvPr>
        </p:nvSpPr>
        <p:spPr>
          <a:xfrm>
            <a:off x="900112" y="1675652"/>
            <a:ext cx="7345363" cy="4706927"/>
          </a:xfrm>
        </p:spPr>
        <p:txBody>
          <a:bodyPr>
            <a:normAutofit fontScale="92500" lnSpcReduction="20000"/>
          </a:bodyPr>
          <a:lstStyle/>
          <a:p>
            <a:pPr>
              <a:spcBef>
                <a:spcPts val="1000"/>
              </a:spcBef>
            </a:pPr>
            <a:r>
              <a:rPr lang="en-US" sz="1700" dirty="0" smtClean="0"/>
              <a:t>In terms of storm structure, HEDAS captures well the wavenumber 0 and 1 components of the tangential wind, with more difficulties apparent in capturing the wavenumber 2 structure, although HEDAS analyses demonstrate a realistic range of variance explained values for all wavenumbers 0-2 when compared to observed</a:t>
            </a:r>
          </a:p>
          <a:p>
            <a:pPr>
              <a:spcBef>
                <a:spcPts val="1000"/>
              </a:spcBef>
            </a:pPr>
            <a:r>
              <a:rPr lang="en-US" sz="1700" dirty="0" smtClean="0"/>
              <a:t>In a composite sense:</a:t>
            </a:r>
          </a:p>
          <a:p>
            <a:pPr lvl="1">
              <a:spcBef>
                <a:spcPts val="1000"/>
              </a:spcBef>
            </a:pPr>
            <a:r>
              <a:rPr lang="en-US" sz="1500" dirty="0" smtClean="0"/>
              <a:t>Vertical </a:t>
            </a:r>
            <a:r>
              <a:rPr lang="en-US" sz="1500" dirty="0" smtClean="0"/>
              <a:t>structure of the primary circulation, compared to radar, is realistic, but the maximum wind speed is under-estimated for stronger storms.</a:t>
            </a:r>
          </a:p>
          <a:p>
            <a:pPr lvl="1">
              <a:spcBef>
                <a:spcPts val="1000"/>
              </a:spcBef>
            </a:pPr>
            <a:r>
              <a:rPr lang="en-US" sz="1500" dirty="0" smtClean="0"/>
              <a:t>Vertical structure of the secondary circulation is more problematic, with exaggerated inflow depth and under-estimated inflow magnitude; but this could also be partially due to the relatively noisy representation of the secondary circulation by the radar data.</a:t>
            </a:r>
            <a:endParaRPr lang="en-US" sz="1500" dirty="0"/>
          </a:p>
          <a:p>
            <a:pPr lvl="1">
              <a:spcBef>
                <a:spcPts val="1000"/>
              </a:spcBef>
            </a:pPr>
            <a:r>
              <a:rPr lang="en-US" sz="1500" dirty="0" smtClean="0"/>
              <a:t>Good agreement of the horizontal 10-m wind speed structure with </a:t>
            </a:r>
            <a:r>
              <a:rPr lang="en-US" sz="1500" dirty="0" smtClean="0"/>
              <a:t>H*Wind analyses is obtained.</a:t>
            </a:r>
          </a:p>
          <a:p>
            <a:pPr>
              <a:spcBef>
                <a:spcPts val="1000"/>
              </a:spcBef>
            </a:pPr>
            <a:r>
              <a:rPr lang="en-US" sz="1700" dirty="0" smtClean="0"/>
              <a:t>Ensemble spread composites indicate that</a:t>
            </a:r>
          </a:p>
          <a:p>
            <a:pPr lvl="1">
              <a:spcBef>
                <a:spcPts val="1000"/>
              </a:spcBef>
            </a:pPr>
            <a:r>
              <a:rPr lang="en-US" sz="1500" dirty="0" smtClean="0"/>
              <a:t>Strong signals exist for temperature, cloud water mixing ratio, and vertical wind speed, especially for hurricane cases.</a:t>
            </a:r>
          </a:p>
          <a:p>
            <a:pPr lvl="1">
              <a:spcBef>
                <a:spcPts val="1000"/>
              </a:spcBef>
            </a:pPr>
            <a:r>
              <a:rPr lang="en-US" sz="1500" dirty="0" smtClean="0"/>
              <a:t>Specific humidity variability is small and does not reveal too much structure.</a:t>
            </a:r>
          </a:p>
          <a:p>
            <a:pPr lvl="1">
              <a:spcBef>
                <a:spcPts val="1000"/>
              </a:spcBef>
            </a:pPr>
            <a:r>
              <a:rPr lang="en-US" sz="1500" dirty="0" smtClean="0"/>
              <a:t>Horizontal wind speed is strongly impacted by the variability in storm center, which leads to a wavenumber-0-dominant structure.</a:t>
            </a:r>
            <a:endParaRPr lang="en-US" sz="1500" dirty="0" smtClean="0"/>
          </a:p>
        </p:txBody>
      </p:sp>
    </p:spTree>
    <p:extLst>
      <p:ext uri="{BB962C8B-B14F-4D97-AF65-F5344CB8AC3E}">
        <p14:creationId xmlns:p14="http://schemas.microsoft.com/office/powerpoint/2010/main" val="22076580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INTENSITY ERROR </a:t>
            </a:r>
            <a:r>
              <a:rPr lang="en-US" sz="3600" dirty="0"/>
              <a:t>STATISTICS for</a:t>
            </a:r>
            <a:r>
              <a:rPr lang="en-US" sz="3600" dirty="0" smtClean="0"/>
              <a:t/>
            </a:r>
            <a:br>
              <a:rPr lang="en-US" sz="3600" dirty="0" smtClean="0"/>
            </a:br>
            <a:r>
              <a:rPr lang="en-US" sz="3600" dirty="0" smtClean="0"/>
              <a:t>HEDAS FINAL MEAN ANALYSIS</a:t>
            </a:r>
            <a:endParaRPr lang="en-US" sz="3600" dirty="0"/>
          </a:p>
        </p:txBody>
      </p:sp>
      <p:sp>
        <p:nvSpPr>
          <p:cNvPr id="9" name="Content Placeholder 5"/>
          <p:cNvSpPr>
            <a:spLocks noGrp="1"/>
          </p:cNvSpPr>
          <p:nvPr>
            <p:ph idx="1"/>
          </p:nvPr>
        </p:nvSpPr>
        <p:spPr>
          <a:xfrm>
            <a:off x="900112" y="1675653"/>
            <a:ext cx="7345363" cy="693046"/>
          </a:xfrm>
        </p:spPr>
        <p:txBody>
          <a:bodyPr>
            <a:normAutofit/>
          </a:bodyPr>
          <a:lstStyle/>
          <a:p>
            <a:pPr>
              <a:spcBef>
                <a:spcPts val="500"/>
              </a:spcBef>
            </a:pPr>
            <a:r>
              <a:rPr lang="en-US" sz="1800" dirty="0" smtClean="0"/>
              <a:t>HEDAS intensity (max. 10-m wind speed and min. sea-level pressure)</a:t>
            </a:r>
            <a:r>
              <a:rPr lang="en-US" sz="1800" dirty="0"/>
              <a:t/>
            </a:r>
            <a:br>
              <a:rPr lang="en-US" sz="1800" dirty="0"/>
            </a:br>
            <a:r>
              <a:rPr lang="en-US" sz="1800" dirty="0" smtClean="0"/>
              <a:t>is plotted </a:t>
            </a:r>
            <a:r>
              <a:rPr lang="en-US" sz="1800" b="1" dirty="0" smtClean="0"/>
              <a:t>against best track intensity </a:t>
            </a:r>
            <a:r>
              <a:rPr lang="en-US" sz="1800" dirty="0" smtClean="0"/>
              <a:t>for each case</a:t>
            </a:r>
          </a:p>
        </p:txBody>
      </p:sp>
      <p:pic>
        <p:nvPicPr>
          <p:cNvPr id="2" name="Picture 1" descr="intensity_analysis_vs_besttrack.png"/>
          <p:cNvPicPr>
            <a:picLocks/>
          </p:cNvPicPr>
          <p:nvPr/>
        </p:nvPicPr>
        <p:blipFill>
          <a:blip r:embed="rId2">
            <a:extLst>
              <a:ext uri="{28A0092B-C50C-407E-A947-70E740481C1C}">
                <a14:useLocalDpi xmlns:a14="http://schemas.microsoft.com/office/drawing/2010/main" val="0"/>
              </a:ext>
            </a:extLst>
          </a:blip>
          <a:stretch>
            <a:fillRect/>
          </a:stretch>
        </p:blipFill>
        <p:spPr>
          <a:xfrm>
            <a:off x="594537" y="2545611"/>
            <a:ext cx="3657600" cy="3657600"/>
          </a:xfrm>
          <a:prstGeom prst="rect">
            <a:avLst/>
          </a:prstGeom>
        </p:spPr>
      </p:pic>
      <p:pic>
        <p:nvPicPr>
          <p:cNvPr id="6" name="Picture 5" descr="minpressure_analysis_vs_besttrack.png"/>
          <p:cNvPicPr>
            <a:picLocks/>
          </p:cNvPicPr>
          <p:nvPr/>
        </p:nvPicPr>
        <p:blipFill>
          <a:blip r:embed="rId3">
            <a:extLst>
              <a:ext uri="{28A0092B-C50C-407E-A947-70E740481C1C}">
                <a14:useLocalDpi xmlns:a14="http://schemas.microsoft.com/office/drawing/2010/main" val="0"/>
              </a:ext>
            </a:extLst>
          </a:blip>
          <a:stretch>
            <a:fillRect/>
          </a:stretch>
        </p:blipFill>
        <p:spPr>
          <a:xfrm>
            <a:off x="4989328" y="2545611"/>
            <a:ext cx="3657600" cy="3657600"/>
          </a:xfrm>
          <a:prstGeom prst="rect">
            <a:avLst/>
          </a:prstGeom>
        </p:spPr>
      </p:pic>
      <p:sp>
        <p:nvSpPr>
          <p:cNvPr id="25" name="TextBox 24"/>
          <p:cNvSpPr txBox="1"/>
          <p:nvPr/>
        </p:nvSpPr>
        <p:spPr>
          <a:xfrm>
            <a:off x="1366695" y="2521499"/>
            <a:ext cx="2108582" cy="400110"/>
          </a:xfrm>
          <a:prstGeom prst="rect">
            <a:avLst/>
          </a:prstGeom>
          <a:noFill/>
        </p:spPr>
        <p:txBody>
          <a:bodyPr wrap="none" rtlCol="0">
            <a:spAutoFit/>
          </a:bodyPr>
          <a:lstStyle/>
          <a:p>
            <a:pPr algn="ctr"/>
            <a:r>
              <a:rPr lang="en-US" sz="1000" dirty="0" smtClean="0">
                <a:latin typeface="Courier"/>
                <a:cs typeface="Courier"/>
              </a:rPr>
              <a:t>HEDAS Intensity (</a:t>
            </a:r>
            <a:r>
              <a:rPr lang="en-US" sz="1000" dirty="0" err="1" smtClean="0">
                <a:latin typeface="Courier"/>
                <a:cs typeface="Courier"/>
              </a:rPr>
              <a:t>kt</a:t>
            </a:r>
            <a:r>
              <a:rPr lang="en-US" sz="1000" dirty="0" smtClean="0">
                <a:latin typeface="Courier"/>
                <a:cs typeface="Courier"/>
              </a:rPr>
              <a:t>) vs.</a:t>
            </a:r>
          </a:p>
          <a:p>
            <a:pPr algn="ctr"/>
            <a:r>
              <a:rPr lang="en-US" sz="1000" dirty="0" smtClean="0">
                <a:latin typeface="Courier"/>
                <a:cs typeface="Courier"/>
              </a:rPr>
              <a:t>Best Track Intensity (</a:t>
            </a:r>
            <a:r>
              <a:rPr lang="en-US" sz="1000" dirty="0" err="1" smtClean="0">
                <a:latin typeface="Courier"/>
                <a:cs typeface="Courier"/>
              </a:rPr>
              <a:t>kt</a:t>
            </a:r>
            <a:r>
              <a:rPr lang="en-US" sz="1000" dirty="0" smtClean="0">
                <a:latin typeface="Courier"/>
                <a:cs typeface="Courier"/>
              </a:rPr>
              <a:t>)</a:t>
            </a:r>
            <a:endParaRPr lang="en-US" sz="1000" dirty="0">
              <a:latin typeface="Courier"/>
              <a:cs typeface="Courier"/>
            </a:endParaRPr>
          </a:p>
        </p:txBody>
      </p:sp>
      <p:sp>
        <p:nvSpPr>
          <p:cNvPr id="28" name="TextBox 27"/>
          <p:cNvSpPr txBox="1"/>
          <p:nvPr/>
        </p:nvSpPr>
        <p:spPr>
          <a:xfrm>
            <a:off x="5958603" y="2545611"/>
            <a:ext cx="1723799" cy="400110"/>
          </a:xfrm>
          <a:prstGeom prst="rect">
            <a:avLst/>
          </a:prstGeom>
          <a:noFill/>
        </p:spPr>
        <p:txBody>
          <a:bodyPr wrap="none" rtlCol="0">
            <a:spAutoFit/>
          </a:bodyPr>
          <a:lstStyle/>
          <a:p>
            <a:pPr algn="ctr"/>
            <a:r>
              <a:rPr lang="en-US" sz="1000" dirty="0" smtClean="0">
                <a:latin typeface="Courier"/>
                <a:cs typeface="Courier"/>
              </a:rPr>
              <a:t>HEDAS MSLP(</a:t>
            </a:r>
            <a:r>
              <a:rPr lang="en-US" sz="1000" dirty="0" err="1" smtClean="0">
                <a:latin typeface="Courier"/>
                <a:cs typeface="Courier"/>
              </a:rPr>
              <a:t>hPa</a:t>
            </a:r>
            <a:r>
              <a:rPr lang="en-US" sz="1000" dirty="0" smtClean="0">
                <a:latin typeface="Courier"/>
                <a:cs typeface="Courier"/>
              </a:rPr>
              <a:t>) vs.</a:t>
            </a:r>
          </a:p>
          <a:p>
            <a:pPr algn="ctr"/>
            <a:r>
              <a:rPr lang="en-US" sz="1000" dirty="0" smtClean="0">
                <a:latin typeface="Courier"/>
                <a:cs typeface="Courier"/>
              </a:rPr>
              <a:t>Best Track MSLP(</a:t>
            </a:r>
            <a:r>
              <a:rPr lang="en-US" sz="1000" dirty="0" err="1" smtClean="0">
                <a:latin typeface="Courier"/>
                <a:cs typeface="Courier"/>
              </a:rPr>
              <a:t>hPa</a:t>
            </a:r>
            <a:r>
              <a:rPr lang="en-US" sz="1000" dirty="0" smtClean="0">
                <a:latin typeface="Courier"/>
                <a:cs typeface="Courier"/>
              </a:rPr>
              <a:t>)</a:t>
            </a:r>
            <a:endParaRPr lang="en-US" sz="1000" dirty="0">
              <a:latin typeface="Courier"/>
              <a:cs typeface="Courier"/>
            </a:endParaRPr>
          </a:p>
        </p:txBody>
      </p:sp>
      <p:sp>
        <p:nvSpPr>
          <p:cNvPr id="29" name="TextBox 28"/>
          <p:cNvSpPr txBox="1"/>
          <p:nvPr/>
        </p:nvSpPr>
        <p:spPr>
          <a:xfrm>
            <a:off x="1710480" y="6206053"/>
            <a:ext cx="1415973" cy="215444"/>
          </a:xfrm>
          <a:prstGeom prst="rect">
            <a:avLst/>
          </a:prstGeom>
          <a:noFill/>
        </p:spPr>
        <p:txBody>
          <a:bodyPr wrap="none" rtlCol="0">
            <a:spAutoFit/>
          </a:bodyPr>
          <a:lstStyle/>
          <a:p>
            <a:pPr algn="ctr"/>
            <a:r>
              <a:rPr lang="en-US" sz="800" dirty="0" smtClean="0">
                <a:latin typeface="Courier"/>
                <a:cs typeface="Courier"/>
              </a:rPr>
              <a:t>HEDAS Intensity (</a:t>
            </a:r>
            <a:r>
              <a:rPr lang="en-US" sz="800" dirty="0" err="1" smtClean="0">
                <a:latin typeface="Courier"/>
                <a:cs typeface="Courier"/>
              </a:rPr>
              <a:t>kt</a:t>
            </a:r>
            <a:r>
              <a:rPr lang="en-US" sz="800" dirty="0" smtClean="0">
                <a:latin typeface="Courier"/>
                <a:cs typeface="Courier"/>
              </a:rPr>
              <a:t>)</a:t>
            </a:r>
            <a:endParaRPr lang="en-US" sz="800" dirty="0">
              <a:latin typeface="Courier"/>
              <a:cs typeface="Courier"/>
            </a:endParaRPr>
          </a:p>
        </p:txBody>
      </p:sp>
      <p:sp>
        <p:nvSpPr>
          <p:cNvPr id="30" name="TextBox 29"/>
          <p:cNvSpPr txBox="1"/>
          <p:nvPr/>
        </p:nvSpPr>
        <p:spPr>
          <a:xfrm>
            <a:off x="6235317" y="6206053"/>
            <a:ext cx="1169711" cy="215444"/>
          </a:xfrm>
          <a:prstGeom prst="rect">
            <a:avLst/>
          </a:prstGeom>
          <a:noFill/>
        </p:spPr>
        <p:txBody>
          <a:bodyPr wrap="none" rtlCol="0">
            <a:spAutoFit/>
          </a:bodyPr>
          <a:lstStyle/>
          <a:p>
            <a:pPr algn="ctr"/>
            <a:r>
              <a:rPr lang="en-US" sz="800" dirty="0" smtClean="0">
                <a:latin typeface="Courier"/>
                <a:cs typeface="Courier"/>
              </a:rPr>
              <a:t>HEDAS MSLP (</a:t>
            </a:r>
            <a:r>
              <a:rPr lang="en-US" sz="800" dirty="0" err="1" smtClean="0">
                <a:latin typeface="Courier"/>
                <a:cs typeface="Courier"/>
              </a:rPr>
              <a:t>hPa</a:t>
            </a:r>
            <a:r>
              <a:rPr lang="en-US" sz="800" dirty="0" smtClean="0">
                <a:latin typeface="Courier"/>
                <a:cs typeface="Courier"/>
              </a:rPr>
              <a:t>)</a:t>
            </a:r>
            <a:endParaRPr lang="en-US" sz="800" dirty="0">
              <a:latin typeface="Courier"/>
              <a:cs typeface="Courier"/>
            </a:endParaRPr>
          </a:p>
        </p:txBody>
      </p:sp>
      <p:sp>
        <p:nvSpPr>
          <p:cNvPr id="36" name="TextBox 35"/>
          <p:cNvSpPr txBox="1"/>
          <p:nvPr/>
        </p:nvSpPr>
        <p:spPr>
          <a:xfrm>
            <a:off x="965831" y="3465523"/>
            <a:ext cx="1473749" cy="415498"/>
          </a:xfrm>
          <a:prstGeom prst="rect">
            <a:avLst/>
          </a:prstGeom>
          <a:noFill/>
        </p:spPr>
        <p:txBody>
          <a:bodyPr wrap="square" rtlCol="0">
            <a:spAutoFit/>
          </a:bodyPr>
          <a:lstStyle/>
          <a:p>
            <a:r>
              <a:rPr lang="en-US" sz="700" dirty="0" smtClean="0">
                <a:solidFill>
                  <a:srgbClr val="FF0000"/>
                </a:solidFill>
                <a:latin typeface="Courier"/>
                <a:cs typeface="Courier"/>
              </a:rPr>
              <a:t>HEDAS intensity explains </a:t>
            </a:r>
            <a:r>
              <a:rPr lang="en-US" sz="700" b="1" dirty="0" smtClean="0">
                <a:solidFill>
                  <a:srgbClr val="FF0000"/>
                </a:solidFill>
                <a:latin typeface="Courier"/>
                <a:cs typeface="Courier"/>
              </a:rPr>
              <a:t>84%</a:t>
            </a:r>
            <a:r>
              <a:rPr lang="en-US" sz="700" dirty="0" smtClean="0">
                <a:solidFill>
                  <a:srgbClr val="FF0000"/>
                </a:solidFill>
                <a:latin typeface="Courier"/>
                <a:cs typeface="Courier"/>
              </a:rPr>
              <a:t> of variance of Best Track intensity</a:t>
            </a:r>
            <a:endParaRPr lang="en-US" sz="700" i="1" dirty="0">
              <a:solidFill>
                <a:srgbClr val="FF0000"/>
              </a:solidFill>
              <a:latin typeface="Courier"/>
              <a:cs typeface="Courier"/>
            </a:endParaRPr>
          </a:p>
        </p:txBody>
      </p:sp>
      <p:cxnSp>
        <p:nvCxnSpPr>
          <p:cNvPr id="38" name="Straight Arrow Connector 37"/>
          <p:cNvCxnSpPr/>
          <p:nvPr/>
        </p:nvCxnSpPr>
        <p:spPr>
          <a:xfrm>
            <a:off x="1087404" y="3284776"/>
            <a:ext cx="0" cy="225978"/>
          </a:xfrm>
          <a:prstGeom prst="straightConnector1">
            <a:avLst/>
          </a:prstGeom>
          <a:ln w="15875">
            <a:solidFill>
              <a:srgbClr val="FF0000"/>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365348" y="3510754"/>
            <a:ext cx="1473749" cy="415498"/>
          </a:xfrm>
          <a:prstGeom prst="rect">
            <a:avLst/>
          </a:prstGeom>
          <a:noFill/>
        </p:spPr>
        <p:txBody>
          <a:bodyPr wrap="square" rtlCol="0">
            <a:spAutoFit/>
          </a:bodyPr>
          <a:lstStyle/>
          <a:p>
            <a:r>
              <a:rPr lang="en-US" sz="700" dirty="0" smtClean="0">
                <a:solidFill>
                  <a:srgbClr val="FF0000"/>
                </a:solidFill>
                <a:latin typeface="Courier"/>
                <a:cs typeface="Courier"/>
              </a:rPr>
              <a:t>HEDAS MSLP explains</a:t>
            </a:r>
            <a:br>
              <a:rPr lang="en-US" sz="700" dirty="0" smtClean="0">
                <a:solidFill>
                  <a:srgbClr val="FF0000"/>
                </a:solidFill>
                <a:latin typeface="Courier"/>
                <a:cs typeface="Courier"/>
              </a:rPr>
            </a:br>
            <a:r>
              <a:rPr lang="en-US" sz="700" b="1" dirty="0" smtClean="0">
                <a:solidFill>
                  <a:srgbClr val="FF0000"/>
                </a:solidFill>
                <a:latin typeface="Courier"/>
                <a:cs typeface="Courier"/>
              </a:rPr>
              <a:t>97%</a:t>
            </a:r>
            <a:r>
              <a:rPr lang="en-US" sz="700" dirty="0" smtClean="0">
                <a:solidFill>
                  <a:srgbClr val="FF0000"/>
                </a:solidFill>
                <a:latin typeface="Courier"/>
                <a:cs typeface="Courier"/>
              </a:rPr>
              <a:t> of variance of Best Track MSLP</a:t>
            </a:r>
            <a:endParaRPr lang="en-US" sz="700" i="1" dirty="0">
              <a:solidFill>
                <a:srgbClr val="FF0000"/>
              </a:solidFill>
              <a:latin typeface="Courier"/>
              <a:cs typeface="Courier"/>
            </a:endParaRPr>
          </a:p>
        </p:txBody>
      </p:sp>
      <p:cxnSp>
        <p:nvCxnSpPr>
          <p:cNvPr id="41" name="Straight Arrow Connector 40"/>
          <p:cNvCxnSpPr/>
          <p:nvPr/>
        </p:nvCxnSpPr>
        <p:spPr>
          <a:xfrm>
            <a:off x="5486921" y="3330007"/>
            <a:ext cx="0" cy="225978"/>
          </a:xfrm>
          <a:prstGeom prst="straightConnector1">
            <a:avLst/>
          </a:prstGeom>
          <a:ln w="15875">
            <a:solidFill>
              <a:srgbClr val="FF0000"/>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506666" y="4715463"/>
            <a:ext cx="1473749" cy="630942"/>
          </a:xfrm>
          <a:prstGeom prst="rect">
            <a:avLst/>
          </a:prstGeom>
          <a:noFill/>
        </p:spPr>
        <p:txBody>
          <a:bodyPr wrap="square" rtlCol="0">
            <a:spAutoFit/>
          </a:bodyPr>
          <a:lstStyle/>
          <a:p>
            <a:r>
              <a:rPr lang="en-US" sz="700" dirty="0" smtClean="0">
                <a:solidFill>
                  <a:srgbClr val="FF0000"/>
                </a:solidFill>
                <a:latin typeface="Courier"/>
                <a:cs typeface="Courier"/>
              </a:rPr>
              <a:t>Fit between HEDAS and Best Track intensity almost perfect</a:t>
            </a:r>
          </a:p>
          <a:p>
            <a:r>
              <a:rPr lang="en-US" sz="700" i="1" dirty="0" smtClean="0">
                <a:solidFill>
                  <a:srgbClr val="FF0000"/>
                </a:solidFill>
                <a:latin typeface="Courier"/>
                <a:cs typeface="Courier"/>
              </a:rPr>
              <a:t>(spread somewhat larger</a:t>
            </a:r>
          </a:p>
          <a:p>
            <a:r>
              <a:rPr lang="en-US" sz="700" i="1" dirty="0">
                <a:solidFill>
                  <a:srgbClr val="FF0000"/>
                </a:solidFill>
                <a:latin typeface="Courier"/>
                <a:cs typeface="Courier"/>
              </a:rPr>
              <a:t>f</a:t>
            </a:r>
            <a:r>
              <a:rPr lang="en-US" sz="700" i="1" dirty="0" smtClean="0">
                <a:solidFill>
                  <a:srgbClr val="FF0000"/>
                </a:solidFill>
                <a:latin typeface="Courier"/>
                <a:cs typeface="Courier"/>
              </a:rPr>
              <a:t>or stronger cases)</a:t>
            </a:r>
            <a:endParaRPr lang="en-US" sz="700" i="1" dirty="0">
              <a:solidFill>
                <a:srgbClr val="FF0000"/>
              </a:solidFill>
              <a:latin typeface="Courier"/>
              <a:cs typeface="Courier"/>
            </a:endParaRPr>
          </a:p>
        </p:txBody>
      </p:sp>
      <p:cxnSp>
        <p:nvCxnSpPr>
          <p:cNvPr id="43" name="Straight Arrow Connector 42"/>
          <p:cNvCxnSpPr/>
          <p:nvPr/>
        </p:nvCxnSpPr>
        <p:spPr>
          <a:xfrm>
            <a:off x="2486837" y="4347535"/>
            <a:ext cx="413124" cy="413159"/>
          </a:xfrm>
          <a:prstGeom prst="straightConnector1">
            <a:avLst/>
          </a:prstGeom>
          <a:ln w="15875">
            <a:solidFill>
              <a:srgbClr val="FF0000"/>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856922" y="4913094"/>
            <a:ext cx="1473749" cy="523220"/>
          </a:xfrm>
          <a:prstGeom prst="rect">
            <a:avLst/>
          </a:prstGeom>
          <a:noFill/>
        </p:spPr>
        <p:txBody>
          <a:bodyPr wrap="square" rtlCol="0">
            <a:spAutoFit/>
          </a:bodyPr>
          <a:lstStyle/>
          <a:p>
            <a:r>
              <a:rPr lang="en-US" sz="700" dirty="0" smtClean="0">
                <a:solidFill>
                  <a:srgbClr val="FF0000"/>
                </a:solidFill>
                <a:latin typeface="Courier"/>
                <a:cs typeface="Courier"/>
              </a:rPr>
              <a:t>HEDAS slightly under-estimates MSLP intensity</a:t>
            </a:r>
          </a:p>
          <a:p>
            <a:r>
              <a:rPr lang="en-US" sz="700" i="1" dirty="0" smtClean="0">
                <a:solidFill>
                  <a:srgbClr val="FF0000"/>
                </a:solidFill>
                <a:latin typeface="Courier"/>
                <a:cs typeface="Courier"/>
              </a:rPr>
              <a:t>(somewhat worse for weaker cases)</a:t>
            </a:r>
            <a:endParaRPr lang="en-US" sz="700" i="1" dirty="0">
              <a:solidFill>
                <a:srgbClr val="FF0000"/>
              </a:solidFill>
              <a:latin typeface="Courier"/>
              <a:cs typeface="Courier"/>
            </a:endParaRPr>
          </a:p>
        </p:txBody>
      </p:sp>
      <p:cxnSp>
        <p:nvCxnSpPr>
          <p:cNvPr id="45" name="Straight Arrow Connector 44"/>
          <p:cNvCxnSpPr/>
          <p:nvPr/>
        </p:nvCxnSpPr>
        <p:spPr>
          <a:xfrm>
            <a:off x="6819372" y="4545166"/>
            <a:ext cx="413124" cy="413159"/>
          </a:xfrm>
          <a:prstGeom prst="straightConnector1">
            <a:avLst/>
          </a:prstGeom>
          <a:ln w="15875">
            <a:solidFill>
              <a:srgbClr val="FF0000"/>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1681012" y="6022070"/>
            <a:ext cx="2104960" cy="240473"/>
            <a:chOff x="1681012" y="6022070"/>
            <a:chExt cx="2104960" cy="240473"/>
          </a:xfrm>
        </p:grpSpPr>
        <p:grpSp>
          <p:nvGrpSpPr>
            <p:cNvPr id="16" name="Group 15"/>
            <p:cNvGrpSpPr/>
            <p:nvPr/>
          </p:nvGrpSpPr>
          <p:grpSpPr>
            <a:xfrm>
              <a:off x="1681012" y="6022193"/>
              <a:ext cx="602513" cy="240350"/>
              <a:chOff x="1681012" y="5852141"/>
              <a:chExt cx="602513" cy="240350"/>
            </a:xfrm>
          </p:grpSpPr>
          <p:sp>
            <p:nvSpPr>
              <p:cNvPr id="15" name="Right Brace 14"/>
              <p:cNvSpPr/>
              <p:nvPr/>
            </p:nvSpPr>
            <p:spPr>
              <a:xfrm rot="5400000">
                <a:off x="1929107" y="5604046"/>
                <a:ext cx="106324" cy="602513"/>
              </a:xfrm>
              <a:prstGeom prst="rightBrace">
                <a:avLst>
                  <a:gd name="adj1" fmla="val 38566"/>
                  <a:gd name="adj2" fmla="val 50000"/>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TextBox 45"/>
              <p:cNvSpPr txBox="1"/>
              <p:nvPr/>
            </p:nvSpPr>
            <p:spPr>
              <a:xfrm>
                <a:off x="1834283" y="5892436"/>
                <a:ext cx="292405" cy="200055"/>
              </a:xfrm>
              <a:prstGeom prst="rect">
                <a:avLst/>
              </a:prstGeom>
              <a:noFill/>
            </p:spPr>
            <p:txBody>
              <a:bodyPr wrap="none" rtlCol="0">
                <a:spAutoFit/>
              </a:bodyPr>
              <a:lstStyle/>
              <a:p>
                <a:pPr algn="ctr"/>
                <a:r>
                  <a:rPr lang="en-US" sz="700" dirty="0" smtClean="0">
                    <a:latin typeface="Courier New"/>
                    <a:cs typeface="Courier New"/>
                  </a:rPr>
                  <a:t>TS</a:t>
                </a:r>
                <a:endParaRPr lang="en-US" sz="700" dirty="0">
                  <a:latin typeface="Courier New"/>
                  <a:cs typeface="Courier New"/>
                </a:endParaRPr>
              </a:p>
            </p:txBody>
          </p:sp>
        </p:grpSp>
        <p:sp>
          <p:nvSpPr>
            <p:cNvPr id="48" name="Right Brace 47"/>
            <p:cNvSpPr/>
            <p:nvPr/>
          </p:nvSpPr>
          <p:spPr>
            <a:xfrm rot="5400000">
              <a:off x="2439080" y="5888691"/>
              <a:ext cx="106324" cy="373082"/>
            </a:xfrm>
            <a:prstGeom prst="rightBrace">
              <a:avLst>
                <a:gd name="adj1" fmla="val 38566"/>
                <a:gd name="adj2" fmla="val 50000"/>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2311916" y="6062365"/>
              <a:ext cx="346275" cy="200055"/>
            </a:xfrm>
            <a:prstGeom prst="rect">
              <a:avLst/>
            </a:prstGeom>
            <a:noFill/>
          </p:spPr>
          <p:txBody>
            <a:bodyPr wrap="none" rtlCol="0">
              <a:spAutoFit/>
            </a:bodyPr>
            <a:lstStyle/>
            <a:p>
              <a:pPr algn="ctr"/>
              <a:r>
                <a:rPr lang="en-US" sz="700" dirty="0" smtClean="0">
                  <a:latin typeface="Courier New"/>
                  <a:cs typeface="Courier New"/>
                </a:rPr>
                <a:t>H-1</a:t>
              </a:r>
              <a:endParaRPr lang="en-US" sz="700" dirty="0">
                <a:latin typeface="Courier New"/>
                <a:cs typeface="Courier New"/>
              </a:endParaRPr>
            </a:p>
          </p:txBody>
        </p:sp>
        <p:sp>
          <p:nvSpPr>
            <p:cNvPr id="59" name="Right Brace 58"/>
            <p:cNvSpPr/>
            <p:nvPr/>
          </p:nvSpPr>
          <p:spPr>
            <a:xfrm rot="5400000">
              <a:off x="2777484" y="5949230"/>
              <a:ext cx="106324" cy="255319"/>
            </a:xfrm>
            <a:prstGeom prst="rightBrace">
              <a:avLst>
                <a:gd name="adj1" fmla="val 38566"/>
                <a:gd name="adj2" fmla="val 50000"/>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Right Brace 59"/>
            <p:cNvSpPr/>
            <p:nvPr/>
          </p:nvSpPr>
          <p:spPr>
            <a:xfrm rot="5400000">
              <a:off x="3099658" y="5903684"/>
              <a:ext cx="106324" cy="346413"/>
            </a:xfrm>
            <a:prstGeom prst="rightBrace">
              <a:avLst>
                <a:gd name="adj1" fmla="val 38566"/>
                <a:gd name="adj2" fmla="val 50000"/>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Right Brace 60"/>
            <p:cNvSpPr/>
            <p:nvPr/>
          </p:nvSpPr>
          <p:spPr>
            <a:xfrm rot="5400000">
              <a:off x="3515668" y="5858091"/>
              <a:ext cx="106324" cy="434284"/>
            </a:xfrm>
            <a:prstGeom prst="rightBrace">
              <a:avLst>
                <a:gd name="adj1" fmla="val 38566"/>
                <a:gd name="adj2" fmla="val 50000"/>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TextBox 61"/>
            <p:cNvSpPr txBox="1"/>
            <p:nvPr/>
          </p:nvSpPr>
          <p:spPr>
            <a:xfrm>
              <a:off x="2656646" y="6062488"/>
              <a:ext cx="346275" cy="200055"/>
            </a:xfrm>
            <a:prstGeom prst="rect">
              <a:avLst/>
            </a:prstGeom>
            <a:noFill/>
          </p:spPr>
          <p:txBody>
            <a:bodyPr wrap="none" rtlCol="0">
              <a:spAutoFit/>
            </a:bodyPr>
            <a:lstStyle/>
            <a:p>
              <a:pPr algn="ctr"/>
              <a:r>
                <a:rPr lang="en-US" sz="700" dirty="0" smtClean="0">
                  <a:latin typeface="Courier New"/>
                  <a:cs typeface="Courier New"/>
                </a:rPr>
                <a:t>H-2</a:t>
              </a:r>
              <a:endParaRPr lang="en-US" sz="700" dirty="0">
                <a:latin typeface="Courier New"/>
                <a:cs typeface="Courier New"/>
              </a:endParaRPr>
            </a:p>
          </p:txBody>
        </p:sp>
        <p:sp>
          <p:nvSpPr>
            <p:cNvPr id="63" name="TextBox 62"/>
            <p:cNvSpPr txBox="1"/>
            <p:nvPr/>
          </p:nvSpPr>
          <p:spPr>
            <a:xfrm>
              <a:off x="2975466" y="6062488"/>
              <a:ext cx="346275" cy="200055"/>
            </a:xfrm>
            <a:prstGeom prst="rect">
              <a:avLst/>
            </a:prstGeom>
            <a:noFill/>
          </p:spPr>
          <p:txBody>
            <a:bodyPr wrap="none" rtlCol="0">
              <a:spAutoFit/>
            </a:bodyPr>
            <a:lstStyle/>
            <a:p>
              <a:pPr algn="ctr"/>
              <a:r>
                <a:rPr lang="en-US" sz="700" dirty="0" smtClean="0">
                  <a:latin typeface="Courier New"/>
                  <a:cs typeface="Courier New"/>
                </a:rPr>
                <a:t>H-3</a:t>
              </a:r>
              <a:endParaRPr lang="en-US" sz="700" dirty="0">
                <a:latin typeface="Courier New"/>
                <a:cs typeface="Courier New"/>
              </a:endParaRPr>
            </a:p>
          </p:txBody>
        </p:sp>
        <p:sp>
          <p:nvSpPr>
            <p:cNvPr id="64" name="TextBox 63"/>
            <p:cNvSpPr txBox="1"/>
            <p:nvPr/>
          </p:nvSpPr>
          <p:spPr>
            <a:xfrm>
              <a:off x="3395992" y="6062488"/>
              <a:ext cx="346275" cy="200055"/>
            </a:xfrm>
            <a:prstGeom prst="rect">
              <a:avLst/>
            </a:prstGeom>
            <a:noFill/>
          </p:spPr>
          <p:txBody>
            <a:bodyPr wrap="none" rtlCol="0">
              <a:spAutoFit/>
            </a:bodyPr>
            <a:lstStyle/>
            <a:p>
              <a:pPr algn="ctr"/>
              <a:r>
                <a:rPr lang="en-US" sz="700" dirty="0" smtClean="0">
                  <a:latin typeface="Courier New"/>
                  <a:cs typeface="Courier New"/>
                </a:rPr>
                <a:t>H-4</a:t>
              </a:r>
              <a:endParaRPr lang="en-US" sz="700" dirty="0">
                <a:latin typeface="Courier New"/>
                <a:cs typeface="Courier New"/>
              </a:endParaRPr>
            </a:p>
          </p:txBody>
        </p:sp>
      </p:grpSp>
      <p:sp>
        <p:nvSpPr>
          <p:cNvPr id="65" name="TextBox 64"/>
          <p:cNvSpPr txBox="1"/>
          <p:nvPr/>
        </p:nvSpPr>
        <p:spPr>
          <a:xfrm rot="16200000">
            <a:off x="-250684" y="4264932"/>
            <a:ext cx="1723799" cy="215444"/>
          </a:xfrm>
          <a:prstGeom prst="rect">
            <a:avLst/>
          </a:prstGeom>
          <a:noFill/>
        </p:spPr>
        <p:txBody>
          <a:bodyPr wrap="none" rtlCol="0">
            <a:spAutoFit/>
          </a:bodyPr>
          <a:lstStyle/>
          <a:p>
            <a:pPr algn="ctr"/>
            <a:r>
              <a:rPr lang="en-US" sz="800" dirty="0" smtClean="0">
                <a:latin typeface="Courier"/>
                <a:cs typeface="Courier"/>
              </a:rPr>
              <a:t>Best Track Intensity (</a:t>
            </a:r>
            <a:r>
              <a:rPr lang="en-US" sz="800" dirty="0" err="1" smtClean="0">
                <a:latin typeface="Courier"/>
                <a:cs typeface="Courier"/>
              </a:rPr>
              <a:t>kt</a:t>
            </a:r>
            <a:r>
              <a:rPr lang="en-US" sz="800" dirty="0" smtClean="0">
                <a:latin typeface="Courier"/>
                <a:cs typeface="Courier"/>
              </a:rPr>
              <a:t>)</a:t>
            </a:r>
            <a:endParaRPr lang="en-US" sz="800" dirty="0">
              <a:latin typeface="Courier"/>
              <a:cs typeface="Courier"/>
            </a:endParaRPr>
          </a:p>
        </p:txBody>
      </p:sp>
      <p:sp>
        <p:nvSpPr>
          <p:cNvPr id="66" name="TextBox 65"/>
          <p:cNvSpPr txBox="1"/>
          <p:nvPr/>
        </p:nvSpPr>
        <p:spPr>
          <a:xfrm rot="16200000">
            <a:off x="4248334" y="4264933"/>
            <a:ext cx="1477538" cy="215444"/>
          </a:xfrm>
          <a:prstGeom prst="rect">
            <a:avLst/>
          </a:prstGeom>
          <a:noFill/>
        </p:spPr>
        <p:txBody>
          <a:bodyPr wrap="none" rtlCol="0">
            <a:spAutoFit/>
          </a:bodyPr>
          <a:lstStyle/>
          <a:p>
            <a:pPr algn="ctr"/>
            <a:r>
              <a:rPr lang="en-US" sz="800" dirty="0" smtClean="0">
                <a:latin typeface="Courier"/>
                <a:cs typeface="Courier"/>
              </a:rPr>
              <a:t>Best Track MSLP (</a:t>
            </a:r>
            <a:r>
              <a:rPr lang="en-US" sz="800" dirty="0" err="1" smtClean="0">
                <a:latin typeface="Courier"/>
                <a:cs typeface="Courier"/>
              </a:rPr>
              <a:t>hPa</a:t>
            </a:r>
            <a:r>
              <a:rPr lang="en-US" sz="800" dirty="0" smtClean="0">
                <a:latin typeface="Courier"/>
                <a:cs typeface="Courier"/>
              </a:rPr>
              <a:t>)</a:t>
            </a:r>
            <a:endParaRPr lang="en-US" sz="800" dirty="0">
              <a:latin typeface="Courier"/>
              <a:cs typeface="Courier"/>
            </a:endParaRPr>
          </a:p>
        </p:txBody>
      </p:sp>
    </p:spTree>
    <p:extLst>
      <p:ext uri="{BB962C8B-B14F-4D97-AF65-F5344CB8AC3E}">
        <p14:creationId xmlns:p14="http://schemas.microsoft.com/office/powerpoint/2010/main" val="22650983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INTENSITY ERROR </a:t>
            </a:r>
            <a:r>
              <a:rPr lang="en-US" sz="3600" dirty="0"/>
              <a:t>STATISTICS for</a:t>
            </a:r>
            <a:r>
              <a:rPr lang="en-US" sz="3600" dirty="0" smtClean="0"/>
              <a:t/>
            </a:r>
            <a:br>
              <a:rPr lang="en-US" sz="3600" dirty="0" smtClean="0"/>
            </a:br>
            <a:r>
              <a:rPr lang="en-US" sz="3600" dirty="0" smtClean="0"/>
              <a:t>HEDAS FINAL MEAN ANALYSIS</a:t>
            </a:r>
            <a:endParaRPr lang="en-US" sz="3600" dirty="0"/>
          </a:p>
        </p:txBody>
      </p:sp>
      <p:sp>
        <p:nvSpPr>
          <p:cNvPr id="9" name="Content Placeholder 5"/>
          <p:cNvSpPr>
            <a:spLocks noGrp="1"/>
          </p:cNvSpPr>
          <p:nvPr>
            <p:ph idx="1"/>
          </p:nvPr>
        </p:nvSpPr>
        <p:spPr>
          <a:xfrm>
            <a:off x="900112" y="1675653"/>
            <a:ext cx="7345363" cy="693046"/>
          </a:xfrm>
        </p:spPr>
        <p:txBody>
          <a:bodyPr>
            <a:normAutofit/>
          </a:bodyPr>
          <a:lstStyle/>
          <a:p>
            <a:pPr>
              <a:spcBef>
                <a:spcPts val="500"/>
              </a:spcBef>
            </a:pPr>
            <a:r>
              <a:rPr lang="en-US" sz="1800" dirty="0" smtClean="0"/>
              <a:t>HEDAS max. Doppler wind and max. flight-level wind speed is plotted </a:t>
            </a:r>
            <a:r>
              <a:rPr lang="en-US" sz="1800" b="1" dirty="0" smtClean="0"/>
              <a:t>against observed counterparts </a:t>
            </a:r>
            <a:r>
              <a:rPr lang="en-US" sz="1800" dirty="0" smtClean="0"/>
              <a:t>for each case</a:t>
            </a:r>
          </a:p>
        </p:txBody>
      </p:sp>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594537" y="2542032"/>
            <a:ext cx="3657600" cy="3657600"/>
          </a:xfrm>
          <a:prstGeom prst="rect">
            <a:avLst/>
          </a:prstGeom>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4989328" y="2542032"/>
            <a:ext cx="3657600" cy="3657600"/>
          </a:xfrm>
          <a:prstGeom prst="rect">
            <a:avLst/>
          </a:prstGeom>
        </p:spPr>
      </p:pic>
      <p:sp>
        <p:nvSpPr>
          <p:cNvPr id="25" name="TextBox 24"/>
          <p:cNvSpPr txBox="1"/>
          <p:nvPr/>
        </p:nvSpPr>
        <p:spPr>
          <a:xfrm>
            <a:off x="1058868" y="2521499"/>
            <a:ext cx="2724236" cy="400110"/>
          </a:xfrm>
          <a:prstGeom prst="rect">
            <a:avLst/>
          </a:prstGeom>
          <a:noFill/>
        </p:spPr>
        <p:txBody>
          <a:bodyPr wrap="none" rtlCol="0">
            <a:spAutoFit/>
          </a:bodyPr>
          <a:lstStyle/>
          <a:p>
            <a:pPr algn="ctr"/>
            <a:r>
              <a:rPr lang="en-US" sz="1000" dirty="0" smtClean="0">
                <a:latin typeface="Courier"/>
                <a:cs typeface="Courier"/>
              </a:rPr>
              <a:t>HEDAS Max. Doppler Wind (m/s) vs.</a:t>
            </a:r>
          </a:p>
          <a:p>
            <a:pPr algn="ctr"/>
            <a:r>
              <a:rPr lang="en-US" sz="1000" dirty="0" smtClean="0">
                <a:latin typeface="Courier"/>
                <a:cs typeface="Courier"/>
              </a:rPr>
              <a:t>Max. Observed Doppler Wind (m/s)</a:t>
            </a:r>
            <a:endParaRPr lang="en-US" sz="1000" dirty="0">
              <a:latin typeface="Courier"/>
              <a:cs typeface="Courier"/>
            </a:endParaRPr>
          </a:p>
        </p:txBody>
      </p:sp>
      <p:sp>
        <p:nvSpPr>
          <p:cNvPr id="28" name="TextBox 27"/>
          <p:cNvSpPr txBox="1"/>
          <p:nvPr/>
        </p:nvSpPr>
        <p:spPr>
          <a:xfrm>
            <a:off x="5381432" y="2545611"/>
            <a:ext cx="2878149" cy="400110"/>
          </a:xfrm>
          <a:prstGeom prst="rect">
            <a:avLst/>
          </a:prstGeom>
          <a:noFill/>
        </p:spPr>
        <p:txBody>
          <a:bodyPr wrap="none" rtlCol="0">
            <a:spAutoFit/>
          </a:bodyPr>
          <a:lstStyle/>
          <a:p>
            <a:pPr algn="ctr"/>
            <a:r>
              <a:rPr lang="en-US" sz="1000" dirty="0" smtClean="0">
                <a:latin typeface="Courier"/>
                <a:cs typeface="Courier"/>
              </a:rPr>
              <a:t>HEDAS Max. F-L Wind Speed (m/s) vs.</a:t>
            </a:r>
          </a:p>
          <a:p>
            <a:pPr algn="ctr"/>
            <a:r>
              <a:rPr lang="en-US" sz="1000" dirty="0" smtClean="0">
                <a:latin typeface="Courier"/>
                <a:cs typeface="Courier"/>
              </a:rPr>
              <a:t>Max. Observed F-L Wind Speed (m/s)</a:t>
            </a:r>
            <a:endParaRPr lang="en-US" sz="1000" dirty="0">
              <a:latin typeface="Courier"/>
              <a:cs typeface="Courier"/>
            </a:endParaRPr>
          </a:p>
        </p:txBody>
      </p:sp>
      <p:sp>
        <p:nvSpPr>
          <p:cNvPr id="29" name="TextBox 28"/>
          <p:cNvSpPr txBox="1"/>
          <p:nvPr/>
        </p:nvSpPr>
        <p:spPr>
          <a:xfrm>
            <a:off x="1248748" y="6205363"/>
            <a:ext cx="2339453" cy="215444"/>
          </a:xfrm>
          <a:prstGeom prst="rect">
            <a:avLst/>
          </a:prstGeom>
          <a:noFill/>
        </p:spPr>
        <p:txBody>
          <a:bodyPr wrap="none" rtlCol="0">
            <a:spAutoFit/>
          </a:bodyPr>
          <a:lstStyle/>
          <a:p>
            <a:pPr algn="ctr"/>
            <a:r>
              <a:rPr lang="en-US" sz="800" dirty="0" smtClean="0">
                <a:latin typeface="Courier"/>
                <a:cs typeface="Courier"/>
              </a:rPr>
              <a:t>HEDAS Max. Doppler Wind Speed (m/s)</a:t>
            </a:r>
            <a:endParaRPr lang="en-US" sz="800" dirty="0">
              <a:latin typeface="Courier"/>
              <a:cs typeface="Courier"/>
            </a:endParaRPr>
          </a:p>
        </p:txBody>
      </p:sp>
      <p:sp>
        <p:nvSpPr>
          <p:cNvPr id="30" name="TextBox 29"/>
          <p:cNvSpPr txBox="1"/>
          <p:nvPr/>
        </p:nvSpPr>
        <p:spPr>
          <a:xfrm>
            <a:off x="5773586" y="6205363"/>
            <a:ext cx="2093191" cy="215444"/>
          </a:xfrm>
          <a:prstGeom prst="rect">
            <a:avLst/>
          </a:prstGeom>
          <a:noFill/>
        </p:spPr>
        <p:txBody>
          <a:bodyPr wrap="none" rtlCol="0">
            <a:spAutoFit/>
          </a:bodyPr>
          <a:lstStyle/>
          <a:p>
            <a:pPr algn="ctr"/>
            <a:r>
              <a:rPr lang="en-US" sz="800" dirty="0" smtClean="0">
                <a:latin typeface="Courier"/>
                <a:cs typeface="Courier"/>
              </a:rPr>
              <a:t>HEDAS Max. F-L Wind Speed (m/s)</a:t>
            </a:r>
            <a:endParaRPr lang="en-US" sz="800" dirty="0">
              <a:latin typeface="Courier"/>
              <a:cs typeface="Courier"/>
            </a:endParaRPr>
          </a:p>
        </p:txBody>
      </p:sp>
      <p:sp>
        <p:nvSpPr>
          <p:cNvPr id="34" name="TextBox 33"/>
          <p:cNvSpPr txBox="1"/>
          <p:nvPr/>
        </p:nvSpPr>
        <p:spPr>
          <a:xfrm rot="16200000">
            <a:off x="-650852" y="4264932"/>
            <a:ext cx="2524148" cy="215444"/>
          </a:xfrm>
          <a:prstGeom prst="rect">
            <a:avLst/>
          </a:prstGeom>
          <a:noFill/>
        </p:spPr>
        <p:txBody>
          <a:bodyPr wrap="none" rtlCol="0">
            <a:spAutoFit/>
          </a:bodyPr>
          <a:lstStyle/>
          <a:p>
            <a:pPr algn="ctr"/>
            <a:r>
              <a:rPr lang="en-US" sz="800" dirty="0" smtClean="0">
                <a:latin typeface="Courier"/>
                <a:cs typeface="Courier"/>
              </a:rPr>
              <a:t>Max. Observed Doppler Wind Speed (m/s)</a:t>
            </a:r>
            <a:endParaRPr lang="en-US" sz="800" dirty="0">
              <a:latin typeface="Courier"/>
              <a:cs typeface="Courier"/>
            </a:endParaRPr>
          </a:p>
        </p:txBody>
      </p:sp>
      <p:sp>
        <p:nvSpPr>
          <p:cNvPr id="35" name="TextBox 34"/>
          <p:cNvSpPr txBox="1"/>
          <p:nvPr/>
        </p:nvSpPr>
        <p:spPr>
          <a:xfrm rot="16200000">
            <a:off x="3848170" y="4264933"/>
            <a:ext cx="2277887" cy="215444"/>
          </a:xfrm>
          <a:prstGeom prst="rect">
            <a:avLst/>
          </a:prstGeom>
          <a:noFill/>
        </p:spPr>
        <p:txBody>
          <a:bodyPr wrap="none" rtlCol="0">
            <a:spAutoFit/>
          </a:bodyPr>
          <a:lstStyle/>
          <a:p>
            <a:pPr algn="ctr"/>
            <a:r>
              <a:rPr lang="en-US" sz="800" dirty="0" smtClean="0">
                <a:latin typeface="Courier"/>
                <a:cs typeface="Courier"/>
              </a:rPr>
              <a:t>Max. Observed F-L Wind Speed (m/s)</a:t>
            </a:r>
            <a:endParaRPr lang="en-US" sz="800" dirty="0">
              <a:latin typeface="Courier"/>
              <a:cs typeface="Courier"/>
            </a:endParaRPr>
          </a:p>
        </p:txBody>
      </p:sp>
      <p:sp>
        <p:nvSpPr>
          <p:cNvPr id="36" name="TextBox 35"/>
          <p:cNvSpPr txBox="1"/>
          <p:nvPr/>
        </p:nvSpPr>
        <p:spPr>
          <a:xfrm>
            <a:off x="965831" y="3465523"/>
            <a:ext cx="1473749" cy="523220"/>
          </a:xfrm>
          <a:prstGeom prst="rect">
            <a:avLst/>
          </a:prstGeom>
          <a:noFill/>
        </p:spPr>
        <p:txBody>
          <a:bodyPr wrap="square" rtlCol="0">
            <a:spAutoFit/>
          </a:bodyPr>
          <a:lstStyle/>
          <a:p>
            <a:r>
              <a:rPr lang="en-US" sz="700" dirty="0" smtClean="0">
                <a:solidFill>
                  <a:srgbClr val="FF0000"/>
                </a:solidFill>
                <a:latin typeface="Courier"/>
                <a:cs typeface="Courier"/>
              </a:rPr>
              <a:t>HEDAS max. Doppler Wind explains </a:t>
            </a:r>
            <a:r>
              <a:rPr lang="en-US" sz="700" b="1" dirty="0" smtClean="0">
                <a:solidFill>
                  <a:srgbClr val="FF0000"/>
                </a:solidFill>
                <a:latin typeface="Courier"/>
                <a:cs typeface="Courier"/>
              </a:rPr>
              <a:t>98%</a:t>
            </a:r>
            <a:r>
              <a:rPr lang="en-US" sz="700" dirty="0" smtClean="0">
                <a:solidFill>
                  <a:srgbClr val="FF0000"/>
                </a:solidFill>
                <a:latin typeface="Courier"/>
                <a:cs typeface="Courier"/>
              </a:rPr>
              <a:t> of variance of observed max. Doppler Wind</a:t>
            </a:r>
            <a:endParaRPr lang="en-US" sz="700" i="1" dirty="0">
              <a:solidFill>
                <a:srgbClr val="FF0000"/>
              </a:solidFill>
              <a:latin typeface="Courier"/>
              <a:cs typeface="Courier"/>
            </a:endParaRPr>
          </a:p>
        </p:txBody>
      </p:sp>
      <p:cxnSp>
        <p:nvCxnSpPr>
          <p:cNvPr id="38" name="Straight Arrow Connector 37"/>
          <p:cNvCxnSpPr/>
          <p:nvPr/>
        </p:nvCxnSpPr>
        <p:spPr>
          <a:xfrm>
            <a:off x="1087404" y="3284776"/>
            <a:ext cx="0" cy="225978"/>
          </a:xfrm>
          <a:prstGeom prst="straightConnector1">
            <a:avLst/>
          </a:prstGeom>
          <a:ln w="15875">
            <a:solidFill>
              <a:srgbClr val="FF0000"/>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365348" y="3510754"/>
            <a:ext cx="1473749" cy="523220"/>
          </a:xfrm>
          <a:prstGeom prst="rect">
            <a:avLst/>
          </a:prstGeom>
          <a:noFill/>
        </p:spPr>
        <p:txBody>
          <a:bodyPr wrap="square" rtlCol="0">
            <a:spAutoFit/>
          </a:bodyPr>
          <a:lstStyle/>
          <a:p>
            <a:r>
              <a:rPr lang="en-US" sz="700" dirty="0" smtClean="0">
                <a:solidFill>
                  <a:srgbClr val="FF0000"/>
                </a:solidFill>
                <a:latin typeface="Courier"/>
                <a:cs typeface="Courier"/>
              </a:rPr>
              <a:t>HEDAS max. F-L wind speed explains</a:t>
            </a:r>
            <a:r>
              <a:rPr lang="en-US" sz="700" dirty="0">
                <a:solidFill>
                  <a:srgbClr val="FF0000"/>
                </a:solidFill>
                <a:latin typeface="Courier"/>
                <a:cs typeface="Courier"/>
              </a:rPr>
              <a:t> </a:t>
            </a:r>
            <a:r>
              <a:rPr lang="en-US" sz="700" b="1" dirty="0" smtClean="0">
                <a:solidFill>
                  <a:srgbClr val="FF0000"/>
                </a:solidFill>
                <a:latin typeface="Courier"/>
                <a:cs typeface="Courier"/>
              </a:rPr>
              <a:t>82%</a:t>
            </a:r>
            <a:r>
              <a:rPr lang="en-US" sz="700" dirty="0" smtClean="0">
                <a:solidFill>
                  <a:srgbClr val="FF0000"/>
                </a:solidFill>
                <a:latin typeface="Courier"/>
                <a:cs typeface="Courier"/>
              </a:rPr>
              <a:t> of variance of max.</a:t>
            </a:r>
            <a:br>
              <a:rPr lang="en-US" sz="700" dirty="0" smtClean="0">
                <a:solidFill>
                  <a:srgbClr val="FF0000"/>
                </a:solidFill>
                <a:latin typeface="Courier"/>
                <a:cs typeface="Courier"/>
              </a:rPr>
            </a:br>
            <a:r>
              <a:rPr lang="en-US" sz="700" dirty="0" smtClean="0">
                <a:solidFill>
                  <a:srgbClr val="FF0000"/>
                </a:solidFill>
                <a:latin typeface="Courier"/>
                <a:cs typeface="Courier"/>
              </a:rPr>
              <a:t>observed F-L wind speed</a:t>
            </a:r>
            <a:endParaRPr lang="en-US" sz="700" i="1" dirty="0">
              <a:solidFill>
                <a:srgbClr val="FF0000"/>
              </a:solidFill>
              <a:latin typeface="Courier"/>
              <a:cs typeface="Courier"/>
            </a:endParaRPr>
          </a:p>
        </p:txBody>
      </p:sp>
      <p:cxnSp>
        <p:nvCxnSpPr>
          <p:cNvPr id="41" name="Straight Arrow Connector 40"/>
          <p:cNvCxnSpPr/>
          <p:nvPr/>
        </p:nvCxnSpPr>
        <p:spPr>
          <a:xfrm>
            <a:off x="5486921" y="3330007"/>
            <a:ext cx="0" cy="225978"/>
          </a:xfrm>
          <a:prstGeom prst="straightConnector1">
            <a:avLst/>
          </a:prstGeom>
          <a:ln w="15875">
            <a:solidFill>
              <a:srgbClr val="FF0000"/>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506666" y="4715463"/>
            <a:ext cx="1473749" cy="630942"/>
          </a:xfrm>
          <a:prstGeom prst="rect">
            <a:avLst/>
          </a:prstGeom>
          <a:noFill/>
        </p:spPr>
        <p:txBody>
          <a:bodyPr wrap="square" rtlCol="0">
            <a:spAutoFit/>
          </a:bodyPr>
          <a:lstStyle/>
          <a:p>
            <a:r>
              <a:rPr lang="en-US" sz="700" dirty="0" smtClean="0">
                <a:solidFill>
                  <a:srgbClr val="FF0000"/>
                </a:solidFill>
                <a:latin typeface="Courier"/>
                <a:cs typeface="Courier"/>
              </a:rPr>
              <a:t>Fit between HEDAS and observed max. Doppler Wind is almost perfect with ~2 m/s HEDAS under-estimation in analysis</a:t>
            </a:r>
            <a:endParaRPr lang="en-US" sz="700" i="1" dirty="0">
              <a:solidFill>
                <a:srgbClr val="FF0000"/>
              </a:solidFill>
              <a:latin typeface="Courier"/>
              <a:cs typeface="Courier"/>
            </a:endParaRPr>
          </a:p>
        </p:txBody>
      </p:sp>
      <p:cxnSp>
        <p:nvCxnSpPr>
          <p:cNvPr id="43" name="Straight Arrow Connector 42"/>
          <p:cNvCxnSpPr/>
          <p:nvPr/>
        </p:nvCxnSpPr>
        <p:spPr>
          <a:xfrm flipH="1">
            <a:off x="2899961" y="3926252"/>
            <a:ext cx="102960" cy="834442"/>
          </a:xfrm>
          <a:prstGeom prst="straightConnector1">
            <a:avLst/>
          </a:prstGeom>
          <a:ln w="15875">
            <a:solidFill>
              <a:srgbClr val="FF0000"/>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839097" y="4815493"/>
            <a:ext cx="1473749" cy="415498"/>
          </a:xfrm>
          <a:prstGeom prst="rect">
            <a:avLst/>
          </a:prstGeom>
          <a:noFill/>
        </p:spPr>
        <p:txBody>
          <a:bodyPr wrap="square" rtlCol="0">
            <a:spAutoFit/>
          </a:bodyPr>
          <a:lstStyle/>
          <a:p>
            <a:r>
              <a:rPr lang="en-US" sz="700" dirty="0" smtClean="0">
                <a:solidFill>
                  <a:srgbClr val="FF0000"/>
                </a:solidFill>
                <a:latin typeface="Courier"/>
                <a:cs typeface="Courier"/>
              </a:rPr>
              <a:t>Fit between HEDAS and observed F-L wind speed is almost perfect</a:t>
            </a:r>
            <a:endParaRPr lang="en-US" sz="700" i="1" dirty="0">
              <a:solidFill>
                <a:srgbClr val="FF0000"/>
              </a:solidFill>
              <a:latin typeface="Courier"/>
              <a:cs typeface="Courier"/>
            </a:endParaRPr>
          </a:p>
        </p:txBody>
      </p:sp>
      <p:cxnSp>
        <p:nvCxnSpPr>
          <p:cNvPr id="47" name="Straight Arrow Connector 46"/>
          <p:cNvCxnSpPr/>
          <p:nvPr/>
        </p:nvCxnSpPr>
        <p:spPr>
          <a:xfrm flipH="1">
            <a:off x="7232392" y="4026282"/>
            <a:ext cx="102960" cy="834442"/>
          </a:xfrm>
          <a:prstGeom prst="straightConnector1">
            <a:avLst/>
          </a:prstGeom>
          <a:ln w="15875">
            <a:solidFill>
              <a:srgbClr val="FF0000"/>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6081715" y="6036285"/>
            <a:ext cx="2104960" cy="240473"/>
            <a:chOff x="1681012" y="6022070"/>
            <a:chExt cx="2104960" cy="240473"/>
          </a:xfrm>
        </p:grpSpPr>
        <p:grpSp>
          <p:nvGrpSpPr>
            <p:cNvPr id="49" name="Group 48"/>
            <p:cNvGrpSpPr/>
            <p:nvPr/>
          </p:nvGrpSpPr>
          <p:grpSpPr>
            <a:xfrm>
              <a:off x="1681012" y="6022193"/>
              <a:ext cx="602513" cy="240350"/>
              <a:chOff x="1681012" y="5852141"/>
              <a:chExt cx="602513" cy="240350"/>
            </a:xfrm>
          </p:grpSpPr>
          <p:sp>
            <p:nvSpPr>
              <p:cNvPr id="58" name="Right Brace 57"/>
              <p:cNvSpPr/>
              <p:nvPr/>
            </p:nvSpPr>
            <p:spPr>
              <a:xfrm rot="5400000">
                <a:off x="1929107" y="5604046"/>
                <a:ext cx="106324" cy="602513"/>
              </a:xfrm>
              <a:prstGeom prst="rightBrace">
                <a:avLst>
                  <a:gd name="adj1" fmla="val 38566"/>
                  <a:gd name="adj2" fmla="val 50000"/>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TextBox 58"/>
              <p:cNvSpPr txBox="1"/>
              <p:nvPr/>
            </p:nvSpPr>
            <p:spPr>
              <a:xfrm>
                <a:off x="1834283" y="5892436"/>
                <a:ext cx="292405" cy="200055"/>
              </a:xfrm>
              <a:prstGeom prst="rect">
                <a:avLst/>
              </a:prstGeom>
              <a:noFill/>
            </p:spPr>
            <p:txBody>
              <a:bodyPr wrap="none" rtlCol="0">
                <a:spAutoFit/>
              </a:bodyPr>
              <a:lstStyle/>
              <a:p>
                <a:pPr algn="ctr"/>
                <a:r>
                  <a:rPr lang="en-US" sz="700" dirty="0" smtClean="0">
                    <a:latin typeface="Courier New"/>
                    <a:cs typeface="Courier New"/>
                  </a:rPr>
                  <a:t>TS</a:t>
                </a:r>
                <a:endParaRPr lang="en-US" sz="700" dirty="0">
                  <a:latin typeface="Courier New"/>
                  <a:cs typeface="Courier New"/>
                </a:endParaRPr>
              </a:p>
            </p:txBody>
          </p:sp>
        </p:grpSp>
        <p:sp>
          <p:nvSpPr>
            <p:cNvPr id="50" name="Right Brace 49"/>
            <p:cNvSpPr/>
            <p:nvPr/>
          </p:nvSpPr>
          <p:spPr>
            <a:xfrm rot="5400000">
              <a:off x="2439080" y="5888691"/>
              <a:ext cx="106324" cy="373082"/>
            </a:xfrm>
            <a:prstGeom prst="rightBrace">
              <a:avLst>
                <a:gd name="adj1" fmla="val 38566"/>
                <a:gd name="adj2" fmla="val 50000"/>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TextBox 50"/>
            <p:cNvSpPr txBox="1"/>
            <p:nvPr/>
          </p:nvSpPr>
          <p:spPr>
            <a:xfrm>
              <a:off x="2311916" y="6062365"/>
              <a:ext cx="346275" cy="200055"/>
            </a:xfrm>
            <a:prstGeom prst="rect">
              <a:avLst/>
            </a:prstGeom>
            <a:noFill/>
          </p:spPr>
          <p:txBody>
            <a:bodyPr wrap="none" rtlCol="0">
              <a:spAutoFit/>
            </a:bodyPr>
            <a:lstStyle/>
            <a:p>
              <a:pPr algn="ctr"/>
              <a:r>
                <a:rPr lang="en-US" sz="700" dirty="0" smtClean="0">
                  <a:latin typeface="Courier New"/>
                  <a:cs typeface="Courier New"/>
                </a:rPr>
                <a:t>H-1</a:t>
              </a:r>
              <a:endParaRPr lang="en-US" sz="700" dirty="0">
                <a:latin typeface="Courier New"/>
                <a:cs typeface="Courier New"/>
              </a:endParaRPr>
            </a:p>
          </p:txBody>
        </p:sp>
        <p:sp>
          <p:nvSpPr>
            <p:cNvPr id="52" name="Right Brace 51"/>
            <p:cNvSpPr/>
            <p:nvPr/>
          </p:nvSpPr>
          <p:spPr>
            <a:xfrm rot="5400000">
              <a:off x="2777484" y="5949230"/>
              <a:ext cx="106324" cy="255319"/>
            </a:xfrm>
            <a:prstGeom prst="rightBrace">
              <a:avLst>
                <a:gd name="adj1" fmla="val 38566"/>
                <a:gd name="adj2" fmla="val 50000"/>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Right Brace 52"/>
            <p:cNvSpPr/>
            <p:nvPr/>
          </p:nvSpPr>
          <p:spPr>
            <a:xfrm rot="5400000">
              <a:off x="3099658" y="5903684"/>
              <a:ext cx="106324" cy="346413"/>
            </a:xfrm>
            <a:prstGeom prst="rightBrace">
              <a:avLst>
                <a:gd name="adj1" fmla="val 38566"/>
                <a:gd name="adj2" fmla="val 50000"/>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Right Brace 53"/>
            <p:cNvSpPr/>
            <p:nvPr/>
          </p:nvSpPr>
          <p:spPr>
            <a:xfrm rot="5400000">
              <a:off x="3515668" y="5858091"/>
              <a:ext cx="106324" cy="434284"/>
            </a:xfrm>
            <a:prstGeom prst="rightBrace">
              <a:avLst>
                <a:gd name="adj1" fmla="val 38566"/>
                <a:gd name="adj2" fmla="val 50000"/>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TextBox 54"/>
            <p:cNvSpPr txBox="1"/>
            <p:nvPr/>
          </p:nvSpPr>
          <p:spPr>
            <a:xfrm>
              <a:off x="2656646" y="6062488"/>
              <a:ext cx="346275" cy="200055"/>
            </a:xfrm>
            <a:prstGeom prst="rect">
              <a:avLst/>
            </a:prstGeom>
            <a:noFill/>
          </p:spPr>
          <p:txBody>
            <a:bodyPr wrap="none" rtlCol="0">
              <a:spAutoFit/>
            </a:bodyPr>
            <a:lstStyle/>
            <a:p>
              <a:pPr algn="ctr"/>
              <a:r>
                <a:rPr lang="en-US" sz="700" dirty="0" smtClean="0">
                  <a:latin typeface="Courier New"/>
                  <a:cs typeface="Courier New"/>
                </a:rPr>
                <a:t>H-2</a:t>
              </a:r>
              <a:endParaRPr lang="en-US" sz="700" dirty="0">
                <a:latin typeface="Courier New"/>
                <a:cs typeface="Courier New"/>
              </a:endParaRPr>
            </a:p>
          </p:txBody>
        </p:sp>
        <p:sp>
          <p:nvSpPr>
            <p:cNvPr id="56" name="TextBox 55"/>
            <p:cNvSpPr txBox="1"/>
            <p:nvPr/>
          </p:nvSpPr>
          <p:spPr>
            <a:xfrm>
              <a:off x="2975466" y="6062488"/>
              <a:ext cx="346275" cy="200055"/>
            </a:xfrm>
            <a:prstGeom prst="rect">
              <a:avLst/>
            </a:prstGeom>
            <a:noFill/>
          </p:spPr>
          <p:txBody>
            <a:bodyPr wrap="none" rtlCol="0">
              <a:spAutoFit/>
            </a:bodyPr>
            <a:lstStyle/>
            <a:p>
              <a:pPr algn="ctr"/>
              <a:r>
                <a:rPr lang="en-US" sz="700" dirty="0" smtClean="0">
                  <a:latin typeface="Courier New"/>
                  <a:cs typeface="Courier New"/>
                </a:rPr>
                <a:t>H-3</a:t>
              </a:r>
              <a:endParaRPr lang="en-US" sz="700" dirty="0">
                <a:latin typeface="Courier New"/>
                <a:cs typeface="Courier New"/>
              </a:endParaRPr>
            </a:p>
          </p:txBody>
        </p:sp>
        <p:sp>
          <p:nvSpPr>
            <p:cNvPr id="57" name="TextBox 56"/>
            <p:cNvSpPr txBox="1"/>
            <p:nvPr/>
          </p:nvSpPr>
          <p:spPr>
            <a:xfrm>
              <a:off x="3395992" y="6062488"/>
              <a:ext cx="346275" cy="200055"/>
            </a:xfrm>
            <a:prstGeom prst="rect">
              <a:avLst/>
            </a:prstGeom>
            <a:noFill/>
          </p:spPr>
          <p:txBody>
            <a:bodyPr wrap="none" rtlCol="0">
              <a:spAutoFit/>
            </a:bodyPr>
            <a:lstStyle/>
            <a:p>
              <a:pPr algn="ctr"/>
              <a:r>
                <a:rPr lang="en-US" sz="700" dirty="0" smtClean="0">
                  <a:latin typeface="Courier New"/>
                  <a:cs typeface="Courier New"/>
                </a:rPr>
                <a:t>H-4</a:t>
              </a:r>
              <a:endParaRPr lang="en-US" sz="700" dirty="0">
                <a:latin typeface="Courier New"/>
                <a:cs typeface="Courier New"/>
              </a:endParaRPr>
            </a:p>
          </p:txBody>
        </p:sp>
      </p:grpSp>
    </p:spTree>
    <p:extLst>
      <p:ext uri="{BB962C8B-B14F-4D97-AF65-F5344CB8AC3E}">
        <p14:creationId xmlns:p14="http://schemas.microsoft.com/office/powerpoint/2010/main" val="12821327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503500" y="2756675"/>
            <a:ext cx="2743200" cy="2743200"/>
          </a:xfrm>
          <a:prstGeom prst="rect">
            <a:avLst/>
          </a:prstGeom>
        </p:spPr>
      </p:pic>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3228728" y="2756675"/>
            <a:ext cx="2743200" cy="2743200"/>
          </a:xfrm>
          <a:prstGeom prst="rect">
            <a:avLst/>
          </a:prstGeom>
        </p:spPr>
      </p:pic>
      <p:sp>
        <p:nvSpPr>
          <p:cNvPr id="4" name="Title 3"/>
          <p:cNvSpPr>
            <a:spLocks noGrp="1"/>
          </p:cNvSpPr>
          <p:nvPr>
            <p:ph type="title"/>
          </p:nvPr>
        </p:nvSpPr>
        <p:spPr/>
        <p:txBody>
          <a:bodyPr>
            <a:normAutofit fontScale="90000"/>
          </a:bodyPr>
          <a:lstStyle/>
          <a:p>
            <a:r>
              <a:rPr lang="en-US" sz="3600" dirty="0" smtClean="0"/>
              <a:t>STORM </a:t>
            </a:r>
            <a:r>
              <a:rPr lang="en-US" sz="3600" dirty="0"/>
              <a:t>STRUCTURE STATISTICS for</a:t>
            </a:r>
            <a:r>
              <a:rPr lang="en-US" sz="3600" dirty="0" smtClean="0"/>
              <a:t/>
            </a:r>
            <a:br>
              <a:rPr lang="en-US" sz="3600" dirty="0" smtClean="0"/>
            </a:br>
            <a:r>
              <a:rPr lang="en-US" sz="3600" dirty="0" smtClean="0"/>
              <a:t>HEDAS FINAL MEAN ANALYSIS</a:t>
            </a:r>
            <a:endParaRPr lang="en-US" sz="3600" dirty="0"/>
          </a:p>
        </p:txBody>
      </p:sp>
      <p:sp>
        <p:nvSpPr>
          <p:cNvPr id="9" name="Content Placeholder 5"/>
          <p:cNvSpPr>
            <a:spLocks noGrp="1"/>
          </p:cNvSpPr>
          <p:nvPr>
            <p:ph idx="1"/>
          </p:nvPr>
        </p:nvSpPr>
        <p:spPr>
          <a:xfrm>
            <a:off x="900112" y="1675653"/>
            <a:ext cx="7345363" cy="950102"/>
          </a:xfrm>
        </p:spPr>
        <p:txBody>
          <a:bodyPr>
            <a:normAutofit/>
          </a:bodyPr>
          <a:lstStyle/>
          <a:p>
            <a:pPr>
              <a:spcBef>
                <a:spcPts val="500"/>
              </a:spcBef>
            </a:pPr>
            <a:r>
              <a:rPr lang="en-US" sz="1800" dirty="0" smtClean="0"/>
              <a:t>HEDAS final mean analyses are compared to corresponding observed airborne radar data for </a:t>
            </a:r>
            <a:r>
              <a:rPr lang="en-US" sz="1800" b="1" dirty="0" smtClean="0"/>
              <a:t>variance explained by the wavenumber components of the azimuthally-averaged tangential wind speed</a:t>
            </a:r>
          </a:p>
        </p:txBody>
      </p:sp>
      <p:sp>
        <p:nvSpPr>
          <p:cNvPr id="28" name="TextBox 27"/>
          <p:cNvSpPr txBox="1"/>
          <p:nvPr/>
        </p:nvSpPr>
        <p:spPr>
          <a:xfrm>
            <a:off x="498860" y="2597153"/>
            <a:ext cx="2801193" cy="400110"/>
          </a:xfrm>
          <a:prstGeom prst="rect">
            <a:avLst/>
          </a:prstGeom>
          <a:noFill/>
        </p:spPr>
        <p:txBody>
          <a:bodyPr wrap="none" rtlCol="0">
            <a:spAutoFit/>
          </a:bodyPr>
          <a:lstStyle/>
          <a:p>
            <a:pPr algn="ctr"/>
            <a:r>
              <a:rPr lang="en-US" sz="1000" dirty="0" smtClean="0">
                <a:latin typeface="Courier"/>
                <a:cs typeface="Courier"/>
              </a:rPr>
              <a:t>HEDAS Var. Explained by Wavenum-0</a:t>
            </a:r>
          </a:p>
          <a:p>
            <a:pPr algn="ctr"/>
            <a:r>
              <a:rPr lang="en-US" sz="1000" dirty="0" smtClean="0">
                <a:latin typeface="Courier"/>
                <a:cs typeface="Courier"/>
              </a:rPr>
              <a:t>for 1-km </a:t>
            </a:r>
            <a:r>
              <a:rPr lang="en-US" sz="1000" dirty="0" err="1" smtClean="0">
                <a:latin typeface="Courier"/>
                <a:cs typeface="Courier"/>
              </a:rPr>
              <a:t>V</a:t>
            </a:r>
            <a:r>
              <a:rPr lang="en-US" sz="1000" baseline="-25000" dirty="0" err="1" smtClean="0">
                <a:latin typeface="Courier"/>
                <a:cs typeface="Courier"/>
              </a:rPr>
              <a:t>t</a:t>
            </a:r>
            <a:r>
              <a:rPr lang="en-US" sz="1000" dirty="0" smtClean="0">
                <a:latin typeface="Courier"/>
                <a:cs typeface="Courier"/>
              </a:rPr>
              <a:t> (%) Vs. Observed (%)</a:t>
            </a:r>
            <a:endParaRPr lang="en-US" sz="1000" dirty="0">
              <a:latin typeface="Courier"/>
              <a:cs typeface="Courier"/>
            </a:endParaRPr>
          </a:p>
        </p:txBody>
      </p:sp>
      <p:sp>
        <p:nvSpPr>
          <p:cNvPr id="29" name="TextBox 28"/>
          <p:cNvSpPr txBox="1"/>
          <p:nvPr/>
        </p:nvSpPr>
        <p:spPr>
          <a:xfrm>
            <a:off x="624261" y="5416872"/>
            <a:ext cx="2503627" cy="215444"/>
          </a:xfrm>
          <a:prstGeom prst="rect">
            <a:avLst/>
          </a:prstGeom>
          <a:noFill/>
        </p:spPr>
        <p:txBody>
          <a:bodyPr wrap="none" rtlCol="0">
            <a:spAutoFit/>
          </a:bodyPr>
          <a:lstStyle/>
          <a:p>
            <a:pPr algn="ctr"/>
            <a:r>
              <a:rPr lang="en-US" sz="800" dirty="0" smtClean="0">
                <a:latin typeface="Courier"/>
                <a:cs typeface="Courier"/>
              </a:rPr>
              <a:t>HEDAS </a:t>
            </a:r>
            <a:r>
              <a:rPr lang="en-US" sz="800" dirty="0">
                <a:latin typeface="Courier"/>
                <a:cs typeface="Courier"/>
              </a:rPr>
              <a:t>Wvnum</a:t>
            </a:r>
            <a:r>
              <a:rPr lang="en-US" sz="800" dirty="0" smtClean="0">
                <a:latin typeface="Courier"/>
                <a:cs typeface="Courier"/>
              </a:rPr>
              <a:t>-0 </a:t>
            </a:r>
            <a:r>
              <a:rPr lang="en-US" sz="800" dirty="0">
                <a:latin typeface="Courier"/>
                <a:cs typeface="Courier"/>
              </a:rPr>
              <a:t>Var. Exp. Of 1-km </a:t>
            </a:r>
            <a:r>
              <a:rPr lang="en-US" sz="800" dirty="0" err="1">
                <a:latin typeface="Courier"/>
                <a:cs typeface="Courier"/>
              </a:rPr>
              <a:t>V</a:t>
            </a:r>
            <a:r>
              <a:rPr lang="en-US" sz="800" baseline="-25000" dirty="0" err="1">
                <a:latin typeface="Courier"/>
                <a:cs typeface="Courier"/>
              </a:rPr>
              <a:t>t</a:t>
            </a:r>
            <a:r>
              <a:rPr lang="en-US" sz="800" dirty="0">
                <a:latin typeface="Courier"/>
                <a:cs typeface="Courier"/>
              </a:rPr>
              <a:t> (%)</a:t>
            </a:r>
          </a:p>
        </p:txBody>
      </p:sp>
      <p:pic>
        <p:nvPicPr>
          <p:cNvPr id="8" name="Picture 7"/>
          <p:cNvPicPr>
            <a:picLocks/>
          </p:cNvPicPr>
          <p:nvPr/>
        </p:nvPicPr>
        <p:blipFill>
          <a:blip r:embed="rId4">
            <a:extLst>
              <a:ext uri="{28A0092B-C50C-407E-A947-70E740481C1C}">
                <a14:useLocalDpi xmlns:a14="http://schemas.microsoft.com/office/drawing/2010/main" val="0"/>
              </a:ext>
            </a:extLst>
          </a:blip>
          <a:stretch>
            <a:fillRect/>
          </a:stretch>
        </p:blipFill>
        <p:spPr>
          <a:xfrm>
            <a:off x="5989899" y="2756675"/>
            <a:ext cx="2743200" cy="2743200"/>
          </a:xfrm>
          <a:prstGeom prst="rect">
            <a:avLst/>
          </a:prstGeom>
        </p:spPr>
      </p:pic>
      <p:sp>
        <p:nvSpPr>
          <p:cNvPr id="34" name="TextBox 33"/>
          <p:cNvSpPr txBox="1"/>
          <p:nvPr/>
        </p:nvSpPr>
        <p:spPr>
          <a:xfrm rot="16200000">
            <a:off x="-760647" y="4017624"/>
            <a:ext cx="2442061" cy="215444"/>
          </a:xfrm>
          <a:prstGeom prst="rect">
            <a:avLst/>
          </a:prstGeom>
          <a:noFill/>
        </p:spPr>
        <p:txBody>
          <a:bodyPr wrap="none" rtlCol="0">
            <a:spAutoFit/>
          </a:bodyPr>
          <a:lstStyle/>
          <a:p>
            <a:pPr algn="ctr"/>
            <a:r>
              <a:rPr lang="en-US" sz="800" dirty="0" smtClean="0">
                <a:latin typeface="Courier"/>
                <a:cs typeface="Courier"/>
              </a:rPr>
              <a:t>Obs. Wvnum-0 Var. Exp. Of 1-km </a:t>
            </a:r>
            <a:r>
              <a:rPr lang="en-US" sz="800" dirty="0" err="1" smtClean="0">
                <a:latin typeface="Courier"/>
                <a:cs typeface="Courier"/>
              </a:rPr>
              <a:t>V</a:t>
            </a:r>
            <a:r>
              <a:rPr lang="en-US" sz="800" baseline="-25000" dirty="0" err="1" smtClean="0">
                <a:latin typeface="Courier"/>
                <a:cs typeface="Courier"/>
              </a:rPr>
              <a:t>t</a:t>
            </a:r>
            <a:r>
              <a:rPr lang="en-US" sz="800" dirty="0" smtClean="0">
                <a:latin typeface="Courier"/>
                <a:cs typeface="Courier"/>
              </a:rPr>
              <a:t> (%)</a:t>
            </a:r>
            <a:endParaRPr lang="en-US" sz="800" dirty="0">
              <a:latin typeface="Courier"/>
              <a:cs typeface="Courier"/>
            </a:endParaRPr>
          </a:p>
        </p:txBody>
      </p:sp>
      <p:sp>
        <p:nvSpPr>
          <p:cNvPr id="37" name="TextBox 36"/>
          <p:cNvSpPr txBox="1"/>
          <p:nvPr/>
        </p:nvSpPr>
        <p:spPr>
          <a:xfrm>
            <a:off x="3247692" y="2597153"/>
            <a:ext cx="2724236" cy="400110"/>
          </a:xfrm>
          <a:prstGeom prst="rect">
            <a:avLst/>
          </a:prstGeom>
          <a:noFill/>
        </p:spPr>
        <p:txBody>
          <a:bodyPr wrap="none" rtlCol="0">
            <a:spAutoFit/>
          </a:bodyPr>
          <a:lstStyle/>
          <a:p>
            <a:pPr algn="ctr"/>
            <a:r>
              <a:rPr lang="en-US" sz="1000" dirty="0">
                <a:latin typeface="Courier"/>
                <a:cs typeface="Courier"/>
              </a:rPr>
              <a:t>HEDAS Var. Explained by Wavenum</a:t>
            </a:r>
            <a:r>
              <a:rPr lang="en-US" sz="1000" dirty="0" smtClean="0">
                <a:latin typeface="Courier"/>
                <a:cs typeface="Courier"/>
              </a:rPr>
              <a:t>-1</a:t>
            </a:r>
            <a:endParaRPr lang="en-US" sz="1000" dirty="0">
              <a:latin typeface="Courier"/>
              <a:cs typeface="Courier"/>
            </a:endParaRPr>
          </a:p>
          <a:p>
            <a:pPr algn="ctr"/>
            <a:r>
              <a:rPr lang="en-US" sz="1000" dirty="0">
                <a:latin typeface="Courier"/>
                <a:cs typeface="Courier"/>
              </a:rPr>
              <a:t>for 1-km </a:t>
            </a:r>
            <a:r>
              <a:rPr lang="en-US" sz="1000" dirty="0" err="1">
                <a:latin typeface="Courier"/>
                <a:cs typeface="Courier"/>
              </a:rPr>
              <a:t>V</a:t>
            </a:r>
            <a:r>
              <a:rPr lang="en-US" sz="1000" baseline="-25000" dirty="0" err="1">
                <a:latin typeface="Courier"/>
                <a:cs typeface="Courier"/>
              </a:rPr>
              <a:t>t</a:t>
            </a:r>
            <a:r>
              <a:rPr lang="en-US" sz="1000" dirty="0">
                <a:latin typeface="Courier"/>
                <a:cs typeface="Courier"/>
              </a:rPr>
              <a:t> (%) Vs. Observed (%)</a:t>
            </a:r>
          </a:p>
        </p:txBody>
      </p:sp>
      <p:sp>
        <p:nvSpPr>
          <p:cNvPr id="39" name="TextBox 38"/>
          <p:cNvSpPr txBox="1"/>
          <p:nvPr/>
        </p:nvSpPr>
        <p:spPr>
          <a:xfrm>
            <a:off x="3334628" y="5416872"/>
            <a:ext cx="2503627" cy="215444"/>
          </a:xfrm>
          <a:prstGeom prst="rect">
            <a:avLst/>
          </a:prstGeom>
          <a:noFill/>
        </p:spPr>
        <p:txBody>
          <a:bodyPr wrap="none" rtlCol="0">
            <a:spAutoFit/>
          </a:bodyPr>
          <a:lstStyle/>
          <a:p>
            <a:pPr algn="ctr"/>
            <a:r>
              <a:rPr lang="en-US" sz="800" dirty="0">
                <a:latin typeface="Courier"/>
                <a:cs typeface="Courier"/>
              </a:rPr>
              <a:t>HEDAS Wvnum</a:t>
            </a:r>
            <a:r>
              <a:rPr lang="en-US" sz="800" dirty="0" smtClean="0">
                <a:latin typeface="Courier"/>
                <a:cs typeface="Courier"/>
              </a:rPr>
              <a:t>-1 </a:t>
            </a:r>
            <a:r>
              <a:rPr lang="en-US" sz="800" dirty="0">
                <a:latin typeface="Courier"/>
                <a:cs typeface="Courier"/>
              </a:rPr>
              <a:t>Var. Exp. Of 1-km </a:t>
            </a:r>
            <a:r>
              <a:rPr lang="en-US" sz="800" dirty="0" err="1">
                <a:latin typeface="Courier"/>
                <a:cs typeface="Courier"/>
              </a:rPr>
              <a:t>V</a:t>
            </a:r>
            <a:r>
              <a:rPr lang="en-US" sz="800" baseline="-25000" dirty="0" err="1">
                <a:latin typeface="Courier"/>
                <a:cs typeface="Courier"/>
              </a:rPr>
              <a:t>t</a:t>
            </a:r>
            <a:r>
              <a:rPr lang="en-US" sz="800" dirty="0">
                <a:latin typeface="Courier"/>
                <a:cs typeface="Courier"/>
              </a:rPr>
              <a:t> (%)</a:t>
            </a:r>
          </a:p>
        </p:txBody>
      </p:sp>
      <p:sp>
        <p:nvSpPr>
          <p:cNvPr id="44" name="TextBox 43"/>
          <p:cNvSpPr txBox="1"/>
          <p:nvPr/>
        </p:nvSpPr>
        <p:spPr>
          <a:xfrm rot="16200000">
            <a:off x="1949711" y="4017624"/>
            <a:ext cx="2442061" cy="215444"/>
          </a:xfrm>
          <a:prstGeom prst="rect">
            <a:avLst/>
          </a:prstGeom>
          <a:noFill/>
        </p:spPr>
        <p:txBody>
          <a:bodyPr wrap="none" rtlCol="0">
            <a:spAutoFit/>
          </a:bodyPr>
          <a:lstStyle/>
          <a:p>
            <a:pPr algn="ctr"/>
            <a:r>
              <a:rPr lang="en-US" sz="800" dirty="0">
                <a:latin typeface="Courier"/>
                <a:cs typeface="Courier"/>
              </a:rPr>
              <a:t>Obs. Wvnum</a:t>
            </a:r>
            <a:r>
              <a:rPr lang="en-US" sz="800" dirty="0" smtClean="0">
                <a:latin typeface="Courier"/>
                <a:cs typeface="Courier"/>
              </a:rPr>
              <a:t>-1 </a:t>
            </a:r>
            <a:r>
              <a:rPr lang="en-US" sz="800" dirty="0">
                <a:latin typeface="Courier"/>
                <a:cs typeface="Courier"/>
              </a:rPr>
              <a:t>Var. Exp. Of 1-km </a:t>
            </a:r>
            <a:r>
              <a:rPr lang="en-US" sz="800" dirty="0" err="1">
                <a:latin typeface="Courier"/>
                <a:cs typeface="Courier"/>
              </a:rPr>
              <a:t>V</a:t>
            </a:r>
            <a:r>
              <a:rPr lang="en-US" sz="800" baseline="-25000" dirty="0" err="1">
                <a:latin typeface="Courier"/>
                <a:cs typeface="Courier"/>
              </a:rPr>
              <a:t>t</a:t>
            </a:r>
            <a:r>
              <a:rPr lang="en-US" sz="800" dirty="0">
                <a:latin typeface="Courier"/>
                <a:cs typeface="Courier"/>
              </a:rPr>
              <a:t> (%)</a:t>
            </a:r>
          </a:p>
        </p:txBody>
      </p:sp>
      <p:sp>
        <p:nvSpPr>
          <p:cNvPr id="45" name="TextBox 44"/>
          <p:cNvSpPr txBox="1"/>
          <p:nvPr/>
        </p:nvSpPr>
        <p:spPr>
          <a:xfrm>
            <a:off x="5999677" y="2599501"/>
            <a:ext cx="2724236" cy="400110"/>
          </a:xfrm>
          <a:prstGeom prst="rect">
            <a:avLst/>
          </a:prstGeom>
          <a:noFill/>
        </p:spPr>
        <p:txBody>
          <a:bodyPr wrap="none" rtlCol="0">
            <a:spAutoFit/>
          </a:bodyPr>
          <a:lstStyle/>
          <a:p>
            <a:pPr algn="ctr"/>
            <a:r>
              <a:rPr lang="en-US" sz="1000" dirty="0">
                <a:latin typeface="Courier"/>
                <a:cs typeface="Courier"/>
              </a:rPr>
              <a:t>HEDAS Var. Explained by Wavenum</a:t>
            </a:r>
            <a:r>
              <a:rPr lang="en-US" sz="1000" dirty="0" smtClean="0">
                <a:latin typeface="Courier"/>
                <a:cs typeface="Courier"/>
              </a:rPr>
              <a:t>-2</a:t>
            </a:r>
            <a:endParaRPr lang="en-US" sz="1000" dirty="0">
              <a:latin typeface="Courier"/>
              <a:cs typeface="Courier"/>
            </a:endParaRPr>
          </a:p>
          <a:p>
            <a:pPr algn="ctr"/>
            <a:r>
              <a:rPr lang="en-US" sz="1000" dirty="0">
                <a:latin typeface="Courier"/>
                <a:cs typeface="Courier"/>
              </a:rPr>
              <a:t>for 1-km </a:t>
            </a:r>
            <a:r>
              <a:rPr lang="en-US" sz="1000" dirty="0" err="1">
                <a:latin typeface="Courier"/>
                <a:cs typeface="Courier"/>
              </a:rPr>
              <a:t>V</a:t>
            </a:r>
            <a:r>
              <a:rPr lang="en-US" sz="1000" baseline="-25000" dirty="0" err="1">
                <a:latin typeface="Courier"/>
                <a:cs typeface="Courier"/>
              </a:rPr>
              <a:t>t</a:t>
            </a:r>
            <a:r>
              <a:rPr lang="en-US" sz="1000" dirty="0">
                <a:latin typeface="Courier"/>
                <a:cs typeface="Courier"/>
              </a:rPr>
              <a:t> (%) Vs. Observed (%)</a:t>
            </a:r>
          </a:p>
        </p:txBody>
      </p:sp>
      <p:sp>
        <p:nvSpPr>
          <p:cNvPr id="60" name="TextBox 59"/>
          <p:cNvSpPr txBox="1"/>
          <p:nvPr/>
        </p:nvSpPr>
        <p:spPr>
          <a:xfrm>
            <a:off x="6086610" y="5419220"/>
            <a:ext cx="2503627" cy="215444"/>
          </a:xfrm>
          <a:prstGeom prst="rect">
            <a:avLst/>
          </a:prstGeom>
          <a:noFill/>
        </p:spPr>
        <p:txBody>
          <a:bodyPr wrap="none" rtlCol="0">
            <a:spAutoFit/>
          </a:bodyPr>
          <a:lstStyle/>
          <a:p>
            <a:pPr algn="ctr"/>
            <a:r>
              <a:rPr lang="en-US" sz="800" dirty="0">
                <a:latin typeface="Courier"/>
                <a:cs typeface="Courier"/>
              </a:rPr>
              <a:t>HEDAS Wvnum</a:t>
            </a:r>
            <a:r>
              <a:rPr lang="en-US" sz="800" dirty="0" smtClean="0">
                <a:latin typeface="Courier"/>
                <a:cs typeface="Courier"/>
              </a:rPr>
              <a:t>-2 </a:t>
            </a:r>
            <a:r>
              <a:rPr lang="en-US" sz="800" dirty="0">
                <a:latin typeface="Courier"/>
                <a:cs typeface="Courier"/>
              </a:rPr>
              <a:t>Var. Exp. Of 1-km </a:t>
            </a:r>
            <a:r>
              <a:rPr lang="en-US" sz="800" dirty="0" err="1">
                <a:latin typeface="Courier"/>
                <a:cs typeface="Courier"/>
              </a:rPr>
              <a:t>V</a:t>
            </a:r>
            <a:r>
              <a:rPr lang="en-US" sz="800" baseline="-25000" dirty="0" err="1">
                <a:latin typeface="Courier"/>
                <a:cs typeface="Courier"/>
              </a:rPr>
              <a:t>t</a:t>
            </a:r>
            <a:r>
              <a:rPr lang="en-US" sz="800" dirty="0">
                <a:latin typeface="Courier"/>
                <a:cs typeface="Courier"/>
              </a:rPr>
              <a:t> (%)</a:t>
            </a:r>
          </a:p>
        </p:txBody>
      </p:sp>
      <p:sp>
        <p:nvSpPr>
          <p:cNvPr id="61" name="TextBox 60"/>
          <p:cNvSpPr txBox="1"/>
          <p:nvPr/>
        </p:nvSpPr>
        <p:spPr>
          <a:xfrm rot="16200000">
            <a:off x="4701694" y="4019972"/>
            <a:ext cx="2442061" cy="215444"/>
          </a:xfrm>
          <a:prstGeom prst="rect">
            <a:avLst/>
          </a:prstGeom>
          <a:noFill/>
        </p:spPr>
        <p:txBody>
          <a:bodyPr wrap="none" rtlCol="0">
            <a:spAutoFit/>
          </a:bodyPr>
          <a:lstStyle/>
          <a:p>
            <a:pPr algn="ctr"/>
            <a:r>
              <a:rPr lang="en-US" sz="800" dirty="0">
                <a:latin typeface="Courier"/>
                <a:cs typeface="Courier"/>
              </a:rPr>
              <a:t>Obs. Wvnum</a:t>
            </a:r>
            <a:r>
              <a:rPr lang="en-US" sz="800" dirty="0" smtClean="0">
                <a:latin typeface="Courier"/>
                <a:cs typeface="Courier"/>
              </a:rPr>
              <a:t>-2 </a:t>
            </a:r>
            <a:r>
              <a:rPr lang="en-US" sz="800" dirty="0">
                <a:latin typeface="Courier"/>
                <a:cs typeface="Courier"/>
              </a:rPr>
              <a:t>Var. Exp. Of 1-km </a:t>
            </a:r>
            <a:r>
              <a:rPr lang="en-US" sz="800" dirty="0" err="1">
                <a:latin typeface="Courier"/>
                <a:cs typeface="Courier"/>
              </a:rPr>
              <a:t>V</a:t>
            </a:r>
            <a:r>
              <a:rPr lang="en-US" sz="800" baseline="-25000" dirty="0" err="1">
                <a:latin typeface="Courier"/>
                <a:cs typeface="Courier"/>
              </a:rPr>
              <a:t>t</a:t>
            </a:r>
            <a:r>
              <a:rPr lang="en-US" sz="800" dirty="0">
                <a:latin typeface="Courier"/>
                <a:cs typeface="Courier"/>
              </a:rPr>
              <a:t> (%)</a:t>
            </a:r>
          </a:p>
        </p:txBody>
      </p:sp>
      <p:sp>
        <p:nvSpPr>
          <p:cNvPr id="62" name="TextBox 61"/>
          <p:cNvSpPr txBox="1"/>
          <p:nvPr/>
        </p:nvSpPr>
        <p:spPr>
          <a:xfrm>
            <a:off x="3354269" y="5648448"/>
            <a:ext cx="2637299" cy="630942"/>
          </a:xfrm>
          <a:prstGeom prst="rect">
            <a:avLst/>
          </a:prstGeom>
          <a:noFill/>
        </p:spPr>
        <p:txBody>
          <a:bodyPr wrap="square" rtlCol="0">
            <a:spAutoFit/>
          </a:bodyPr>
          <a:lstStyle/>
          <a:p>
            <a:r>
              <a:rPr lang="en-US" sz="700" dirty="0" smtClean="0">
                <a:solidFill>
                  <a:srgbClr val="FF0000"/>
                </a:solidFill>
                <a:latin typeface="Courier"/>
                <a:cs typeface="Courier"/>
              </a:rPr>
              <a:t>HEDAS capability to explain the variance explained by a wavenumber component of </a:t>
            </a:r>
            <a:r>
              <a:rPr lang="en-US" sz="700" dirty="0" err="1" smtClean="0">
                <a:solidFill>
                  <a:srgbClr val="FF0000"/>
                </a:solidFill>
                <a:latin typeface="Courier"/>
                <a:cs typeface="Courier"/>
              </a:rPr>
              <a:t>V</a:t>
            </a:r>
            <a:r>
              <a:rPr lang="en-US" sz="700" baseline="-25000" dirty="0" err="1" smtClean="0">
                <a:solidFill>
                  <a:srgbClr val="FF0000"/>
                </a:solidFill>
                <a:latin typeface="Courier"/>
                <a:cs typeface="Courier"/>
              </a:rPr>
              <a:t>t</a:t>
            </a:r>
            <a:r>
              <a:rPr lang="en-US" sz="700" dirty="0" smtClean="0">
                <a:solidFill>
                  <a:srgbClr val="FF0000"/>
                </a:solidFill>
                <a:latin typeface="Courier"/>
                <a:cs typeface="Courier"/>
              </a:rPr>
              <a:t> gradually diminishes for higher wavenumbers. Nevertheless, HEDAS generally appears to be within the observed range of values.</a:t>
            </a:r>
            <a:endParaRPr lang="en-US" sz="700" i="1" dirty="0">
              <a:solidFill>
                <a:srgbClr val="FF0000"/>
              </a:solidFill>
              <a:latin typeface="Courier"/>
              <a:cs typeface="Courier"/>
            </a:endParaRPr>
          </a:p>
        </p:txBody>
      </p:sp>
    </p:spTree>
    <p:extLst>
      <p:ext uri="{BB962C8B-B14F-4D97-AF65-F5344CB8AC3E}">
        <p14:creationId xmlns:p14="http://schemas.microsoft.com/office/powerpoint/2010/main" val="10699495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STORM COMPOSITE STRUCTURE in HEDAS FINAL MEAN ANALYSIS</a:t>
            </a:r>
            <a:endParaRPr lang="en-US" sz="3600" dirty="0"/>
          </a:p>
        </p:txBody>
      </p:sp>
      <p:sp>
        <p:nvSpPr>
          <p:cNvPr id="9" name="Content Placeholder 5"/>
          <p:cNvSpPr>
            <a:spLocks noGrp="1"/>
          </p:cNvSpPr>
          <p:nvPr>
            <p:ph idx="1"/>
          </p:nvPr>
        </p:nvSpPr>
        <p:spPr>
          <a:xfrm>
            <a:off x="900112" y="1675653"/>
            <a:ext cx="7345363" cy="950102"/>
          </a:xfrm>
        </p:spPr>
        <p:txBody>
          <a:bodyPr>
            <a:normAutofit/>
          </a:bodyPr>
          <a:lstStyle/>
          <a:p>
            <a:pPr>
              <a:spcBef>
                <a:spcPts val="500"/>
              </a:spcBef>
            </a:pPr>
            <a:r>
              <a:rPr lang="en-US" sz="1800" dirty="0" smtClean="0"/>
              <a:t>HEDAS </a:t>
            </a:r>
            <a:r>
              <a:rPr lang="en-US" sz="1800" b="1" dirty="0" smtClean="0"/>
              <a:t>composite structure of 10-m surface wind</a:t>
            </a:r>
            <a:r>
              <a:rPr lang="en-US" sz="1800" dirty="0" smtClean="0"/>
              <a:t> is compared to H*Wind– </a:t>
            </a:r>
            <a:r>
              <a:rPr lang="en-US" sz="1800" i="1" dirty="0" smtClean="0"/>
              <a:t>Tropical Storm in Best Track</a:t>
            </a:r>
            <a:endParaRPr lang="en-US" sz="1800" b="1" i="1" dirty="0" smtClean="0"/>
          </a:p>
        </p:txBody>
      </p:sp>
      <p:pic>
        <p:nvPicPr>
          <p:cNvPr id="17" name="Picture 16"/>
          <p:cNvPicPr>
            <a:picLocks/>
          </p:cNvPicPr>
          <p:nvPr/>
        </p:nvPicPr>
        <p:blipFill>
          <a:blip r:embed="rId2">
            <a:extLst>
              <a:ext uri="{28A0092B-C50C-407E-A947-70E740481C1C}">
                <a14:useLocalDpi xmlns:a14="http://schemas.microsoft.com/office/drawing/2010/main" val="0"/>
              </a:ext>
            </a:extLst>
          </a:blip>
          <a:stretch>
            <a:fillRect/>
          </a:stretch>
        </p:blipFill>
        <p:spPr>
          <a:xfrm>
            <a:off x="576124" y="3068635"/>
            <a:ext cx="3657600" cy="3017520"/>
          </a:xfrm>
          <a:prstGeom prst="rect">
            <a:avLst/>
          </a:prstGeom>
        </p:spPr>
      </p:pic>
      <p:pic>
        <p:nvPicPr>
          <p:cNvPr id="18" name="Picture 17"/>
          <p:cNvPicPr>
            <a:picLocks/>
          </p:cNvPicPr>
          <p:nvPr/>
        </p:nvPicPr>
        <p:blipFill>
          <a:blip r:embed="rId3">
            <a:extLst>
              <a:ext uri="{28A0092B-C50C-407E-A947-70E740481C1C}">
                <a14:useLocalDpi xmlns:a14="http://schemas.microsoft.com/office/drawing/2010/main" val="0"/>
              </a:ext>
            </a:extLst>
          </a:blip>
          <a:stretch>
            <a:fillRect/>
          </a:stretch>
        </p:blipFill>
        <p:spPr>
          <a:xfrm>
            <a:off x="3672584" y="3075181"/>
            <a:ext cx="3657600" cy="3017520"/>
          </a:xfrm>
          <a:prstGeom prst="rect">
            <a:avLst/>
          </a:prstGeom>
        </p:spPr>
      </p:pic>
      <p:sp>
        <p:nvSpPr>
          <p:cNvPr id="19" name="TextBox 18"/>
          <p:cNvSpPr txBox="1"/>
          <p:nvPr/>
        </p:nvSpPr>
        <p:spPr>
          <a:xfrm>
            <a:off x="650259" y="2666763"/>
            <a:ext cx="3032063" cy="246221"/>
          </a:xfrm>
          <a:prstGeom prst="rect">
            <a:avLst/>
          </a:prstGeom>
          <a:noFill/>
        </p:spPr>
        <p:txBody>
          <a:bodyPr wrap="none" rtlCol="0">
            <a:spAutoFit/>
          </a:bodyPr>
          <a:lstStyle/>
          <a:p>
            <a:pPr algn="ctr"/>
            <a:r>
              <a:rPr lang="en-US" sz="1000" dirty="0" smtClean="0">
                <a:latin typeface="Courier"/>
                <a:cs typeface="Courier"/>
              </a:rPr>
              <a:t>HEDAS Composite 10-m Wind Speed (m/s)</a:t>
            </a:r>
            <a:endParaRPr lang="en-US" sz="1000" dirty="0">
              <a:latin typeface="Courier"/>
              <a:cs typeface="Courier"/>
            </a:endParaRPr>
          </a:p>
        </p:txBody>
      </p:sp>
      <p:sp>
        <p:nvSpPr>
          <p:cNvPr id="20" name="TextBox 19"/>
          <p:cNvSpPr txBox="1"/>
          <p:nvPr/>
        </p:nvSpPr>
        <p:spPr>
          <a:xfrm>
            <a:off x="3743198" y="2676444"/>
            <a:ext cx="3032063" cy="246221"/>
          </a:xfrm>
          <a:prstGeom prst="rect">
            <a:avLst/>
          </a:prstGeom>
          <a:noFill/>
        </p:spPr>
        <p:txBody>
          <a:bodyPr wrap="none" rtlCol="0">
            <a:spAutoFit/>
          </a:bodyPr>
          <a:lstStyle/>
          <a:p>
            <a:pPr algn="ctr"/>
            <a:r>
              <a:rPr lang="en-US" sz="1000" dirty="0" smtClean="0">
                <a:latin typeface="Courier"/>
                <a:cs typeface="Courier"/>
              </a:rPr>
              <a:t>H*Wind Composite 10-m Wind Speed(m/s)</a:t>
            </a:r>
            <a:endParaRPr lang="en-US" sz="1000" dirty="0">
              <a:latin typeface="Courier"/>
              <a:cs typeface="Courier"/>
            </a:endParaRPr>
          </a:p>
        </p:txBody>
      </p:sp>
      <p:grpSp>
        <p:nvGrpSpPr>
          <p:cNvPr id="6" name="Group 5"/>
          <p:cNvGrpSpPr/>
          <p:nvPr/>
        </p:nvGrpSpPr>
        <p:grpSpPr>
          <a:xfrm>
            <a:off x="417314" y="3812486"/>
            <a:ext cx="364742" cy="1818168"/>
            <a:chOff x="450049" y="3805767"/>
            <a:chExt cx="364742" cy="1818168"/>
          </a:xfrm>
        </p:grpSpPr>
        <p:sp>
          <p:nvSpPr>
            <p:cNvPr id="23" name="TextBox 22"/>
            <p:cNvSpPr txBox="1"/>
            <p:nvPr/>
          </p:nvSpPr>
          <p:spPr>
            <a:xfrm rot="16200000">
              <a:off x="33268" y="4536124"/>
              <a:ext cx="1172116" cy="338554"/>
            </a:xfrm>
            <a:prstGeom prst="rect">
              <a:avLst/>
            </a:prstGeom>
            <a:noFill/>
          </p:spPr>
          <p:txBody>
            <a:bodyPr wrap="none" rtlCol="0">
              <a:spAutoFit/>
            </a:bodyPr>
            <a:lstStyle/>
            <a:p>
              <a:pPr algn="ctr"/>
              <a:r>
                <a:rPr lang="en-US" sz="800" dirty="0" smtClean="0">
                  <a:latin typeface="Courier"/>
                  <a:cs typeface="Courier"/>
                </a:rPr>
                <a:t>Degrees relative</a:t>
              </a:r>
            </a:p>
            <a:p>
              <a:pPr algn="ctr"/>
              <a:r>
                <a:rPr lang="en-US" sz="800" dirty="0">
                  <a:latin typeface="Courier"/>
                  <a:cs typeface="Courier"/>
                </a:rPr>
                <a:t>t</a:t>
              </a:r>
              <a:r>
                <a:rPr lang="en-US" sz="800" dirty="0" smtClean="0">
                  <a:latin typeface="Courier"/>
                  <a:cs typeface="Courier"/>
                </a:rPr>
                <a:t>o storm motion</a:t>
              </a:r>
              <a:endParaRPr lang="en-US" sz="800" dirty="0">
                <a:latin typeface="Courier"/>
                <a:cs typeface="Courier"/>
              </a:endParaRPr>
            </a:p>
          </p:txBody>
        </p:sp>
        <p:grpSp>
          <p:nvGrpSpPr>
            <p:cNvPr id="2" name="Group 1"/>
            <p:cNvGrpSpPr/>
            <p:nvPr/>
          </p:nvGrpSpPr>
          <p:grpSpPr>
            <a:xfrm rot="16200000">
              <a:off x="-174892" y="4634252"/>
              <a:ext cx="1818168" cy="161198"/>
              <a:chOff x="3869067" y="3063155"/>
              <a:chExt cx="1818168" cy="161198"/>
            </a:xfrm>
          </p:grpSpPr>
          <p:sp>
            <p:nvSpPr>
              <p:cNvPr id="13" name="Freeform 12"/>
              <p:cNvSpPr/>
              <p:nvPr/>
            </p:nvSpPr>
            <p:spPr>
              <a:xfrm rot="21102842">
                <a:off x="3869067" y="3082586"/>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189551" flipH="1">
                <a:off x="5196956" y="3063155"/>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5" name="Group 4"/>
          <p:cNvGrpSpPr/>
          <p:nvPr/>
        </p:nvGrpSpPr>
        <p:grpSpPr>
          <a:xfrm>
            <a:off x="899753" y="5516633"/>
            <a:ext cx="2099351" cy="745856"/>
            <a:chOff x="932488" y="5509914"/>
            <a:chExt cx="2099351" cy="745856"/>
          </a:xfrm>
        </p:grpSpPr>
        <p:sp>
          <p:nvSpPr>
            <p:cNvPr id="21" name="TextBox 20"/>
            <p:cNvSpPr txBox="1"/>
            <p:nvPr/>
          </p:nvSpPr>
          <p:spPr>
            <a:xfrm>
              <a:off x="1369605" y="6040326"/>
              <a:ext cx="1662234" cy="215444"/>
            </a:xfrm>
            <a:prstGeom prst="rect">
              <a:avLst/>
            </a:prstGeom>
            <a:noFill/>
          </p:spPr>
          <p:txBody>
            <a:bodyPr wrap="none" rtlCol="0">
              <a:spAutoFit/>
            </a:bodyPr>
            <a:lstStyle/>
            <a:p>
              <a:pPr algn="ctr"/>
              <a:r>
                <a:rPr lang="en-US" sz="800" dirty="0" smtClean="0">
                  <a:latin typeface="Courier"/>
                  <a:cs typeface="Courier"/>
                </a:rPr>
                <a:t>Normalized Radius (</a:t>
              </a:r>
              <a:r>
                <a:rPr lang="en-US" sz="800" dirty="0" err="1" smtClean="0">
                  <a:latin typeface="Courier"/>
                  <a:cs typeface="Courier"/>
                </a:rPr>
                <a:t>xRMW</a:t>
              </a:r>
              <a:r>
                <a:rPr lang="en-US" sz="800" dirty="0" smtClean="0">
                  <a:latin typeface="Courier"/>
                  <a:cs typeface="Courier"/>
                </a:rPr>
                <a:t>)</a:t>
              </a:r>
              <a:endParaRPr lang="en-US" sz="800" dirty="0">
                <a:latin typeface="Courier"/>
                <a:cs typeface="Courier"/>
              </a:endParaRPr>
            </a:p>
          </p:txBody>
        </p:sp>
        <p:cxnSp>
          <p:nvCxnSpPr>
            <p:cNvPr id="26" name="Straight Arrow Connector 25"/>
            <p:cNvCxnSpPr/>
            <p:nvPr/>
          </p:nvCxnSpPr>
          <p:spPr>
            <a:xfrm flipH="1">
              <a:off x="932488" y="5509914"/>
              <a:ext cx="437117" cy="407581"/>
            </a:xfrm>
            <a:prstGeom prst="straightConnector1">
              <a:avLst/>
            </a:prstGeom>
            <a:ln w="15875">
              <a:solidFill>
                <a:schemeClr val="tx1"/>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038815" y="6159705"/>
              <a:ext cx="330790"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932488" y="5917495"/>
              <a:ext cx="106327" cy="24221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997090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STORM COMPOSITE STRUCTURE in HEDAS FINAL MEAN ANALYSIS</a:t>
            </a:r>
            <a:endParaRPr lang="en-US" sz="3600" dirty="0"/>
          </a:p>
        </p:txBody>
      </p:sp>
      <p:sp>
        <p:nvSpPr>
          <p:cNvPr id="9" name="Content Placeholder 5"/>
          <p:cNvSpPr>
            <a:spLocks noGrp="1"/>
          </p:cNvSpPr>
          <p:nvPr>
            <p:ph idx="1"/>
          </p:nvPr>
        </p:nvSpPr>
        <p:spPr>
          <a:xfrm>
            <a:off x="900112" y="1675653"/>
            <a:ext cx="7345363" cy="950102"/>
          </a:xfrm>
        </p:spPr>
        <p:txBody>
          <a:bodyPr>
            <a:normAutofit/>
          </a:bodyPr>
          <a:lstStyle/>
          <a:p>
            <a:pPr>
              <a:spcBef>
                <a:spcPts val="500"/>
              </a:spcBef>
            </a:pPr>
            <a:r>
              <a:rPr lang="en-US" sz="1800" dirty="0" smtClean="0"/>
              <a:t>HEDAS </a:t>
            </a:r>
            <a:r>
              <a:rPr lang="en-US" sz="1800" b="1" dirty="0" smtClean="0"/>
              <a:t>composite structure of 10-m surface wind</a:t>
            </a:r>
            <a:r>
              <a:rPr lang="en-US" sz="1800" dirty="0" smtClean="0"/>
              <a:t> is compared to H*Wind– </a:t>
            </a:r>
            <a:r>
              <a:rPr lang="en-US" sz="1800" i="1" dirty="0"/>
              <a:t>Hurricane Intensity of Cat 1 &amp; </a:t>
            </a:r>
            <a:r>
              <a:rPr lang="en-US" sz="1800" i="1" dirty="0" smtClean="0"/>
              <a:t>2 in Best Track</a:t>
            </a:r>
            <a:endParaRPr lang="en-US" sz="1800" b="1" i="1" dirty="0" smtClean="0"/>
          </a:p>
        </p:txBody>
      </p:sp>
      <p:pic>
        <p:nvPicPr>
          <p:cNvPr id="17" name="Picture 16"/>
          <p:cNvPicPr>
            <a:picLocks/>
          </p:cNvPicPr>
          <p:nvPr/>
        </p:nvPicPr>
        <p:blipFill>
          <a:blip r:embed="rId2">
            <a:extLst>
              <a:ext uri="{28A0092B-C50C-407E-A947-70E740481C1C}">
                <a14:useLocalDpi xmlns:a14="http://schemas.microsoft.com/office/drawing/2010/main" val="0"/>
              </a:ext>
            </a:extLst>
          </a:blip>
          <a:stretch>
            <a:fillRect/>
          </a:stretch>
        </p:blipFill>
        <p:spPr>
          <a:xfrm>
            <a:off x="576124" y="3072384"/>
            <a:ext cx="3657600" cy="3017520"/>
          </a:xfrm>
          <a:prstGeom prst="rect">
            <a:avLst/>
          </a:prstGeom>
        </p:spPr>
      </p:pic>
      <p:pic>
        <p:nvPicPr>
          <p:cNvPr id="18" name="Picture 17"/>
          <p:cNvPicPr>
            <a:picLocks/>
          </p:cNvPicPr>
          <p:nvPr/>
        </p:nvPicPr>
        <p:blipFill>
          <a:blip r:embed="rId3">
            <a:extLst>
              <a:ext uri="{28A0092B-C50C-407E-A947-70E740481C1C}">
                <a14:useLocalDpi xmlns:a14="http://schemas.microsoft.com/office/drawing/2010/main" val="0"/>
              </a:ext>
            </a:extLst>
          </a:blip>
          <a:stretch>
            <a:fillRect/>
          </a:stretch>
        </p:blipFill>
        <p:spPr>
          <a:xfrm>
            <a:off x="3672584" y="3072384"/>
            <a:ext cx="3657600" cy="3017520"/>
          </a:xfrm>
          <a:prstGeom prst="rect">
            <a:avLst/>
          </a:prstGeom>
        </p:spPr>
      </p:pic>
      <p:sp>
        <p:nvSpPr>
          <p:cNvPr id="19" name="TextBox 18"/>
          <p:cNvSpPr txBox="1"/>
          <p:nvPr/>
        </p:nvSpPr>
        <p:spPr>
          <a:xfrm>
            <a:off x="650259" y="2666763"/>
            <a:ext cx="3032063" cy="246221"/>
          </a:xfrm>
          <a:prstGeom prst="rect">
            <a:avLst/>
          </a:prstGeom>
          <a:noFill/>
        </p:spPr>
        <p:txBody>
          <a:bodyPr wrap="none" rtlCol="0">
            <a:spAutoFit/>
          </a:bodyPr>
          <a:lstStyle/>
          <a:p>
            <a:pPr algn="ctr"/>
            <a:r>
              <a:rPr lang="en-US" sz="1000" dirty="0" smtClean="0">
                <a:latin typeface="Courier"/>
                <a:cs typeface="Courier"/>
              </a:rPr>
              <a:t>HEDAS Composite 10-m Wind Speed (m/s)</a:t>
            </a:r>
            <a:endParaRPr lang="en-US" sz="1000" dirty="0">
              <a:latin typeface="Courier"/>
              <a:cs typeface="Courier"/>
            </a:endParaRPr>
          </a:p>
        </p:txBody>
      </p:sp>
      <p:sp>
        <p:nvSpPr>
          <p:cNvPr id="20" name="TextBox 19"/>
          <p:cNvSpPr txBox="1"/>
          <p:nvPr/>
        </p:nvSpPr>
        <p:spPr>
          <a:xfrm>
            <a:off x="3743198" y="2676444"/>
            <a:ext cx="3032063" cy="246221"/>
          </a:xfrm>
          <a:prstGeom prst="rect">
            <a:avLst/>
          </a:prstGeom>
          <a:noFill/>
        </p:spPr>
        <p:txBody>
          <a:bodyPr wrap="none" rtlCol="0">
            <a:spAutoFit/>
          </a:bodyPr>
          <a:lstStyle/>
          <a:p>
            <a:pPr algn="ctr"/>
            <a:r>
              <a:rPr lang="en-US" sz="1000" dirty="0" smtClean="0">
                <a:latin typeface="Courier"/>
                <a:cs typeface="Courier"/>
              </a:rPr>
              <a:t>H*Wind Composite 10-m Wind Speed(m/s)</a:t>
            </a:r>
            <a:endParaRPr lang="en-US" sz="1000" dirty="0">
              <a:latin typeface="Courier"/>
              <a:cs typeface="Courier"/>
            </a:endParaRPr>
          </a:p>
        </p:txBody>
      </p:sp>
      <p:grpSp>
        <p:nvGrpSpPr>
          <p:cNvPr id="6" name="Group 5"/>
          <p:cNvGrpSpPr/>
          <p:nvPr/>
        </p:nvGrpSpPr>
        <p:grpSpPr>
          <a:xfrm>
            <a:off x="417314" y="3805767"/>
            <a:ext cx="364742" cy="1818168"/>
            <a:chOff x="450049" y="3805767"/>
            <a:chExt cx="364742" cy="1818168"/>
          </a:xfrm>
        </p:grpSpPr>
        <p:sp>
          <p:nvSpPr>
            <p:cNvPr id="23" name="TextBox 22"/>
            <p:cNvSpPr txBox="1"/>
            <p:nvPr/>
          </p:nvSpPr>
          <p:spPr>
            <a:xfrm rot="16200000">
              <a:off x="33268" y="4536124"/>
              <a:ext cx="1172116" cy="338554"/>
            </a:xfrm>
            <a:prstGeom prst="rect">
              <a:avLst/>
            </a:prstGeom>
            <a:noFill/>
          </p:spPr>
          <p:txBody>
            <a:bodyPr wrap="none" rtlCol="0">
              <a:spAutoFit/>
            </a:bodyPr>
            <a:lstStyle/>
            <a:p>
              <a:pPr algn="ctr"/>
              <a:r>
                <a:rPr lang="en-US" sz="800" dirty="0" smtClean="0">
                  <a:latin typeface="Courier"/>
                  <a:cs typeface="Courier"/>
                </a:rPr>
                <a:t>Degrees relative</a:t>
              </a:r>
            </a:p>
            <a:p>
              <a:pPr algn="ctr"/>
              <a:r>
                <a:rPr lang="en-US" sz="800" dirty="0">
                  <a:latin typeface="Courier"/>
                  <a:cs typeface="Courier"/>
                </a:rPr>
                <a:t>t</a:t>
              </a:r>
              <a:r>
                <a:rPr lang="en-US" sz="800" dirty="0" smtClean="0">
                  <a:latin typeface="Courier"/>
                  <a:cs typeface="Courier"/>
                </a:rPr>
                <a:t>o storm motion</a:t>
              </a:r>
              <a:endParaRPr lang="en-US" sz="800" dirty="0">
                <a:latin typeface="Courier"/>
                <a:cs typeface="Courier"/>
              </a:endParaRPr>
            </a:p>
          </p:txBody>
        </p:sp>
        <p:grpSp>
          <p:nvGrpSpPr>
            <p:cNvPr id="2" name="Group 1"/>
            <p:cNvGrpSpPr/>
            <p:nvPr/>
          </p:nvGrpSpPr>
          <p:grpSpPr>
            <a:xfrm rot="16200000">
              <a:off x="-174892" y="4634252"/>
              <a:ext cx="1818168" cy="161198"/>
              <a:chOff x="3869067" y="3063155"/>
              <a:chExt cx="1818168" cy="161198"/>
            </a:xfrm>
          </p:grpSpPr>
          <p:sp>
            <p:nvSpPr>
              <p:cNvPr id="13" name="Freeform 12"/>
              <p:cNvSpPr/>
              <p:nvPr/>
            </p:nvSpPr>
            <p:spPr>
              <a:xfrm rot="21102842">
                <a:off x="3869067" y="3082586"/>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189551" flipH="1">
                <a:off x="5196956" y="3063155"/>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5" name="Group 4"/>
          <p:cNvGrpSpPr/>
          <p:nvPr/>
        </p:nvGrpSpPr>
        <p:grpSpPr>
          <a:xfrm>
            <a:off x="899753" y="5509914"/>
            <a:ext cx="2099351" cy="745856"/>
            <a:chOff x="932488" y="5509914"/>
            <a:chExt cx="2099351" cy="745856"/>
          </a:xfrm>
        </p:grpSpPr>
        <p:sp>
          <p:nvSpPr>
            <p:cNvPr id="21" name="TextBox 20"/>
            <p:cNvSpPr txBox="1"/>
            <p:nvPr/>
          </p:nvSpPr>
          <p:spPr>
            <a:xfrm>
              <a:off x="1369605" y="6040326"/>
              <a:ext cx="1662234" cy="215444"/>
            </a:xfrm>
            <a:prstGeom prst="rect">
              <a:avLst/>
            </a:prstGeom>
            <a:noFill/>
          </p:spPr>
          <p:txBody>
            <a:bodyPr wrap="none" rtlCol="0">
              <a:spAutoFit/>
            </a:bodyPr>
            <a:lstStyle/>
            <a:p>
              <a:pPr algn="ctr"/>
              <a:r>
                <a:rPr lang="en-US" sz="800" dirty="0" smtClean="0">
                  <a:latin typeface="Courier"/>
                  <a:cs typeface="Courier"/>
                </a:rPr>
                <a:t>Normalized Radius (</a:t>
              </a:r>
              <a:r>
                <a:rPr lang="en-US" sz="800" dirty="0" err="1" smtClean="0">
                  <a:latin typeface="Courier"/>
                  <a:cs typeface="Courier"/>
                </a:rPr>
                <a:t>xRMW</a:t>
              </a:r>
              <a:r>
                <a:rPr lang="en-US" sz="800" dirty="0" smtClean="0">
                  <a:latin typeface="Courier"/>
                  <a:cs typeface="Courier"/>
                </a:rPr>
                <a:t>)</a:t>
              </a:r>
              <a:endParaRPr lang="en-US" sz="800" dirty="0">
                <a:latin typeface="Courier"/>
                <a:cs typeface="Courier"/>
              </a:endParaRPr>
            </a:p>
          </p:txBody>
        </p:sp>
        <p:cxnSp>
          <p:nvCxnSpPr>
            <p:cNvPr id="26" name="Straight Arrow Connector 25"/>
            <p:cNvCxnSpPr/>
            <p:nvPr/>
          </p:nvCxnSpPr>
          <p:spPr>
            <a:xfrm flipH="1">
              <a:off x="932488" y="5509914"/>
              <a:ext cx="437117" cy="407581"/>
            </a:xfrm>
            <a:prstGeom prst="straightConnector1">
              <a:avLst/>
            </a:prstGeom>
            <a:ln w="15875">
              <a:solidFill>
                <a:schemeClr val="tx1"/>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038815" y="6159705"/>
              <a:ext cx="330790"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932488" y="5917495"/>
              <a:ext cx="106327" cy="24221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131889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STORM COMPOSITE STRUCTURE in HEDAS FINAL MEAN ANALYSIS</a:t>
            </a:r>
            <a:endParaRPr lang="en-US" sz="3600" dirty="0"/>
          </a:p>
        </p:txBody>
      </p:sp>
      <p:sp>
        <p:nvSpPr>
          <p:cNvPr id="9" name="Content Placeholder 5"/>
          <p:cNvSpPr>
            <a:spLocks noGrp="1"/>
          </p:cNvSpPr>
          <p:nvPr>
            <p:ph idx="1"/>
          </p:nvPr>
        </p:nvSpPr>
        <p:spPr>
          <a:xfrm>
            <a:off x="900112" y="1675653"/>
            <a:ext cx="7345363" cy="950102"/>
          </a:xfrm>
        </p:spPr>
        <p:txBody>
          <a:bodyPr>
            <a:normAutofit/>
          </a:bodyPr>
          <a:lstStyle/>
          <a:p>
            <a:pPr>
              <a:spcBef>
                <a:spcPts val="500"/>
              </a:spcBef>
            </a:pPr>
            <a:r>
              <a:rPr lang="en-US" sz="1800" dirty="0" smtClean="0"/>
              <a:t>HEDAS </a:t>
            </a:r>
            <a:r>
              <a:rPr lang="en-US" sz="1800" b="1" dirty="0" smtClean="0"/>
              <a:t>composite structure of 10-m surface wind</a:t>
            </a:r>
            <a:r>
              <a:rPr lang="en-US" sz="1800" dirty="0" smtClean="0"/>
              <a:t> is compared to H*Wind– </a:t>
            </a:r>
            <a:r>
              <a:rPr lang="en-US" sz="1800" i="1" dirty="0" smtClean="0"/>
              <a:t>Major Hurricane in Best Track</a:t>
            </a:r>
            <a:endParaRPr lang="en-US" sz="1800" b="1" i="1" dirty="0" smtClean="0"/>
          </a:p>
        </p:txBody>
      </p:sp>
      <p:pic>
        <p:nvPicPr>
          <p:cNvPr id="17" name="Picture 16"/>
          <p:cNvPicPr>
            <a:picLocks/>
          </p:cNvPicPr>
          <p:nvPr/>
        </p:nvPicPr>
        <p:blipFill>
          <a:blip r:embed="rId2">
            <a:extLst>
              <a:ext uri="{28A0092B-C50C-407E-A947-70E740481C1C}">
                <a14:useLocalDpi xmlns:a14="http://schemas.microsoft.com/office/drawing/2010/main" val="0"/>
              </a:ext>
            </a:extLst>
          </a:blip>
          <a:stretch>
            <a:fillRect/>
          </a:stretch>
        </p:blipFill>
        <p:spPr>
          <a:xfrm>
            <a:off x="576124" y="3072384"/>
            <a:ext cx="3657600" cy="3017520"/>
          </a:xfrm>
          <a:prstGeom prst="rect">
            <a:avLst/>
          </a:prstGeom>
        </p:spPr>
      </p:pic>
      <p:pic>
        <p:nvPicPr>
          <p:cNvPr id="18" name="Picture 17"/>
          <p:cNvPicPr>
            <a:picLocks/>
          </p:cNvPicPr>
          <p:nvPr/>
        </p:nvPicPr>
        <p:blipFill>
          <a:blip r:embed="rId3">
            <a:extLst>
              <a:ext uri="{28A0092B-C50C-407E-A947-70E740481C1C}">
                <a14:useLocalDpi xmlns:a14="http://schemas.microsoft.com/office/drawing/2010/main" val="0"/>
              </a:ext>
            </a:extLst>
          </a:blip>
          <a:stretch>
            <a:fillRect/>
          </a:stretch>
        </p:blipFill>
        <p:spPr>
          <a:xfrm>
            <a:off x="3672584" y="3072384"/>
            <a:ext cx="3657600" cy="3017520"/>
          </a:xfrm>
          <a:prstGeom prst="rect">
            <a:avLst/>
          </a:prstGeom>
        </p:spPr>
      </p:pic>
      <p:sp>
        <p:nvSpPr>
          <p:cNvPr id="19" name="TextBox 18"/>
          <p:cNvSpPr txBox="1"/>
          <p:nvPr/>
        </p:nvSpPr>
        <p:spPr>
          <a:xfrm>
            <a:off x="650259" y="2666763"/>
            <a:ext cx="3032063" cy="246221"/>
          </a:xfrm>
          <a:prstGeom prst="rect">
            <a:avLst/>
          </a:prstGeom>
          <a:noFill/>
        </p:spPr>
        <p:txBody>
          <a:bodyPr wrap="none" rtlCol="0">
            <a:spAutoFit/>
          </a:bodyPr>
          <a:lstStyle/>
          <a:p>
            <a:pPr algn="ctr"/>
            <a:r>
              <a:rPr lang="en-US" sz="1000" dirty="0" smtClean="0">
                <a:latin typeface="Courier"/>
                <a:cs typeface="Courier"/>
              </a:rPr>
              <a:t>HEDAS Composite 10-m Wind Speed (m/s)</a:t>
            </a:r>
            <a:endParaRPr lang="en-US" sz="1000" dirty="0">
              <a:latin typeface="Courier"/>
              <a:cs typeface="Courier"/>
            </a:endParaRPr>
          </a:p>
        </p:txBody>
      </p:sp>
      <p:sp>
        <p:nvSpPr>
          <p:cNvPr id="20" name="TextBox 19"/>
          <p:cNvSpPr txBox="1"/>
          <p:nvPr/>
        </p:nvSpPr>
        <p:spPr>
          <a:xfrm>
            <a:off x="3743198" y="2676444"/>
            <a:ext cx="3032063" cy="246221"/>
          </a:xfrm>
          <a:prstGeom prst="rect">
            <a:avLst/>
          </a:prstGeom>
          <a:noFill/>
        </p:spPr>
        <p:txBody>
          <a:bodyPr wrap="none" rtlCol="0">
            <a:spAutoFit/>
          </a:bodyPr>
          <a:lstStyle/>
          <a:p>
            <a:pPr algn="ctr"/>
            <a:r>
              <a:rPr lang="en-US" sz="1000" dirty="0" smtClean="0">
                <a:latin typeface="Courier"/>
                <a:cs typeface="Courier"/>
              </a:rPr>
              <a:t>H*Wind Composite 10-m Wind Speed(m/s)</a:t>
            </a:r>
            <a:endParaRPr lang="en-US" sz="1000" dirty="0">
              <a:latin typeface="Courier"/>
              <a:cs typeface="Courier"/>
            </a:endParaRPr>
          </a:p>
        </p:txBody>
      </p:sp>
      <p:grpSp>
        <p:nvGrpSpPr>
          <p:cNvPr id="6" name="Group 5"/>
          <p:cNvGrpSpPr/>
          <p:nvPr/>
        </p:nvGrpSpPr>
        <p:grpSpPr>
          <a:xfrm>
            <a:off x="417314" y="3805767"/>
            <a:ext cx="364742" cy="1818168"/>
            <a:chOff x="450049" y="3805767"/>
            <a:chExt cx="364742" cy="1818168"/>
          </a:xfrm>
        </p:grpSpPr>
        <p:sp>
          <p:nvSpPr>
            <p:cNvPr id="23" name="TextBox 22"/>
            <p:cNvSpPr txBox="1"/>
            <p:nvPr/>
          </p:nvSpPr>
          <p:spPr>
            <a:xfrm rot="16200000">
              <a:off x="33268" y="4536124"/>
              <a:ext cx="1172116" cy="338554"/>
            </a:xfrm>
            <a:prstGeom prst="rect">
              <a:avLst/>
            </a:prstGeom>
            <a:noFill/>
          </p:spPr>
          <p:txBody>
            <a:bodyPr wrap="none" rtlCol="0">
              <a:spAutoFit/>
            </a:bodyPr>
            <a:lstStyle/>
            <a:p>
              <a:pPr algn="ctr"/>
              <a:r>
                <a:rPr lang="en-US" sz="800" dirty="0" smtClean="0">
                  <a:latin typeface="Courier"/>
                  <a:cs typeface="Courier"/>
                </a:rPr>
                <a:t>Degrees relative</a:t>
              </a:r>
            </a:p>
            <a:p>
              <a:pPr algn="ctr"/>
              <a:r>
                <a:rPr lang="en-US" sz="800" dirty="0">
                  <a:latin typeface="Courier"/>
                  <a:cs typeface="Courier"/>
                </a:rPr>
                <a:t>t</a:t>
              </a:r>
              <a:r>
                <a:rPr lang="en-US" sz="800" dirty="0" smtClean="0">
                  <a:latin typeface="Courier"/>
                  <a:cs typeface="Courier"/>
                </a:rPr>
                <a:t>o storm motion</a:t>
              </a:r>
              <a:endParaRPr lang="en-US" sz="800" dirty="0">
                <a:latin typeface="Courier"/>
                <a:cs typeface="Courier"/>
              </a:endParaRPr>
            </a:p>
          </p:txBody>
        </p:sp>
        <p:grpSp>
          <p:nvGrpSpPr>
            <p:cNvPr id="2" name="Group 1"/>
            <p:cNvGrpSpPr/>
            <p:nvPr/>
          </p:nvGrpSpPr>
          <p:grpSpPr>
            <a:xfrm rot="16200000">
              <a:off x="-174892" y="4634252"/>
              <a:ext cx="1818168" cy="161198"/>
              <a:chOff x="3869067" y="3063155"/>
              <a:chExt cx="1818168" cy="161198"/>
            </a:xfrm>
          </p:grpSpPr>
          <p:sp>
            <p:nvSpPr>
              <p:cNvPr id="13" name="Freeform 12"/>
              <p:cNvSpPr/>
              <p:nvPr/>
            </p:nvSpPr>
            <p:spPr>
              <a:xfrm rot="21102842">
                <a:off x="3869067" y="3082586"/>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189551" flipH="1">
                <a:off x="5196956" y="3063155"/>
                <a:ext cx="490279" cy="141767"/>
              </a:xfrm>
              <a:custGeom>
                <a:avLst/>
                <a:gdLst>
                  <a:gd name="connsiteX0" fmla="*/ 490279 w 490279"/>
                  <a:gd name="connsiteY0" fmla="*/ 0 h 183116"/>
                  <a:gd name="connsiteX1" fmla="*/ 289442 w 490279"/>
                  <a:gd name="connsiteY1" fmla="*/ 41349 h 183116"/>
                  <a:gd name="connsiteX2" fmla="*/ 129953 w 490279"/>
                  <a:gd name="connsiteY2" fmla="*/ 106326 h 183116"/>
                  <a:gd name="connsiteX3" fmla="*/ 0 w 490279"/>
                  <a:gd name="connsiteY3" fmla="*/ 183116 h 183116"/>
                </a:gdLst>
                <a:ahLst/>
                <a:cxnLst>
                  <a:cxn ang="0">
                    <a:pos x="connsiteX0" y="connsiteY0"/>
                  </a:cxn>
                  <a:cxn ang="0">
                    <a:pos x="connsiteX1" y="connsiteY1"/>
                  </a:cxn>
                  <a:cxn ang="0">
                    <a:pos x="connsiteX2" y="connsiteY2"/>
                  </a:cxn>
                  <a:cxn ang="0">
                    <a:pos x="connsiteX3" y="connsiteY3"/>
                  </a:cxn>
                </a:cxnLst>
                <a:rect l="l" t="t" r="r" b="b"/>
                <a:pathLst>
                  <a:path w="490279" h="183116">
                    <a:moveTo>
                      <a:pt x="490279" y="0"/>
                    </a:moveTo>
                    <a:cubicBezTo>
                      <a:pt x="419887" y="11814"/>
                      <a:pt x="349496" y="23628"/>
                      <a:pt x="289442" y="41349"/>
                    </a:cubicBezTo>
                    <a:cubicBezTo>
                      <a:pt x="229388" y="59070"/>
                      <a:pt x="178193" y="82698"/>
                      <a:pt x="129953" y="106326"/>
                    </a:cubicBezTo>
                    <a:cubicBezTo>
                      <a:pt x="81713" y="129954"/>
                      <a:pt x="0" y="183116"/>
                      <a:pt x="0" y="183116"/>
                    </a:cubicBezTo>
                  </a:path>
                </a:pathLst>
              </a:custGeom>
              <a:ln w="15875">
                <a:solidFill>
                  <a:schemeClr val="tx1"/>
                </a:solidFill>
                <a:tailEnd type="triangle" w="sm"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5" name="Group 4"/>
          <p:cNvGrpSpPr/>
          <p:nvPr/>
        </p:nvGrpSpPr>
        <p:grpSpPr>
          <a:xfrm>
            <a:off x="899753" y="5509914"/>
            <a:ext cx="2099351" cy="745856"/>
            <a:chOff x="932488" y="5509914"/>
            <a:chExt cx="2099351" cy="745856"/>
          </a:xfrm>
        </p:grpSpPr>
        <p:sp>
          <p:nvSpPr>
            <p:cNvPr id="21" name="TextBox 20"/>
            <p:cNvSpPr txBox="1"/>
            <p:nvPr/>
          </p:nvSpPr>
          <p:spPr>
            <a:xfrm>
              <a:off x="1369605" y="6040326"/>
              <a:ext cx="1662234" cy="215444"/>
            </a:xfrm>
            <a:prstGeom prst="rect">
              <a:avLst/>
            </a:prstGeom>
            <a:noFill/>
          </p:spPr>
          <p:txBody>
            <a:bodyPr wrap="none" rtlCol="0">
              <a:spAutoFit/>
            </a:bodyPr>
            <a:lstStyle/>
            <a:p>
              <a:pPr algn="ctr"/>
              <a:r>
                <a:rPr lang="en-US" sz="800" dirty="0" smtClean="0">
                  <a:latin typeface="Courier"/>
                  <a:cs typeface="Courier"/>
                </a:rPr>
                <a:t>Normalized Radius (</a:t>
              </a:r>
              <a:r>
                <a:rPr lang="en-US" sz="800" dirty="0" err="1" smtClean="0">
                  <a:latin typeface="Courier"/>
                  <a:cs typeface="Courier"/>
                </a:rPr>
                <a:t>xRMW</a:t>
              </a:r>
              <a:r>
                <a:rPr lang="en-US" sz="800" dirty="0" smtClean="0">
                  <a:latin typeface="Courier"/>
                  <a:cs typeface="Courier"/>
                </a:rPr>
                <a:t>)</a:t>
              </a:r>
              <a:endParaRPr lang="en-US" sz="800" dirty="0">
                <a:latin typeface="Courier"/>
                <a:cs typeface="Courier"/>
              </a:endParaRPr>
            </a:p>
          </p:txBody>
        </p:sp>
        <p:cxnSp>
          <p:nvCxnSpPr>
            <p:cNvPr id="26" name="Straight Arrow Connector 25"/>
            <p:cNvCxnSpPr/>
            <p:nvPr/>
          </p:nvCxnSpPr>
          <p:spPr>
            <a:xfrm flipH="1">
              <a:off x="932488" y="5509914"/>
              <a:ext cx="437117" cy="407581"/>
            </a:xfrm>
            <a:prstGeom prst="straightConnector1">
              <a:avLst/>
            </a:prstGeom>
            <a:ln w="15875">
              <a:solidFill>
                <a:schemeClr val="tx1"/>
              </a:solidFill>
              <a:headEnd type="triangle" w="sm" len="med"/>
              <a:tailEnd type="none" w="sm"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038815" y="6159705"/>
              <a:ext cx="330790"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932488" y="5917495"/>
              <a:ext cx="106327" cy="24221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637297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STORM COMPOSITE STRUCTURE in HEDAS FINAL MEAN ANALYSIS</a:t>
            </a:r>
            <a:endParaRPr lang="en-US" sz="3600" dirty="0"/>
          </a:p>
        </p:txBody>
      </p:sp>
      <p:sp>
        <p:nvSpPr>
          <p:cNvPr id="9" name="Content Placeholder 5"/>
          <p:cNvSpPr>
            <a:spLocks noGrp="1"/>
          </p:cNvSpPr>
          <p:nvPr>
            <p:ph idx="1"/>
          </p:nvPr>
        </p:nvSpPr>
        <p:spPr>
          <a:xfrm>
            <a:off x="900112" y="1675653"/>
            <a:ext cx="7345363" cy="950102"/>
          </a:xfrm>
        </p:spPr>
        <p:txBody>
          <a:bodyPr>
            <a:normAutofit/>
          </a:bodyPr>
          <a:lstStyle/>
          <a:p>
            <a:pPr>
              <a:spcBef>
                <a:spcPts val="500"/>
              </a:spcBef>
            </a:pPr>
            <a:r>
              <a:rPr lang="en-US" sz="1800" dirty="0" smtClean="0"/>
              <a:t>HEDAS </a:t>
            </a:r>
            <a:r>
              <a:rPr lang="en-US" sz="1800" b="1" dirty="0" smtClean="0"/>
              <a:t>composite structure of primary circulation </a:t>
            </a:r>
            <a:r>
              <a:rPr lang="en-US" sz="1800" dirty="0" smtClean="0"/>
              <a:t>(azimuthally-averaged tangential wind speed) is compared to observed – </a:t>
            </a:r>
            <a:r>
              <a:rPr lang="en-US" sz="1800" i="1" dirty="0" smtClean="0"/>
              <a:t>Hurricane Intensity of Cat 1 &amp; 2 in Best Track</a:t>
            </a:r>
            <a:endParaRPr lang="en-US" sz="1800" b="1" i="1" dirty="0" smtClean="0"/>
          </a:p>
        </p:txBody>
      </p:sp>
      <p:pic>
        <p:nvPicPr>
          <p:cNvPr id="17" name="Picture 16"/>
          <p:cNvPicPr>
            <a:picLocks/>
          </p:cNvPicPr>
          <p:nvPr/>
        </p:nvPicPr>
        <p:blipFill>
          <a:blip r:embed="rId2">
            <a:extLst>
              <a:ext uri="{28A0092B-C50C-407E-A947-70E740481C1C}">
                <a14:useLocalDpi xmlns:a14="http://schemas.microsoft.com/office/drawing/2010/main" val="0"/>
              </a:ext>
            </a:extLst>
          </a:blip>
          <a:stretch>
            <a:fillRect/>
          </a:stretch>
        </p:blipFill>
        <p:spPr>
          <a:xfrm>
            <a:off x="601698" y="2593018"/>
            <a:ext cx="3657600" cy="3657600"/>
          </a:xfrm>
          <a:prstGeom prst="rect">
            <a:avLst/>
          </a:prstGeom>
        </p:spPr>
      </p:pic>
      <p:pic>
        <p:nvPicPr>
          <p:cNvPr id="18" name="Picture 17"/>
          <p:cNvPicPr>
            <a:picLocks/>
          </p:cNvPicPr>
          <p:nvPr/>
        </p:nvPicPr>
        <p:blipFill>
          <a:blip r:embed="rId3">
            <a:extLst>
              <a:ext uri="{28A0092B-C50C-407E-A947-70E740481C1C}">
                <a14:useLocalDpi xmlns:a14="http://schemas.microsoft.com/office/drawing/2010/main" val="0"/>
              </a:ext>
            </a:extLst>
          </a:blip>
          <a:stretch>
            <a:fillRect/>
          </a:stretch>
        </p:blipFill>
        <p:spPr>
          <a:xfrm>
            <a:off x="3926557" y="2599564"/>
            <a:ext cx="3657600" cy="3657600"/>
          </a:xfrm>
          <a:prstGeom prst="rect">
            <a:avLst/>
          </a:prstGeom>
        </p:spPr>
      </p:pic>
      <p:sp>
        <p:nvSpPr>
          <p:cNvPr id="19" name="TextBox 18"/>
          <p:cNvSpPr txBox="1"/>
          <p:nvPr/>
        </p:nvSpPr>
        <p:spPr>
          <a:xfrm>
            <a:off x="864698" y="2666763"/>
            <a:ext cx="2878149" cy="246221"/>
          </a:xfrm>
          <a:prstGeom prst="rect">
            <a:avLst/>
          </a:prstGeom>
          <a:noFill/>
        </p:spPr>
        <p:txBody>
          <a:bodyPr wrap="none" rtlCol="0">
            <a:spAutoFit/>
          </a:bodyPr>
          <a:lstStyle/>
          <a:p>
            <a:pPr algn="ctr"/>
            <a:r>
              <a:rPr lang="en-US" sz="1000" dirty="0" smtClean="0">
                <a:latin typeface="Courier"/>
                <a:cs typeface="Courier"/>
              </a:rPr>
              <a:t>HEDAS Composite Tan. Wind </a:t>
            </a:r>
            <a:r>
              <a:rPr lang="en-US" sz="1000" dirty="0" err="1" smtClean="0">
                <a:latin typeface="Courier"/>
                <a:cs typeface="Courier"/>
              </a:rPr>
              <a:t>Spd</a:t>
            </a:r>
            <a:r>
              <a:rPr lang="en-US" sz="1000" dirty="0" smtClean="0">
                <a:latin typeface="Courier"/>
                <a:cs typeface="Courier"/>
              </a:rPr>
              <a:t> (m/s)</a:t>
            </a:r>
            <a:endParaRPr lang="en-US" sz="1000" dirty="0">
              <a:latin typeface="Courier"/>
              <a:cs typeface="Courier"/>
            </a:endParaRPr>
          </a:p>
        </p:txBody>
      </p:sp>
      <p:sp>
        <p:nvSpPr>
          <p:cNvPr id="20" name="TextBox 19"/>
          <p:cNvSpPr txBox="1"/>
          <p:nvPr/>
        </p:nvSpPr>
        <p:spPr>
          <a:xfrm>
            <a:off x="4090983" y="2676444"/>
            <a:ext cx="3109019" cy="246221"/>
          </a:xfrm>
          <a:prstGeom prst="rect">
            <a:avLst/>
          </a:prstGeom>
          <a:noFill/>
        </p:spPr>
        <p:txBody>
          <a:bodyPr wrap="none" rtlCol="0">
            <a:spAutoFit/>
          </a:bodyPr>
          <a:lstStyle/>
          <a:p>
            <a:pPr algn="ctr"/>
            <a:r>
              <a:rPr lang="en-US" sz="1000" dirty="0" smtClean="0">
                <a:latin typeface="Courier"/>
                <a:cs typeface="Courier"/>
              </a:rPr>
              <a:t>Observed Composite Tan. Wind </a:t>
            </a:r>
            <a:r>
              <a:rPr lang="en-US" sz="1000" dirty="0" err="1" smtClean="0">
                <a:latin typeface="Courier"/>
                <a:cs typeface="Courier"/>
              </a:rPr>
              <a:t>Spd</a:t>
            </a:r>
            <a:r>
              <a:rPr lang="en-US" sz="1000" dirty="0" smtClean="0">
                <a:latin typeface="Courier"/>
                <a:cs typeface="Courier"/>
              </a:rPr>
              <a:t> (m/s)</a:t>
            </a:r>
            <a:endParaRPr lang="en-US" sz="1000" dirty="0">
              <a:latin typeface="Courier"/>
              <a:cs typeface="Courier"/>
            </a:endParaRPr>
          </a:p>
        </p:txBody>
      </p:sp>
      <p:sp>
        <p:nvSpPr>
          <p:cNvPr id="21" name="TextBox 20"/>
          <p:cNvSpPr txBox="1"/>
          <p:nvPr/>
        </p:nvSpPr>
        <p:spPr>
          <a:xfrm>
            <a:off x="1369605" y="6040326"/>
            <a:ext cx="1662234" cy="215444"/>
          </a:xfrm>
          <a:prstGeom prst="rect">
            <a:avLst/>
          </a:prstGeom>
          <a:noFill/>
        </p:spPr>
        <p:txBody>
          <a:bodyPr wrap="none" rtlCol="0">
            <a:spAutoFit/>
          </a:bodyPr>
          <a:lstStyle/>
          <a:p>
            <a:pPr algn="ctr"/>
            <a:r>
              <a:rPr lang="en-US" sz="800" dirty="0" smtClean="0">
                <a:latin typeface="Courier"/>
                <a:cs typeface="Courier"/>
              </a:rPr>
              <a:t>Normalized Radius (</a:t>
            </a:r>
            <a:r>
              <a:rPr lang="en-US" sz="800" dirty="0" err="1" smtClean="0">
                <a:latin typeface="Courier"/>
                <a:cs typeface="Courier"/>
              </a:rPr>
              <a:t>xRMW</a:t>
            </a:r>
            <a:r>
              <a:rPr lang="en-US" sz="800" dirty="0" smtClean="0">
                <a:latin typeface="Courier"/>
                <a:cs typeface="Courier"/>
              </a:rPr>
              <a:t>)</a:t>
            </a:r>
            <a:endParaRPr lang="en-US" sz="800" dirty="0">
              <a:latin typeface="Courier"/>
              <a:cs typeface="Courier"/>
            </a:endParaRPr>
          </a:p>
        </p:txBody>
      </p:sp>
      <p:sp>
        <p:nvSpPr>
          <p:cNvPr id="22" name="TextBox 21"/>
          <p:cNvSpPr txBox="1"/>
          <p:nvPr/>
        </p:nvSpPr>
        <p:spPr>
          <a:xfrm>
            <a:off x="4701381" y="6046872"/>
            <a:ext cx="1662234" cy="215444"/>
          </a:xfrm>
          <a:prstGeom prst="rect">
            <a:avLst/>
          </a:prstGeom>
          <a:noFill/>
        </p:spPr>
        <p:txBody>
          <a:bodyPr wrap="none" rtlCol="0">
            <a:spAutoFit/>
          </a:bodyPr>
          <a:lstStyle/>
          <a:p>
            <a:pPr algn="ctr"/>
            <a:r>
              <a:rPr lang="en-US" sz="800" dirty="0" smtClean="0">
                <a:latin typeface="Courier"/>
                <a:cs typeface="Courier"/>
              </a:rPr>
              <a:t>Normalized Radius (</a:t>
            </a:r>
            <a:r>
              <a:rPr lang="en-US" sz="800" dirty="0" err="1" smtClean="0">
                <a:latin typeface="Courier"/>
                <a:cs typeface="Courier"/>
              </a:rPr>
              <a:t>xRMW</a:t>
            </a:r>
            <a:r>
              <a:rPr lang="en-US" sz="800" dirty="0" smtClean="0">
                <a:latin typeface="Courier"/>
                <a:cs typeface="Courier"/>
              </a:rPr>
              <a:t>)</a:t>
            </a:r>
            <a:endParaRPr lang="en-US" sz="800" dirty="0">
              <a:latin typeface="Courier"/>
              <a:cs typeface="Courier"/>
            </a:endParaRPr>
          </a:p>
        </p:txBody>
      </p:sp>
      <p:sp>
        <p:nvSpPr>
          <p:cNvPr id="23" name="TextBox 22"/>
          <p:cNvSpPr txBox="1"/>
          <p:nvPr/>
        </p:nvSpPr>
        <p:spPr>
          <a:xfrm rot="16200000">
            <a:off x="285639" y="4232195"/>
            <a:ext cx="861885" cy="215444"/>
          </a:xfrm>
          <a:prstGeom prst="rect">
            <a:avLst/>
          </a:prstGeom>
          <a:noFill/>
        </p:spPr>
        <p:txBody>
          <a:bodyPr wrap="none" rtlCol="0">
            <a:spAutoFit/>
          </a:bodyPr>
          <a:lstStyle/>
          <a:p>
            <a:pPr algn="ctr"/>
            <a:r>
              <a:rPr lang="en-US" sz="800" dirty="0" smtClean="0">
                <a:latin typeface="Courier"/>
                <a:cs typeface="Courier"/>
              </a:rPr>
              <a:t>Height (km)</a:t>
            </a:r>
            <a:endParaRPr lang="en-US" sz="800" dirty="0">
              <a:latin typeface="Courier"/>
              <a:cs typeface="Courier"/>
            </a:endParaRPr>
          </a:p>
        </p:txBody>
      </p:sp>
      <p:sp>
        <p:nvSpPr>
          <p:cNvPr id="24" name="TextBox 23"/>
          <p:cNvSpPr txBox="1"/>
          <p:nvPr/>
        </p:nvSpPr>
        <p:spPr>
          <a:xfrm rot="16200000">
            <a:off x="3598150" y="4238742"/>
            <a:ext cx="861885" cy="215444"/>
          </a:xfrm>
          <a:prstGeom prst="rect">
            <a:avLst/>
          </a:prstGeom>
          <a:noFill/>
        </p:spPr>
        <p:txBody>
          <a:bodyPr wrap="none" rtlCol="0">
            <a:spAutoFit/>
          </a:bodyPr>
          <a:lstStyle/>
          <a:p>
            <a:pPr algn="ctr"/>
            <a:r>
              <a:rPr lang="en-US" sz="800" dirty="0" smtClean="0">
                <a:latin typeface="Courier"/>
                <a:cs typeface="Courier"/>
              </a:rPr>
              <a:t>Height (km)</a:t>
            </a:r>
            <a:endParaRPr lang="en-US" sz="800" dirty="0">
              <a:latin typeface="Courier"/>
              <a:cs typeface="Courier"/>
            </a:endParaRPr>
          </a:p>
        </p:txBody>
      </p:sp>
      <p:sp>
        <p:nvSpPr>
          <p:cNvPr id="25" name="TextBox 24"/>
          <p:cNvSpPr txBox="1"/>
          <p:nvPr/>
        </p:nvSpPr>
        <p:spPr>
          <a:xfrm>
            <a:off x="7266153" y="3003769"/>
            <a:ext cx="1438800" cy="1061829"/>
          </a:xfrm>
          <a:prstGeom prst="rect">
            <a:avLst/>
          </a:prstGeom>
          <a:noFill/>
        </p:spPr>
        <p:txBody>
          <a:bodyPr wrap="square" rtlCol="0">
            <a:spAutoFit/>
          </a:bodyPr>
          <a:lstStyle/>
          <a:p>
            <a:r>
              <a:rPr lang="en-US" sz="700" dirty="0" smtClean="0">
                <a:solidFill>
                  <a:srgbClr val="FF0000"/>
                </a:solidFill>
                <a:latin typeface="Courier"/>
                <a:cs typeface="Courier"/>
              </a:rPr>
              <a:t>HEDAS primary circulation structure captures well the observed as obtained from radar data. Mean RMW is within 10 km of observed, and the variability appears to be similar.</a:t>
            </a:r>
            <a:endParaRPr lang="en-US" sz="700" i="1" dirty="0">
              <a:solidFill>
                <a:srgbClr val="FF0000"/>
              </a:solidFill>
              <a:latin typeface="Courier"/>
              <a:cs typeface="Courier"/>
            </a:endParaRPr>
          </a:p>
        </p:txBody>
      </p:sp>
    </p:spTree>
    <p:extLst>
      <p:ext uri="{BB962C8B-B14F-4D97-AF65-F5344CB8AC3E}">
        <p14:creationId xmlns:p14="http://schemas.microsoft.com/office/powerpoint/2010/main" val="198196539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2070</TotalTime>
  <Words>2278</Words>
  <Application>Microsoft Macintosh PowerPoint</Application>
  <PresentationFormat>On-screen Show (4:3)</PresentationFormat>
  <Paragraphs>234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Capital</vt:lpstr>
      <vt:lpstr>HEDAS ANALYSIS STATISTICS (2008-2011) by Altug Aksoy (NOAA/AOML/HRD)</vt:lpstr>
      <vt:lpstr>POSITION ERROR STATISTICS for HEDAS FINAL MEAN ANALYSIS</vt:lpstr>
      <vt:lpstr>INTENSITY ERROR STATISTICS for HEDAS FINAL MEAN ANALYSIS</vt:lpstr>
      <vt:lpstr>INTENSITY ERROR STATISTICS for HEDAS FINAL MEAN ANALYSIS</vt:lpstr>
      <vt:lpstr>STORM STRUCTURE STATISTICS for HEDAS FINAL MEAN ANALYSIS</vt:lpstr>
      <vt:lpstr>STORM COMPOSITE STRUCTURE in HEDAS FINAL MEAN ANALYSIS</vt:lpstr>
      <vt:lpstr>STORM COMPOSITE STRUCTURE in HEDAS FINAL MEAN ANALYSIS</vt:lpstr>
      <vt:lpstr>STORM COMPOSITE STRUCTURE in HEDAS FINAL MEAN ANALYSIS</vt:lpstr>
      <vt:lpstr>STORM COMPOSITE STRUCTURE in HEDAS FINAL MEAN ANALYSIS</vt:lpstr>
      <vt:lpstr>STORM COMPOSITE STRUCTURE in HEDAS FINAL MEAN ANALYSIS</vt:lpstr>
      <vt:lpstr>STORM COMPOSITE STRUCTURE in HEDAS FINAL MEAN ANALYSIS</vt:lpstr>
      <vt:lpstr>STORM COMPOSITE STRUCTURE in HEDAS FINAL MEAN ANALYSIS</vt:lpstr>
      <vt:lpstr>COMPOSITE STRUCTURE of SHORT-RANGE ENSEMBLE SPREAD</vt:lpstr>
      <vt:lpstr>COMPOSITE STRUCTURE of SHORT-RANGE ENSEMBLE SPREAD</vt:lpstr>
      <vt:lpstr>COMPOSITE STRUCTURE of SHORT-RANGE ENSEMBLE SPREAD</vt:lpstr>
      <vt:lpstr>COMPOSITE STRUCTURE of SHORT-RANGE ENSEMBLE SPREAD</vt:lpstr>
      <vt:lpstr>COMPOSITE STRUCTURE of SHORT-RANGE ENSEMBLE SPREAD</vt:lpstr>
      <vt:lpstr>COMPOSITE STRUCTURE of SHORT-RANGE ENSEMBLE SPREAD</vt:lpstr>
      <vt:lpstr>CONCLUSIONS (1)</vt:lpstr>
      <vt:lpstr>CONCLUSIONS (2)</vt:lpstr>
    </vt:vector>
  </TitlesOfParts>
  <Company>NOAA/AOML/HRD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HEDAS ANALYSIS STATISTICS (2008-2011)</dc:title>
  <dc:creator>Altug Aksoy</dc:creator>
  <cp:lastModifiedBy>Altug Aksoy</cp:lastModifiedBy>
  <cp:revision>55</cp:revision>
  <cp:lastPrinted>2011-11-04T13:13:23Z</cp:lastPrinted>
  <dcterms:created xsi:type="dcterms:W3CDTF">2011-10-31T17:50:35Z</dcterms:created>
  <dcterms:modified xsi:type="dcterms:W3CDTF">2011-12-12T16:12:20Z</dcterms:modified>
</cp:coreProperties>
</file>