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62" r:id="rId4"/>
    <p:sldId id="257" r:id="rId5"/>
    <p:sldId id="263" r:id="rId6"/>
    <p:sldId id="258" r:id="rId7"/>
    <p:sldId id="264" r:id="rId8"/>
    <p:sldId id="259" r:id="rId9"/>
    <p:sldId id="265" r:id="rId10"/>
    <p:sldId id="260" r:id="rId11"/>
    <p:sldId id="266" r:id="rId12"/>
    <p:sldId id="261" r:id="rId13"/>
    <p:sldId id="271" r:id="rId14"/>
    <p:sldId id="267" r:id="rId15"/>
    <p:sldId id="268" r:id="rId16"/>
    <p:sldId id="269" r:id="rId17"/>
    <p:sldId id="270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 autoAdjust="0"/>
    <p:restoredTop sz="94697" autoAdjust="0"/>
  </p:normalViewPr>
  <p:slideViewPr>
    <p:cSldViewPr>
      <p:cViewPr varScale="1">
        <p:scale>
          <a:sx n="117" d="100"/>
          <a:sy n="117" d="100"/>
        </p:scale>
        <p:origin x="-3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7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2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2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1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7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18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1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7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052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7918B-99F5-4DC4-8748-77000521B617}" type="datetimeFigureOut">
              <a:rPr lang="en-US" smtClean="0"/>
              <a:t>12/9/2011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F3272-F203-4DD8-8769-71ECEDDC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4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335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Regional TC model ensemble forecast products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1752" y="1106269"/>
            <a:ext cx="73182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Jon Moskaitis and the regional model subgroup: W. Lewis, Z. Zhang, J. Peng, 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A. </a:t>
            </a:r>
            <a:r>
              <a:rPr lang="en-US" dirty="0" err="1" smtClean="0">
                <a:solidFill>
                  <a:srgbClr val="0070C0"/>
                </a:solidFill>
              </a:rPr>
              <a:t>Aksoy</a:t>
            </a:r>
            <a:r>
              <a:rPr lang="en-US" dirty="0" smtClean="0">
                <a:solidFill>
                  <a:srgbClr val="0070C0"/>
                </a:solidFill>
              </a:rPr>
              <a:t>, F. Zhang, R. Torn, and M. Morin</a:t>
            </a:r>
          </a:p>
          <a:p>
            <a:pPr algn="ctr"/>
            <a:endParaRPr lang="en-US" dirty="0" smtClean="0">
              <a:solidFill>
                <a:srgbClr val="0070C0"/>
              </a:solidFill>
            </a:endParaRP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12 December 2011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632" y="3402449"/>
            <a:ext cx="7524368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Focus products on the variables NHC predicts: Position, intensity, wind radii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Products can be used for single-model ensemble or multi-model ensemble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Products scale up to many ensemble members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7632" y="3015734"/>
            <a:ext cx="419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 few guidelines for product development: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42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:\presentations\HFIP\20111212_ensemblegrop\2010083000_07L_trackmovie_type1_Page_17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46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M:\presentations\HFIP\20111212_ensemblegrop\2010083000_07L_trackmovie_type1_Page_19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64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46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5616" y="5061509"/>
            <a:ext cx="34555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 smtClean="0">
                <a:solidFill>
                  <a:srgbClr val="C00000"/>
                </a:solidFill>
              </a:rPr>
              <a:t>Multi-model ensemble idea</a:t>
            </a:r>
            <a:r>
              <a:rPr lang="en-US" sz="1600" dirty="0" smtClean="0">
                <a:solidFill>
                  <a:srgbClr val="C00000"/>
                </a:solidFill>
              </a:rPr>
              <a:t>: Each 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ensemble has a different color for its </a:t>
            </a:r>
          </a:p>
          <a:p>
            <a:r>
              <a:rPr lang="en-US" sz="1600" dirty="0">
                <a:solidFill>
                  <a:srgbClr val="C00000"/>
                </a:solidFill>
              </a:rPr>
              <a:t>m</a:t>
            </a:r>
            <a:r>
              <a:rPr lang="en-US" sz="1600" dirty="0" smtClean="0">
                <a:solidFill>
                  <a:srgbClr val="C00000"/>
                </a:solidFill>
              </a:rPr>
              <a:t>ember positions, mean position, </a:t>
            </a:r>
          </a:p>
          <a:p>
            <a:r>
              <a:rPr lang="en-US" sz="1600" dirty="0">
                <a:solidFill>
                  <a:srgbClr val="C00000"/>
                </a:solidFill>
              </a:rPr>
              <a:t>a</a:t>
            </a:r>
            <a:r>
              <a:rPr lang="en-US" sz="1600" dirty="0" smtClean="0">
                <a:solidFill>
                  <a:srgbClr val="C00000"/>
                </a:solidFill>
              </a:rPr>
              <a:t>nd mean track.  Overall mean in black.</a:t>
            </a:r>
            <a:endParaRPr lang="en-US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97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52400"/>
            <a:ext cx="4217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intensity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1" name="Picture 3" descr="M:\presentations\HFIP\20111212_ensemblegrop\2010090100_07L_intensity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0" t="6273" r="8849" b="46132"/>
          <a:stretch/>
        </p:blipFill>
        <p:spPr bwMode="auto">
          <a:xfrm>
            <a:off x="3200400" y="990600"/>
            <a:ext cx="5496413" cy="4308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M:\presentations\HFIP\20111212_ensemblegrop\2010090100_07L_intensity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04" t="86517" r="57893" b="5945"/>
          <a:stretch/>
        </p:blipFill>
        <p:spPr bwMode="auto">
          <a:xfrm>
            <a:off x="7162800" y="5247023"/>
            <a:ext cx="1453661" cy="75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6575" y="1424892"/>
            <a:ext cx="2814297" cy="28007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Box plot for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Box plot shows the </a:t>
            </a:r>
            <a:r>
              <a:rPr lang="en-US" sz="1600" dirty="0" err="1" smtClean="0"/>
              <a:t>extrema</a:t>
            </a:r>
            <a:endParaRPr lang="en-US" sz="1600" dirty="0" smtClean="0"/>
          </a:p>
          <a:p>
            <a:r>
              <a:rPr lang="en-US" sz="1600" dirty="0"/>
              <a:t> </a:t>
            </a:r>
            <a:r>
              <a:rPr lang="en-US" sz="1600" dirty="0" smtClean="0"/>
              <a:t>      and various </a:t>
            </a:r>
            <a:r>
              <a:rPr lang="en-US" sz="1600" dirty="0" err="1" smtClean="0"/>
              <a:t>quantiles</a:t>
            </a:r>
            <a:r>
              <a:rPr lang="en-US" sz="1600" dirty="0" smtClean="0"/>
              <a:t> of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the ensemble intensity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distribution 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Bar graph shows number of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members for which the TC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</a:t>
            </a:r>
            <a:r>
              <a:rPr lang="en-US" sz="1600" dirty="0" smtClean="0"/>
              <a:t>dissipated.  </a:t>
            </a:r>
            <a:r>
              <a:rPr lang="en-US" sz="1600" dirty="0" smtClean="0">
                <a:solidFill>
                  <a:srgbClr val="0070C0"/>
                </a:solidFill>
              </a:rPr>
              <a:t>In next version, </a:t>
            </a:r>
          </a:p>
          <a:p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      show % of members </a:t>
            </a:r>
          </a:p>
          <a:p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      dissipated</a:t>
            </a:r>
            <a:endParaRPr lang="en-US" sz="1600" dirty="0" smtClean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4960203"/>
            <a:ext cx="2658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>
                <a:solidFill>
                  <a:srgbClr val="C00000"/>
                </a:solidFill>
              </a:rPr>
              <a:t>Multi-model ensemble idea</a:t>
            </a:r>
            <a:r>
              <a:rPr lang="en-US" sz="1600" dirty="0" smtClean="0">
                <a:solidFill>
                  <a:srgbClr val="C00000"/>
                </a:solidFill>
              </a:rPr>
              <a:t>: </a:t>
            </a:r>
          </a:p>
          <a:p>
            <a:r>
              <a:rPr lang="en-US" sz="1600" dirty="0" smtClean="0">
                <a:solidFill>
                  <a:srgbClr val="C00000"/>
                </a:solidFill>
              </a:rPr>
              <a:t>Add marker for median of each component ensemble</a:t>
            </a:r>
          </a:p>
        </p:txBody>
      </p:sp>
    </p:spTree>
    <p:extLst>
      <p:ext uri="{BB962C8B-B14F-4D97-AF65-F5344CB8AC3E}">
        <p14:creationId xmlns:p14="http://schemas.microsoft.com/office/powerpoint/2010/main" val="286164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M:\presentations\HFIP\20111212_ensemblegrop\2010090100_07L_avwindradii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9" t="6532" r="9086" b="52308"/>
          <a:stretch/>
        </p:blipFill>
        <p:spPr bwMode="auto">
          <a:xfrm>
            <a:off x="3478820" y="1371600"/>
            <a:ext cx="5512780" cy="372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52400"/>
            <a:ext cx="4386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wind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radii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M:\presentations\HFIP\20111212_ensemblegrop\2010090100_07L_intensity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04" t="86517" r="57893" b="5945"/>
          <a:stretch/>
        </p:blipFill>
        <p:spPr bwMode="auto">
          <a:xfrm>
            <a:off x="7239000" y="5097326"/>
            <a:ext cx="1453661" cy="75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9877" y="1695033"/>
            <a:ext cx="3127010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Box plot shows average 34 </a:t>
            </a:r>
            <a:r>
              <a:rPr lang="en-US" sz="1600" dirty="0" err="1" smtClean="0"/>
              <a:t>kt</a:t>
            </a:r>
            <a:endParaRPr lang="en-US" sz="1600" dirty="0" smtClean="0"/>
          </a:p>
          <a:p>
            <a:r>
              <a:rPr lang="en-US" sz="1600" dirty="0"/>
              <a:t> </a:t>
            </a:r>
            <a:r>
              <a:rPr lang="en-US" sz="1600" dirty="0" smtClean="0"/>
              <a:t>     wind radius forecast, for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members with intensity of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at least 34 </a:t>
            </a:r>
            <a:r>
              <a:rPr lang="en-US" sz="1600" dirty="0" err="1" smtClean="0"/>
              <a:t>kt</a:t>
            </a:r>
            <a:endParaRPr lang="en-US" sz="1600" dirty="0" smtClean="0"/>
          </a:p>
          <a:p>
            <a:endParaRPr lang="en-US" sz="1600" dirty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Bar graph shows number of</a:t>
            </a:r>
            <a:r>
              <a:rPr lang="en-US" sz="1600" dirty="0"/>
              <a:t> </a:t>
            </a:r>
          </a:p>
          <a:p>
            <a:r>
              <a:rPr lang="en-US" sz="1600" dirty="0" smtClean="0"/>
              <a:t>       members weaker than 34 </a:t>
            </a:r>
            <a:r>
              <a:rPr lang="en-US" sz="1600" dirty="0" err="1" smtClean="0"/>
              <a:t>kt</a:t>
            </a:r>
            <a:endParaRPr lang="en-US" sz="1600" dirty="0" smtClean="0"/>
          </a:p>
          <a:p>
            <a:r>
              <a:rPr lang="en-US" sz="1600" dirty="0"/>
              <a:t> </a:t>
            </a:r>
            <a:r>
              <a:rPr lang="en-US" sz="1600" dirty="0" smtClean="0"/>
              <a:t>      or </a:t>
            </a:r>
            <a:r>
              <a:rPr lang="en-US" sz="1600" dirty="0" smtClean="0"/>
              <a:t>dissipated </a:t>
            </a:r>
            <a:r>
              <a:rPr lang="en-US" sz="1600" dirty="0" smtClean="0">
                <a:solidFill>
                  <a:srgbClr val="0070C0"/>
                </a:solidFill>
              </a:rPr>
              <a:t>(should use %)</a:t>
            </a:r>
            <a:endParaRPr lang="en-US" sz="1600" dirty="0" smtClean="0">
              <a:solidFill>
                <a:srgbClr val="0070C0"/>
              </a:solidFill>
            </a:endParaRPr>
          </a:p>
          <a:p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May be better to have a plot for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each of the 4 </a:t>
            </a:r>
            <a:r>
              <a:rPr lang="en-US" sz="1600" dirty="0" smtClean="0"/>
              <a:t>quadrants … but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that’s a lot of plots 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1227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8478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What about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covariances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between the forecast variables?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moskaitis\Desktop\Pages from 2010083012_07L_trackmovie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46" t="8238" r="34612" b="12771"/>
          <a:stretch/>
        </p:blipFill>
        <p:spPr bwMode="auto">
          <a:xfrm>
            <a:off x="152400" y="799510"/>
            <a:ext cx="3778407" cy="5525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moskaitis\Desktop\Pages from 2010083012_07L_trackmovie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46" t="19083" r="8035" b="21825"/>
          <a:stretch/>
        </p:blipFill>
        <p:spPr bwMode="auto">
          <a:xfrm>
            <a:off x="3507922" y="1447800"/>
            <a:ext cx="1216478" cy="367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5400000">
            <a:off x="3553501" y="3746299"/>
            <a:ext cx="1305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Intensity 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2160" y="6324600"/>
            <a:ext cx="220964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Position and Intensity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562600" y="2831068"/>
            <a:ext cx="0" cy="28194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562600" y="5650468"/>
            <a:ext cx="31242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919954" y="6183868"/>
            <a:ext cx="238584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Intensity and wind radii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46901" y="5692914"/>
            <a:ext cx="9492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Intensity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4994793" y="4069550"/>
            <a:ext cx="5597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R34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36677" y="4093189"/>
            <a:ext cx="76200" cy="76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213021" y="4050268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730572" y="3909080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896100" y="4222947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143108" y="3922366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477000" y="4350526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900605" y="4050268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188251" y="4044826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97536" y="3909080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73391" y="4313950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62007" y="4736068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039100" y="3669268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226993" y="4576468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535636" y="4227160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229600" y="3059668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459436" y="3212068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136821" y="4613044"/>
            <a:ext cx="76200" cy="7315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 rot="19488093">
            <a:off x="6008060" y="3779803"/>
            <a:ext cx="2165548" cy="616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295324" y="2373868"/>
            <a:ext cx="1771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Joint distribution</a:t>
            </a:r>
            <a:endParaRPr lang="en-US" u="sng" dirty="0"/>
          </a:p>
        </p:txBody>
      </p:sp>
      <p:sp>
        <p:nvSpPr>
          <p:cNvPr id="35" name="Rectangle 34"/>
          <p:cNvSpPr/>
          <p:nvPr/>
        </p:nvSpPr>
        <p:spPr>
          <a:xfrm>
            <a:off x="76200" y="762000"/>
            <a:ext cx="4724400" cy="59822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953000" y="2221468"/>
            <a:ext cx="4038600" cy="44841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105400" y="914400"/>
            <a:ext cx="36487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Ensemble forecast distributions of TC position, intensity, and wind radii are not independent.  The forecast variables have non-zero </a:t>
            </a:r>
            <a:r>
              <a:rPr lang="en-US" sz="1600" dirty="0" err="1" smtClean="0">
                <a:solidFill>
                  <a:srgbClr val="C00000"/>
                </a:solidFill>
              </a:rPr>
              <a:t>covariances</a:t>
            </a:r>
            <a:r>
              <a:rPr lang="en-US" sz="1600" dirty="0" smtClean="0">
                <a:solidFill>
                  <a:srgbClr val="C00000"/>
                </a:solidFill>
              </a:rPr>
              <a:t>. </a:t>
            </a:r>
            <a:endParaRPr lang="en-US" sz="16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7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DE_PDF_day1_day4_2010082900_new.png"/>
          <p:cNvPicPr>
            <a:picLocks noChangeAspect="1"/>
          </p:cNvPicPr>
          <p:nvPr/>
        </p:nvPicPr>
        <p:blipFill rotWithShape="1">
          <a:blip r:embed="rId2" cstate="print"/>
          <a:srcRect l="48777" t="12379" r="9169" b="47565"/>
          <a:stretch/>
        </p:blipFill>
        <p:spPr>
          <a:xfrm>
            <a:off x="457200" y="1676400"/>
            <a:ext cx="3649436" cy="2686050"/>
          </a:xfrm>
          <a:prstGeom prst="rect">
            <a:avLst/>
          </a:prstGeom>
        </p:spPr>
      </p:pic>
      <p:sp>
        <p:nvSpPr>
          <p:cNvPr id="5" name="TextBox 36"/>
          <p:cNvSpPr txBox="1"/>
          <p:nvPr/>
        </p:nvSpPr>
        <p:spPr>
          <a:xfrm>
            <a:off x="1143000" y="21336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600" dirty="0" smtClean="0">
                <a:solidFill>
                  <a:srgbClr val="0000FF"/>
                </a:solidFill>
              </a:rPr>
              <a:t>24h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6" name="TextBox 32"/>
          <p:cNvSpPr txBox="1"/>
          <p:nvPr/>
        </p:nvSpPr>
        <p:spPr>
          <a:xfrm>
            <a:off x="2514600" y="2057400"/>
            <a:ext cx="1295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200" dirty="0" smtClean="0">
                <a:solidFill>
                  <a:srgbClr val="000000"/>
                </a:solidFill>
              </a:rPr>
              <a:t>Mean=71.8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Median=77.0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mode= 76.0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7" name="TextBox 30"/>
          <p:cNvSpPr txBox="1"/>
          <p:nvPr/>
        </p:nvSpPr>
        <p:spPr>
          <a:xfrm>
            <a:off x="125186" y="1142999"/>
            <a:ext cx="4313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Gaussian Kernel Density Estimated PDF</a:t>
            </a:r>
          </a:p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Earl 2010,  Initial time: 2011082900</a:t>
            </a:r>
            <a:endParaRPr lang="en-US" sz="1600" dirty="0">
              <a:solidFill>
                <a:srgbClr val="0000FF"/>
              </a:solidFill>
            </a:endParaRPr>
          </a:p>
        </p:txBody>
      </p:sp>
      <p:pic>
        <p:nvPicPr>
          <p:cNvPr id="1028" name="Picture 4" descr="C:\Users\moskaitis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183" y="1219200"/>
            <a:ext cx="4384017" cy="5355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52400" y="152400"/>
            <a:ext cx="6409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More advanced statistical post-processing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24400" y="866979"/>
            <a:ext cx="3694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Cluster analysis of ensemble forecast 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5543" y="4520625"/>
            <a:ext cx="30709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Zhan Zhang will gives details about</a:t>
            </a:r>
          </a:p>
          <a:p>
            <a:pPr algn="ctr"/>
            <a:r>
              <a:rPr lang="en-US" sz="1600" dirty="0"/>
              <a:t>t</a:t>
            </a:r>
            <a:r>
              <a:rPr lang="en-US" sz="1600" dirty="0" smtClean="0"/>
              <a:t>his in the next talk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227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7308" y="1981200"/>
            <a:ext cx="7368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Mechanics of making a multi-model ensemble product:  What models are </a:t>
            </a:r>
          </a:p>
          <a:p>
            <a:r>
              <a:rPr lang="en-US" dirty="0"/>
              <a:t> </a:t>
            </a:r>
            <a:r>
              <a:rPr lang="en-US" dirty="0" smtClean="0"/>
              <a:t>     included, when are the forecasts available, etc.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5286" y="1066800"/>
            <a:ext cx="6957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What does NHC want to see in terms of regional ensemble forecasts?</a:t>
            </a:r>
          </a:p>
          <a:p>
            <a:r>
              <a:rPr lang="en-US" dirty="0"/>
              <a:t> </a:t>
            </a:r>
            <a:r>
              <a:rPr lang="en-US" dirty="0" smtClean="0"/>
              <a:t>     Which variables?  What about joint distributions?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40839" y="2831068"/>
            <a:ext cx="660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Verification: Rank histograms, reliability diagrams, Brier score, etc.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9889" y="3429000"/>
            <a:ext cx="7174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Other product ideas?  We’re still in the early stages of this effort, so we </a:t>
            </a:r>
          </a:p>
          <a:p>
            <a:r>
              <a:rPr lang="en-US" dirty="0"/>
              <a:t> </a:t>
            </a:r>
            <a:r>
              <a:rPr lang="en-US" dirty="0" smtClean="0"/>
              <a:t>     are certainly not limited to the product examples in this presentation</a:t>
            </a:r>
          </a:p>
        </p:txBody>
      </p:sp>
    </p:spTree>
    <p:extLst>
      <p:ext uri="{BB962C8B-B14F-4D97-AF65-F5344CB8AC3E}">
        <p14:creationId xmlns:p14="http://schemas.microsoft.com/office/powerpoint/2010/main" val="132015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M:\presentations\HFIP\20111212_ensemblegrop\2010083000_07L_trackmovie_type1_Page_01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2" t="6536" r="30298" b="12411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</p:spTree>
    <p:extLst>
      <p:ext uri="{BB962C8B-B14F-4D97-AF65-F5344CB8AC3E}">
        <p14:creationId xmlns:p14="http://schemas.microsoft.com/office/powerpoint/2010/main" val="327356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:\presentations\HFIP\20111212_ensemblegrop\2010083000_07L_trackmovie_type1_Page_0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67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M:\presentations\HFIP\20111212_ensemblegrop\2010083000_07L_trackmovie_type1_Page_05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9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M:\presentations\HFIP\20111212_ensemblegrop\2010083000_07L_trackmovie_type1_Page_07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64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:\presentations\HFIP\20111212_ensemblegrop\2010083000_07L_trackmovie_type1_Page_09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9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:\presentations\HFIP\20111212_ensemblegrop\2010083000_07L_trackmovie_type1_Page_11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64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:\presentations\HFIP\20111212_ensemblegrop\2010083000_07L_trackmovie_type1_Page_1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46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M:\presentations\HFIP\20111212_ensemblegrop\2010083000_07L_trackmovie_type1_Page_15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3" t="6537" r="30297" b="12410"/>
          <a:stretch/>
        </p:blipFill>
        <p:spPr bwMode="auto">
          <a:xfrm>
            <a:off x="3840480" y="457200"/>
            <a:ext cx="4846320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M:\presentations\HFIP\20111212_ensemblegrop\2010083000_07L_trackmovie_type1_Page_2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8" t="18980" r="8078" b="69767"/>
          <a:stretch/>
        </p:blipFill>
        <p:spPr bwMode="auto">
          <a:xfrm>
            <a:off x="7010400" y="5907156"/>
            <a:ext cx="1549110" cy="87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345665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 smtClean="0"/>
              <a:t>Loop over forecast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Show track for ensemble mean only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Markers show ensemble mean and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ensemble member positions at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each lead time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Ellipses contain 2/3 of ensemble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member positions (black for </a:t>
            </a:r>
          </a:p>
          <a:p>
            <a:r>
              <a:rPr lang="en-US" sz="1600" dirty="0" smtClean="0"/>
              <a:t>       current lead time, gray for all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previous lead times)</a:t>
            </a:r>
          </a:p>
          <a:p>
            <a:endParaRPr lang="en-US" sz="8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Number of members specified for</a:t>
            </a:r>
          </a:p>
          <a:p>
            <a:r>
              <a:rPr lang="en-US" sz="1600" dirty="0" smtClean="0"/>
              <a:t>      each lead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3690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Ensemble track product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64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1140</Words>
  <Application>Microsoft Office PowerPoint</Application>
  <PresentationFormat>On-screen Show (4:3)</PresentationFormat>
  <Paragraphs>261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Naval Research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Moskaitis, Dr. Jon</dc:creator>
  <cp:lastModifiedBy>Moskaitis, Dr. Jon</cp:lastModifiedBy>
  <cp:revision>24</cp:revision>
  <dcterms:created xsi:type="dcterms:W3CDTF">2011-12-05T23:24:24Z</dcterms:created>
  <dcterms:modified xsi:type="dcterms:W3CDTF">2011-12-10T02:17:07Z</dcterms:modified>
</cp:coreProperties>
</file>