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8"/>
  </p:notesMasterIdLst>
  <p:sldIdLst>
    <p:sldId id="262" r:id="rId2"/>
    <p:sldId id="302" r:id="rId3"/>
    <p:sldId id="294" r:id="rId4"/>
    <p:sldId id="257" r:id="rId5"/>
    <p:sldId id="281" r:id="rId6"/>
    <p:sldId id="297" r:id="rId7"/>
    <p:sldId id="299" r:id="rId8"/>
    <p:sldId id="298" r:id="rId9"/>
    <p:sldId id="287" r:id="rId10"/>
    <p:sldId id="289" r:id="rId11"/>
    <p:sldId id="290" r:id="rId12"/>
    <p:sldId id="300" r:id="rId13"/>
    <p:sldId id="292" r:id="rId14"/>
    <p:sldId id="291" r:id="rId15"/>
    <p:sldId id="261" r:id="rId16"/>
    <p:sldId id="301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EEF7BF"/>
    <a:srgbClr val="FF9900"/>
    <a:srgbClr val="0000FF"/>
    <a:srgbClr val="008000"/>
    <a:srgbClr val="CC00CC"/>
    <a:srgbClr val="FFFF00"/>
    <a:srgbClr val="EDF08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050" y="-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FE2B53F-6F64-42A8-AE78-751BFD2F3986}" type="datetimeFigureOut">
              <a:rPr lang="en-US"/>
              <a:pPr>
                <a:defRPr/>
              </a:pPr>
              <a:t>12/11/2011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A1005C5-2163-4AD9-82BB-41AF856997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7690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691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E8CE4-E134-4777-8587-59A8C6AA6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68CB1C-0514-431D-AF93-B8A5747406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6E3F5-D793-4167-AA22-86865901B8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5EBE9-E8AD-443B-BE83-77AE298690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DB8CF0-F6ED-4E65-A662-7BFFC5BD8A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6D65F-0C53-4DCC-A890-2FC9E1A767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D26E3-0C41-40CC-AA2B-B368771BE8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822CD-BE27-4672-A578-1B539EB068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58101-DC87-43F2-94F8-F8B921650A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1D29D-A806-450D-85EC-42F2133E9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126EA4-FDA3-476B-BFEE-52C0263268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6627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28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29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30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31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32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33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34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35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36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37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38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39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40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41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42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43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44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45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46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47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48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49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50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51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52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53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54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55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56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57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58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59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60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61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662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4140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6664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665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6666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666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68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69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70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1D99D039-5CFF-424D-9173-92CF120CA5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32" r:id="rId1"/>
    <p:sldLayoutId id="2147483922" r:id="rId2"/>
    <p:sldLayoutId id="2147483923" r:id="rId3"/>
    <p:sldLayoutId id="2147483924" r:id="rId4"/>
    <p:sldLayoutId id="2147483925" r:id="rId5"/>
    <p:sldLayoutId id="2147483926" r:id="rId6"/>
    <p:sldLayoutId id="2147483927" r:id="rId7"/>
    <p:sldLayoutId id="2147483928" r:id="rId8"/>
    <p:sldLayoutId id="2147483929" r:id="rId9"/>
    <p:sldLayoutId id="2147483930" r:id="rId10"/>
    <p:sldLayoutId id="214748393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7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18.jpe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685800"/>
            <a:ext cx="8991600" cy="14478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rgbClr val="FFFF00"/>
                </a:solidFill>
              </a:rPr>
              <a:t>Ensemble Forecasting of Hurricane Intensity based on Biased and non-Gaussian Samples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200400"/>
            <a:ext cx="8610600" cy="1447800"/>
          </a:xfrm>
        </p:spPr>
        <p:txBody>
          <a:bodyPr/>
          <a:lstStyle/>
          <a:p>
            <a:pPr eaLnBrk="1" hangingPunct="1"/>
            <a:r>
              <a:rPr lang="en-US" sz="2400" smtClean="0">
                <a:effectLst/>
              </a:rPr>
              <a:t>Zhan Zhang, Vijay Tallapragada, Robert Tuleya</a:t>
            </a:r>
          </a:p>
        </p:txBody>
      </p:sp>
      <p:pic>
        <p:nvPicPr>
          <p:cNvPr id="6148" name="Picture 4" descr="noaa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4864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 descr="ncep_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0" y="5562600"/>
            <a:ext cx="1524000" cy="887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905000" y="5638800"/>
            <a:ext cx="54102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HFIP Regional Ensemble Conference Call</a:t>
            </a:r>
          </a:p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</a:rPr>
              <a:t>Dec. 12, 2011	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79A540-3307-4D61-8008-BDB47E96698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27"/>
          <p:cNvSpPr txBox="1">
            <a:spLocks noChangeArrowheads="1"/>
          </p:cNvSpPr>
          <p:nvPr/>
        </p:nvSpPr>
        <p:spPr bwMode="auto">
          <a:xfrm>
            <a:off x="838200" y="304800"/>
            <a:ext cx="7010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FFFF00"/>
                </a:solidFill>
              </a:rPr>
              <a:t>Multi-Model, Multi-Physics Ensembles</a:t>
            </a:r>
          </a:p>
        </p:txBody>
      </p:sp>
      <p:sp>
        <p:nvSpPr>
          <p:cNvPr id="13315" name="TextBox 4"/>
          <p:cNvSpPr txBox="1">
            <a:spLocks noChangeArrowheads="1"/>
          </p:cNvSpPr>
          <p:nvPr/>
        </p:nvSpPr>
        <p:spPr bwMode="auto">
          <a:xfrm>
            <a:off x="914400" y="1905000"/>
            <a:ext cx="70104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/>
              <a:t>CTRL: Operational HWRF model;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/>
              <a:t>GFDL: Operational GFDL model;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/>
              <a:t>HR43:  High resolution (27-9-3) HWRF model;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/>
              <a:t>HWF1: HWRF V2, SAS, GFS PBL;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/>
              <a:t>HWF2: HWRF V2, SAS, MYJ PBL;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/>
              <a:t>HWF3: HWRF V2, Kain-Fritsch, GFS PBL;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/>
              <a:t>HWF4: HWRF V2, Batts-Miller, GFS PBL;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/>
              <a:t>HWF5: HWRF V2, Batts-Miller, MYJ PBL.</a:t>
            </a:r>
          </a:p>
          <a:p>
            <a:pPr marL="342900" indent="-342900"/>
            <a:endParaRPr lang="en-US" sz="2400"/>
          </a:p>
          <a:p>
            <a:pPr marL="342900" indent="-342900"/>
            <a:r>
              <a:rPr lang="en-US" sz="2400"/>
              <a:t>Hurricane Earl, 2010. Total 8 ensemble members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BAE242-5F57-48A0-A745-AD991B18CC2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" descr="Multi_model_Track_Intensity_Ens_det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4938" y="0"/>
            <a:ext cx="88741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9F1C83-F509-4F2A-94DD-724F979970E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7086600" y="1752600"/>
            <a:ext cx="2057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Ensemble tracks consistently better</a:t>
            </a:r>
          </a:p>
        </p:txBody>
      </p:sp>
      <p:sp>
        <p:nvSpPr>
          <p:cNvPr id="14341" name="TextBox 4"/>
          <p:cNvSpPr txBox="1">
            <a:spLocks noChangeArrowheads="1"/>
          </p:cNvSpPr>
          <p:nvPr/>
        </p:nvSpPr>
        <p:spPr bwMode="auto">
          <a:xfrm>
            <a:off x="6934200" y="4343400"/>
            <a:ext cx="2057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Ensemble intensity skills are inconclusive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100000">
              <a:schemeClr val="tx2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dirty="0" smtClean="0">
                <a:solidFill>
                  <a:srgbClr val="0000FF"/>
                </a:solidFill>
              </a:rPr>
              <a:t>Kernel Density Estimation (KDE)</a:t>
            </a:r>
            <a:endParaRPr lang="en-US" sz="3600" dirty="0">
              <a:solidFill>
                <a:srgbClr val="0000FF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20794D-0361-4F34-B6E4-41595CF88E4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graphicFrame>
        <p:nvGraphicFramePr>
          <p:cNvPr id="3074" name="Content Placeholder 4"/>
          <p:cNvGraphicFramePr>
            <a:graphicFrameLocks noChangeAspect="1"/>
          </p:cNvGraphicFramePr>
          <p:nvPr>
            <p:ph idx="1"/>
          </p:nvPr>
        </p:nvGraphicFramePr>
        <p:xfrm>
          <a:off x="1295400" y="1981200"/>
          <a:ext cx="5943600" cy="990600"/>
        </p:xfrm>
        <a:graphic>
          <a:graphicData uri="http://schemas.openxmlformats.org/presentationml/2006/ole">
            <p:oleObj spid="_x0000_s3074" name="Equation" r:id="rId3" imgW="2590560" imgH="431640" progId="Equation.3">
              <p:embed/>
            </p:oleObj>
          </a:graphicData>
        </a:graphic>
      </p:graphicFrame>
      <p:sp>
        <p:nvSpPr>
          <p:cNvPr id="3079" name="TextBox 5"/>
          <p:cNvSpPr txBox="1">
            <a:spLocks noChangeArrowheads="1"/>
          </p:cNvSpPr>
          <p:nvPr/>
        </p:nvSpPr>
        <p:spPr bwMode="auto">
          <a:xfrm>
            <a:off x="990600" y="3352800"/>
            <a:ext cx="7239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0000"/>
                </a:solidFill>
              </a:rPr>
              <a:t>Where                               is a set of samples drawn from some distribution with an unknown density f. K(*) is the kernel. h is a smoother  parameter or bandwidth .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828800" y="3276600"/>
          <a:ext cx="1847850" cy="557213"/>
        </p:xfrm>
        <a:graphic>
          <a:graphicData uri="http://schemas.openxmlformats.org/presentationml/2006/ole">
            <p:oleObj spid="_x0000_s3075" name="Equation" r:id="rId4" imgW="799920" imgH="241200" progId="Equation.3">
              <p:embed/>
            </p:oleObj>
          </a:graphicData>
        </a:graphic>
      </p:graphicFrame>
      <p:sp>
        <p:nvSpPr>
          <p:cNvPr id="3080" name="TextBox 6"/>
          <p:cNvSpPr txBox="1">
            <a:spLocks noChangeArrowheads="1"/>
          </p:cNvSpPr>
          <p:nvPr/>
        </p:nvSpPr>
        <p:spPr bwMode="auto">
          <a:xfrm>
            <a:off x="685800" y="4648200"/>
            <a:ext cx="7848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800">
                <a:solidFill>
                  <a:srgbClr val="0000FF"/>
                </a:solidFill>
              </a:rPr>
              <a:t>Application:</a:t>
            </a:r>
          </a:p>
          <a:p>
            <a:pPr marL="342900" indent="-342900">
              <a:buFontTx/>
              <a:buAutoNum type="arabicPeriod"/>
            </a:pPr>
            <a:r>
              <a:rPr lang="en-US" sz="2800">
                <a:solidFill>
                  <a:srgbClr val="0000FF"/>
                </a:solidFill>
              </a:rPr>
              <a:t>Compute PDF with small sample size;</a:t>
            </a:r>
          </a:p>
          <a:p>
            <a:pPr marL="342900" indent="-342900">
              <a:buFontTx/>
              <a:buAutoNum type="arabicPeriod"/>
            </a:pPr>
            <a:r>
              <a:rPr lang="en-US" sz="2800">
                <a:solidFill>
                  <a:srgbClr val="0000FF"/>
                </a:solidFill>
              </a:rPr>
              <a:t> Mode analysis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3A43B0-B027-4C63-86E3-D2EE82D6EB80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23" name="Picture 22" descr="KDE_PDF_day1_day4_2010082900_new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557647"/>
            <a:ext cx="8153399" cy="6300353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1066800" y="762000"/>
            <a:ext cx="624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Gaussian Kernel Density Estimated PDF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Earl 2010,  Initial time: 2011082900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895600" y="1676400"/>
            <a:ext cx="129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obs</a:t>
            </a:r>
            <a:r>
              <a:rPr lang="en-US" sz="1200" dirty="0" smtClean="0">
                <a:solidFill>
                  <a:srgbClr val="FF0000"/>
                </a:solidFill>
              </a:rPr>
              <a:t>=80.0</a:t>
            </a:r>
          </a:p>
          <a:p>
            <a:r>
              <a:rPr lang="en-US" sz="1200" dirty="0" smtClean="0">
                <a:solidFill>
                  <a:srgbClr val="FF0000"/>
                </a:solidFill>
              </a:rPr>
              <a:t>Mean=71.8</a:t>
            </a:r>
          </a:p>
          <a:p>
            <a:r>
              <a:rPr lang="en-US" sz="1200" dirty="0" smtClean="0">
                <a:solidFill>
                  <a:srgbClr val="FF0000"/>
                </a:solidFill>
              </a:rPr>
              <a:t>Median=77.0</a:t>
            </a:r>
          </a:p>
          <a:p>
            <a:r>
              <a:rPr lang="en-US" sz="1200" dirty="0" smtClean="0">
                <a:solidFill>
                  <a:srgbClr val="FF0000"/>
                </a:solidFill>
              </a:rPr>
              <a:t>mode= 76.0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400800" y="1600200"/>
            <a:ext cx="114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obs</a:t>
            </a:r>
            <a:r>
              <a:rPr lang="en-US" sz="1200" dirty="0" smtClean="0">
                <a:solidFill>
                  <a:srgbClr val="FF0000"/>
                </a:solidFill>
              </a:rPr>
              <a:t>=115.0</a:t>
            </a:r>
          </a:p>
          <a:p>
            <a:r>
              <a:rPr lang="en-US" sz="1200" dirty="0" smtClean="0">
                <a:solidFill>
                  <a:srgbClr val="FF0000"/>
                </a:solidFill>
              </a:rPr>
              <a:t>Mean=85.5</a:t>
            </a:r>
          </a:p>
          <a:p>
            <a:r>
              <a:rPr lang="en-US" sz="1200" dirty="0" smtClean="0">
                <a:solidFill>
                  <a:srgbClr val="FF0000"/>
                </a:solidFill>
              </a:rPr>
              <a:t>Median=92.0</a:t>
            </a:r>
          </a:p>
          <a:p>
            <a:r>
              <a:rPr lang="en-US" sz="1200" dirty="0" smtClean="0">
                <a:solidFill>
                  <a:srgbClr val="FF0000"/>
                </a:solidFill>
              </a:rPr>
              <a:t>mode= 98.0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895600" y="4038600"/>
            <a:ext cx="129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obs</a:t>
            </a:r>
            <a:r>
              <a:rPr lang="en-US" sz="1200" dirty="0" smtClean="0">
                <a:solidFill>
                  <a:srgbClr val="FF0000"/>
                </a:solidFill>
              </a:rPr>
              <a:t>=115.0</a:t>
            </a:r>
          </a:p>
          <a:p>
            <a:r>
              <a:rPr lang="en-US" sz="1200" dirty="0" smtClean="0">
                <a:solidFill>
                  <a:srgbClr val="FF0000"/>
                </a:solidFill>
              </a:rPr>
              <a:t>Mean=92.9</a:t>
            </a:r>
          </a:p>
          <a:p>
            <a:r>
              <a:rPr lang="en-US" sz="1200" dirty="0" smtClean="0">
                <a:solidFill>
                  <a:srgbClr val="FF0000"/>
                </a:solidFill>
              </a:rPr>
              <a:t>Median=98.5</a:t>
            </a:r>
          </a:p>
          <a:p>
            <a:r>
              <a:rPr lang="en-US" sz="1200" dirty="0" smtClean="0">
                <a:solidFill>
                  <a:srgbClr val="FF0000"/>
                </a:solidFill>
              </a:rPr>
              <a:t>mode= 100.0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324600" y="4038600"/>
            <a:ext cx="129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obs</a:t>
            </a:r>
            <a:r>
              <a:rPr lang="en-US" sz="1200" dirty="0" smtClean="0">
                <a:solidFill>
                  <a:srgbClr val="FF0000"/>
                </a:solidFill>
              </a:rPr>
              <a:t>=120.0</a:t>
            </a:r>
          </a:p>
          <a:p>
            <a:r>
              <a:rPr lang="en-US" sz="1200" dirty="0" smtClean="0">
                <a:solidFill>
                  <a:srgbClr val="FF0000"/>
                </a:solidFill>
              </a:rPr>
              <a:t>Mean=91.5</a:t>
            </a:r>
          </a:p>
          <a:p>
            <a:r>
              <a:rPr lang="en-US" sz="1200" dirty="0" smtClean="0">
                <a:solidFill>
                  <a:srgbClr val="FF0000"/>
                </a:solidFill>
              </a:rPr>
              <a:t>Median=91.5</a:t>
            </a:r>
          </a:p>
          <a:p>
            <a:r>
              <a:rPr lang="en-US" sz="1200" dirty="0" smtClean="0">
                <a:solidFill>
                  <a:srgbClr val="FF0000"/>
                </a:solidFill>
              </a:rPr>
              <a:t>mode= 94.0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371600" y="1752601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</a:rPr>
              <a:t>24h</a:t>
            </a:r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876800" y="17526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</a:rPr>
              <a:t>48h</a:t>
            </a:r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371600" y="41148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</a:rPr>
              <a:t>72h</a:t>
            </a:r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876800" y="41148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</a:rPr>
              <a:t>96h</a:t>
            </a:r>
            <a:endParaRPr lang="en-US" sz="1600" dirty="0">
              <a:solidFill>
                <a:srgbClr val="0000FF"/>
              </a:solidFill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>
            <a:off x="685800" y="6629400"/>
            <a:ext cx="609600" cy="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1752600" y="6629400"/>
            <a:ext cx="685800" cy="0"/>
          </a:xfrm>
          <a:prstGeom prst="line">
            <a:avLst/>
          </a:prstGeom>
          <a:ln w="254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2819400" y="6629400"/>
            <a:ext cx="685800" cy="0"/>
          </a:xfrm>
          <a:prstGeom prst="line">
            <a:avLst/>
          </a:prstGeom>
          <a:ln w="254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609600" y="62484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B050"/>
                </a:solidFill>
              </a:rPr>
              <a:t>Mean</a:t>
            </a:r>
            <a:endParaRPr lang="en-US" sz="1600" dirty="0">
              <a:solidFill>
                <a:srgbClr val="00B05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676400" y="62484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</a:rPr>
              <a:t>Median</a:t>
            </a:r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819400" y="62484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9900"/>
                </a:solidFill>
              </a:rPr>
              <a:t>Mode</a:t>
            </a:r>
            <a:endParaRPr lang="en-US" sz="1600" dirty="0">
              <a:solidFill>
                <a:srgbClr val="FF9900"/>
              </a:solidFill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3962400" y="6629400"/>
            <a:ext cx="685800" cy="0"/>
          </a:xfrm>
          <a:prstGeom prst="line">
            <a:avLst/>
          </a:prstGeom>
          <a:ln w="158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810000" y="6248401"/>
            <a:ext cx="12954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Ens</a:t>
            </a:r>
            <a:r>
              <a:rPr lang="en-US" sz="1400" dirty="0" smtClean="0">
                <a:solidFill>
                  <a:srgbClr val="FF0000"/>
                </a:solidFill>
              </a:rPr>
              <a:t> members</a:t>
            </a:r>
            <a:endParaRPr lang="en-US" sz="1400" dirty="0">
              <a:solidFill>
                <a:srgbClr val="FF0000"/>
              </a:solidFill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>
            <a:off x="5257800" y="6629400"/>
            <a:ext cx="914400" cy="0"/>
          </a:xfrm>
          <a:prstGeom prst="line">
            <a:avLst/>
          </a:prstGeom>
          <a:ln w="254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5181600" y="6273225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rgbClr val="000000"/>
                </a:solidFill>
              </a:rPr>
              <a:t>Fcst</a:t>
            </a:r>
            <a:r>
              <a:rPr lang="en-US" sz="1600" dirty="0" smtClean="0">
                <a:solidFill>
                  <a:srgbClr val="000000"/>
                </a:solidFill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</a:rPr>
              <a:t>Int</a:t>
            </a:r>
            <a:r>
              <a:rPr lang="en-US" sz="1600" dirty="0" smtClean="0">
                <a:solidFill>
                  <a:srgbClr val="000000"/>
                </a:solidFill>
              </a:rPr>
              <a:t> PDF</a:t>
            </a:r>
            <a:endParaRPr lang="en-US" sz="1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6A20B4-CFBC-49CA-B363-29193915418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16387" name="Picture 3" descr="Intensity_error_KD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066800"/>
            <a:ext cx="7494588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TextBox 3"/>
          <p:cNvSpPr txBox="1">
            <a:spLocks noChangeArrowheads="1"/>
          </p:cNvSpPr>
          <p:nvPr/>
        </p:nvSpPr>
        <p:spPr bwMode="auto">
          <a:xfrm>
            <a:off x="914400" y="152400"/>
            <a:ext cx="7239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solidFill>
                  <a:srgbClr val="FFFF00"/>
                </a:solidFill>
              </a:rPr>
              <a:t>Comparison of Average Intensity Errors</a:t>
            </a:r>
          </a:p>
          <a:p>
            <a:pPr algn="ctr"/>
            <a:r>
              <a:rPr lang="en-US" sz="2400">
                <a:solidFill>
                  <a:srgbClr val="FFFF00"/>
                </a:solidFill>
              </a:rPr>
              <a:t>Hurricane Earl (Total Sample: 41) 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5029201" y="3886200"/>
            <a:ext cx="1524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7200901" y="3314700"/>
            <a:ext cx="3810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3810001" y="3886200"/>
            <a:ext cx="1524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2" name="TextBox 16"/>
          <p:cNvSpPr txBox="1">
            <a:spLocks noChangeArrowheads="1"/>
          </p:cNvSpPr>
          <p:nvPr/>
        </p:nvSpPr>
        <p:spPr bwMode="auto">
          <a:xfrm>
            <a:off x="5867400" y="3352800"/>
            <a:ext cx="76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FF0000"/>
                </a:solidFill>
              </a:rPr>
              <a:t>~22%</a:t>
            </a:r>
          </a:p>
        </p:txBody>
      </p:sp>
      <p:sp>
        <p:nvSpPr>
          <p:cNvPr id="16393" name="TextBox 17"/>
          <p:cNvSpPr txBox="1">
            <a:spLocks noChangeArrowheads="1"/>
          </p:cNvSpPr>
          <p:nvPr/>
        </p:nvSpPr>
        <p:spPr bwMode="auto">
          <a:xfrm>
            <a:off x="4724400" y="4038600"/>
            <a:ext cx="91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~8%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rot="5400000">
            <a:off x="6019801" y="3962400"/>
            <a:ext cx="4572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5" name="TextBox 20"/>
          <p:cNvSpPr txBox="1">
            <a:spLocks noChangeArrowheads="1"/>
          </p:cNvSpPr>
          <p:nvPr/>
        </p:nvSpPr>
        <p:spPr bwMode="auto">
          <a:xfrm>
            <a:off x="7467600" y="3352800"/>
            <a:ext cx="76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FF0000"/>
                </a:solidFill>
              </a:rPr>
              <a:t>~20%</a:t>
            </a:r>
          </a:p>
        </p:txBody>
      </p:sp>
      <p:sp>
        <p:nvSpPr>
          <p:cNvPr id="16396" name="TextBox 21"/>
          <p:cNvSpPr txBox="1">
            <a:spLocks noChangeArrowheads="1"/>
          </p:cNvSpPr>
          <p:nvPr/>
        </p:nvSpPr>
        <p:spPr bwMode="auto">
          <a:xfrm>
            <a:off x="1828800" y="2286000"/>
            <a:ext cx="2667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KDE based mode analysis further improves intensity forecasts.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153400" cy="6096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z="2800" dirty="0" smtClean="0">
                <a:solidFill>
                  <a:srgbClr val="FFFF00"/>
                </a:solidFill>
              </a:rPr>
              <a:t>Summary and Conclusion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3820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sz="2400" dirty="0" smtClean="0"/>
              <a:t>HWRF-GEFS EPS includes uncertainties in initial large scale environment flows and LBC;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sz="2400" dirty="0" smtClean="0"/>
              <a:t>Track forecast skills from HWRF-GEFS EPS are improved by arithmetic ensemble mean;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sz="2400" dirty="0" smtClean="0"/>
              <a:t>Ensemble intensity forecast errors are generally non-Gaussian distributed, biased, skewed, and have multi-modes;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sz="2400" dirty="0" smtClean="0"/>
              <a:t>Improved intensity forecast skills are obtained by applying a simple bias correction method based on ensemble PDF;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sz="2400" dirty="0" smtClean="0"/>
              <a:t>Systematic model bias can be efficiently reduced by using multi-model, multi-physics EPS;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sz="2400" dirty="0" smtClean="0"/>
              <a:t>KDE </a:t>
            </a:r>
            <a:r>
              <a:rPr lang="en-US" sz="2400" smtClean="0"/>
              <a:t>based ensemble mode </a:t>
            </a:r>
            <a:r>
              <a:rPr lang="en-US" sz="2400" dirty="0" smtClean="0"/>
              <a:t>outperforms arithmetic ensemble mean in intensity forecasts;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sz="2400" dirty="0" smtClean="0"/>
              <a:t>Less intensity bias in the currently updated version of HWRF system.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21E9AB-D29F-479B-BB88-DE5807C47FC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8394EF-A407-456C-B122-3AF6BD550657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18435" name="Rectangle 4"/>
          <p:cNvSpPr>
            <a:spLocks noChangeArrowheads="1"/>
          </p:cNvSpPr>
          <p:nvPr/>
        </p:nvSpPr>
        <p:spPr bwMode="auto">
          <a:xfrm>
            <a:off x="228600" y="762000"/>
            <a:ext cx="8686800" cy="294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rgbClr val="FFFF00"/>
                </a:solidFill>
              </a:rPr>
              <a:t>Future </a:t>
            </a:r>
            <a:r>
              <a:rPr lang="en-US" sz="3200" dirty="0" smtClean="0">
                <a:solidFill>
                  <a:srgbClr val="FFFF00"/>
                </a:solidFill>
              </a:rPr>
              <a:t>work:</a:t>
            </a:r>
            <a:endParaRPr lang="en-US" sz="3200" dirty="0">
              <a:solidFill>
                <a:srgbClr val="FFFF00"/>
              </a:solidFill>
            </a:endParaRPr>
          </a:p>
          <a:p>
            <a:pPr>
              <a:lnSpc>
                <a:spcPct val="80000"/>
              </a:lnSpc>
            </a:pPr>
            <a:endParaRPr lang="en-US" sz="3200" dirty="0">
              <a:solidFill>
                <a:srgbClr val="FFFF00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400" dirty="0" smtClean="0"/>
              <a:t>Test the HWRF-GEFS EPS in real time for 2012 hurricane season;</a:t>
            </a:r>
          </a:p>
          <a:p>
            <a:pPr>
              <a:lnSpc>
                <a:spcPct val="80000"/>
              </a:lnSpc>
            </a:pPr>
            <a:endParaRPr lang="en-US" sz="2400" dirty="0" smtClean="0"/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400" smtClean="0"/>
              <a:t>Combine HWRF-GEFS </a:t>
            </a:r>
            <a:r>
              <a:rPr lang="en-US" sz="2400" dirty="0"/>
              <a:t>and multi-model, multi-physics EPS to account for all possible uncertainties;</a:t>
            </a:r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400" dirty="0" smtClean="0"/>
              <a:t>Provide </a:t>
            </a:r>
            <a:r>
              <a:rPr lang="en-US" sz="2400" dirty="0"/>
              <a:t>flow dependent error covariance for DA.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3"/>
          <p:cNvSpPr txBox="1">
            <a:spLocks noChangeArrowheads="1"/>
          </p:cNvSpPr>
          <p:nvPr/>
        </p:nvSpPr>
        <p:spPr bwMode="auto">
          <a:xfrm>
            <a:off x="152400" y="457200"/>
            <a:ext cx="8991600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dirty="0">
                <a:solidFill>
                  <a:srgbClr val="FFFF00"/>
                </a:solidFill>
              </a:rPr>
              <a:t>Motivation</a:t>
            </a:r>
          </a:p>
          <a:p>
            <a:endParaRPr lang="en-US" sz="3200" dirty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solidFill>
                  <a:srgbClr val="EEF7BF"/>
                </a:solidFill>
              </a:rPr>
              <a:t>Generate a regional ensemble prediction system which includes important uncertainties in </a:t>
            </a:r>
            <a:r>
              <a:rPr lang="en-US" sz="2400" dirty="0" smtClean="0">
                <a:solidFill>
                  <a:srgbClr val="EEF7BF"/>
                </a:solidFill>
              </a:rPr>
              <a:t>model initial </a:t>
            </a:r>
            <a:r>
              <a:rPr lang="en-US" sz="2400" dirty="0">
                <a:solidFill>
                  <a:srgbClr val="EEF7BF"/>
                </a:solidFill>
              </a:rPr>
              <a:t>conditions and model </a:t>
            </a:r>
            <a:r>
              <a:rPr lang="en-US" sz="2400" dirty="0" smtClean="0">
                <a:solidFill>
                  <a:srgbClr val="EEF7BF"/>
                </a:solidFill>
              </a:rPr>
              <a:t>physics;</a:t>
            </a:r>
            <a:endParaRPr lang="en-US" sz="2400" dirty="0">
              <a:solidFill>
                <a:srgbClr val="EEF7BF"/>
              </a:solidFill>
            </a:endParaRP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rgbClr val="EEF7BF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solidFill>
                  <a:srgbClr val="EEF7BF"/>
                </a:solidFill>
              </a:rPr>
              <a:t>Hurricane intensity forecast error PDF is generally biased and non-Gaussian distributed: arithmetic mean is not necessarily the best estimate of ensemble intensity forecasts;</a:t>
            </a:r>
          </a:p>
          <a:p>
            <a:pPr>
              <a:buFont typeface="Wingdings" pitchFamily="2" charset="2"/>
              <a:buChar char="Ø"/>
            </a:pPr>
            <a:endParaRPr lang="en-US" sz="2400" dirty="0">
              <a:solidFill>
                <a:srgbClr val="EEF7BF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2400" dirty="0">
                <a:solidFill>
                  <a:srgbClr val="EEF7BF"/>
                </a:solidFill>
              </a:rPr>
              <a:t>Method: bias correction and Kernel Density Estimation (KDE) based mode analysis.</a:t>
            </a:r>
          </a:p>
          <a:p>
            <a:endParaRPr lang="en-US" sz="2400" dirty="0">
              <a:solidFill>
                <a:srgbClr val="EEF7BF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B1169B-DEA7-4C74-9A34-A49F6EA6653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sz="3600" dirty="0" smtClean="0">
                <a:solidFill>
                  <a:srgbClr val="FFFF00"/>
                </a:solidFill>
              </a:rPr>
              <a:t>OUTLINE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 dirty="0" smtClean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rgbClr val="FFFF00"/>
                </a:solidFill>
              </a:rPr>
              <a:t>Single Model, Multi-Initial Condition Ensembles: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sz="2400" dirty="0" smtClean="0"/>
              <a:t>HWRF-GEFS based regional ensemble prediction system;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sz="2400" dirty="0" smtClean="0"/>
              <a:t>Intensity forecast error PDF;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sz="2400" dirty="0" smtClean="0"/>
              <a:t>Bias correction;</a:t>
            </a:r>
          </a:p>
          <a:p>
            <a:pPr lvl="1">
              <a:buFontTx/>
              <a:buNone/>
              <a:defRPr/>
            </a:pPr>
            <a:endParaRPr lang="en-US" sz="2400" dirty="0" smtClean="0"/>
          </a:p>
          <a:p>
            <a:pPr>
              <a:buFont typeface="Wingdings" pitchFamily="2" charset="2"/>
              <a:buChar char="Ø"/>
              <a:defRPr/>
            </a:pPr>
            <a:r>
              <a:rPr lang="en-US" dirty="0" smtClean="0">
                <a:solidFill>
                  <a:srgbClr val="FFFF00"/>
                </a:solidFill>
              </a:rPr>
              <a:t>Multi-Physics, Multi-Model Ensembles: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sz="2400" dirty="0" smtClean="0"/>
              <a:t>Experiment design;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sz="2400" dirty="0" smtClean="0"/>
              <a:t>Kernel density estimation (KDE) intensity forecast error PDF;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en-US" sz="2400" dirty="0" smtClean="0"/>
              <a:t>KDE based mode analysis;</a:t>
            </a:r>
          </a:p>
          <a:p>
            <a:pPr lvl="1">
              <a:buFontTx/>
              <a:buNone/>
              <a:defRPr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FD5D17-99F5-4428-9147-8F5EFCB408A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05" name="Group 133"/>
          <p:cNvGraphicFramePr>
            <a:graphicFrameLocks noGrp="1"/>
          </p:cNvGraphicFramePr>
          <p:nvPr/>
        </p:nvGraphicFramePr>
        <p:xfrm>
          <a:off x="1295400" y="685800"/>
          <a:ext cx="6553199" cy="2819400"/>
        </p:xfrm>
        <a:graphic>
          <a:graphicData uri="http://schemas.openxmlformats.org/drawingml/2006/table">
            <a:tbl>
              <a:tblPr/>
              <a:tblGrid>
                <a:gridCol w="1637503"/>
                <a:gridCol w="1639097"/>
                <a:gridCol w="1639097"/>
                <a:gridCol w="1637502"/>
              </a:tblGrid>
              <a:tr h="6384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Ensemble Member 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Input Data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Convection Scheme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PBL Scheme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09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Control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GFS (T574L64)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SAS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GFS PBL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29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M00 – M20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GEFS (T190L28)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SAS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GFS PBL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8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M21 – M41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GEFS (T190L28)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Kain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-Fritsch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GFS PBL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72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M42 – M62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GFS (T190L28)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Batts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-Miller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GFS PBL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250" name="Text Box 127"/>
          <p:cNvSpPr txBox="1">
            <a:spLocks noChangeArrowheads="1"/>
          </p:cNvSpPr>
          <p:nvPr/>
        </p:nvSpPr>
        <p:spPr bwMode="auto">
          <a:xfrm>
            <a:off x="990600" y="0"/>
            <a:ext cx="7010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FFFF00"/>
                </a:solidFill>
              </a:rPr>
              <a:t>HWRF-GEFS based Ensembles</a:t>
            </a:r>
          </a:p>
        </p:txBody>
      </p:sp>
      <p:sp>
        <p:nvSpPr>
          <p:cNvPr id="9251" name="TextBox 3"/>
          <p:cNvSpPr txBox="1">
            <a:spLocks noChangeArrowheads="1"/>
          </p:cNvSpPr>
          <p:nvPr/>
        </p:nvSpPr>
        <p:spPr bwMode="auto">
          <a:xfrm>
            <a:off x="0" y="3581400"/>
            <a:ext cx="8915400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endParaRPr lang="en-US" sz="2000"/>
          </a:p>
          <a:p>
            <a:pPr>
              <a:buFont typeface="Wingdings" pitchFamily="2" charset="2"/>
              <a:buChar char="Ø"/>
            </a:pPr>
            <a:r>
              <a:rPr lang="en-US" sz="2000"/>
              <a:t>Storm tracks are generally dictated by large scale environment flows; </a:t>
            </a:r>
          </a:p>
          <a:p>
            <a:pPr>
              <a:buFont typeface="Wingdings" pitchFamily="2" charset="2"/>
              <a:buChar char="Ø"/>
            </a:pPr>
            <a:r>
              <a:rPr lang="en-US" sz="2000"/>
              <a:t>Large scale flow uncertainties are included in GEFS;</a:t>
            </a:r>
          </a:p>
          <a:p>
            <a:pPr>
              <a:buFont typeface="Wingdings" pitchFamily="2" charset="2"/>
              <a:buChar char="Ø"/>
            </a:pPr>
            <a:r>
              <a:rPr lang="en-US" sz="2000"/>
              <a:t>The uncertainties in the model physics have great impacts on storm intensity forecasts;</a:t>
            </a:r>
          </a:p>
          <a:p>
            <a:pPr>
              <a:buFont typeface="Wingdings" pitchFamily="2" charset="2"/>
              <a:buChar char="Ø"/>
            </a:pPr>
            <a:endParaRPr lang="en-US" sz="2000"/>
          </a:p>
          <a:p>
            <a:r>
              <a:rPr lang="en-US" sz="2000"/>
              <a:t>Storms conducted:</a:t>
            </a:r>
          </a:p>
          <a:p>
            <a:r>
              <a:rPr lang="en-US" sz="2000">
                <a:solidFill>
                  <a:srgbClr val="FF0000"/>
                </a:solidFill>
              </a:rPr>
              <a:t>Earl: 2010082512-2010090412</a:t>
            </a:r>
          </a:p>
          <a:p>
            <a:r>
              <a:rPr lang="en-US" sz="2000"/>
              <a:t>Alex: 2010062606-2010070106</a:t>
            </a:r>
          </a:p>
          <a:p>
            <a:r>
              <a:rPr lang="en-US" sz="2000"/>
              <a:t>Celia: 2010061912-2010062812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B37DC6-0953-4395-AC5C-52792DB31D2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 descr="Track_Intensity_Ens_det.pn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33400"/>
            <a:ext cx="59436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925" y="3810000"/>
            <a:ext cx="4130675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4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0" y="533400"/>
            <a:ext cx="28956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B61873-65BA-4C8F-B277-BEAEF368164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10246" name="TextBox 5"/>
          <p:cNvSpPr txBox="1">
            <a:spLocks noChangeArrowheads="1"/>
          </p:cNvSpPr>
          <p:nvPr/>
        </p:nvSpPr>
        <p:spPr bwMode="auto">
          <a:xfrm>
            <a:off x="609600" y="0"/>
            <a:ext cx="853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solidFill>
                  <a:srgbClr val="FFFF00"/>
                </a:solidFill>
              </a:rPr>
              <a:t>Track/Intensity Errors from Ensemble Mean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200400" y="2133600"/>
            <a:ext cx="533400" cy="15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8" name="TextBox 9"/>
          <p:cNvSpPr txBox="1">
            <a:spLocks noChangeArrowheads="1"/>
          </p:cNvSpPr>
          <p:nvPr/>
        </p:nvSpPr>
        <p:spPr bwMode="auto">
          <a:xfrm>
            <a:off x="2362200" y="1905000"/>
            <a:ext cx="1219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solidFill>
                  <a:srgbClr val="000000"/>
                </a:solidFill>
              </a:rPr>
              <a:t>deterministic forecast</a:t>
            </a:r>
          </a:p>
        </p:txBody>
      </p:sp>
      <p:sp>
        <p:nvSpPr>
          <p:cNvPr id="10249" name="TextBox 10"/>
          <p:cNvSpPr txBox="1">
            <a:spLocks noChangeArrowheads="1"/>
          </p:cNvSpPr>
          <p:nvPr/>
        </p:nvSpPr>
        <p:spPr bwMode="auto">
          <a:xfrm>
            <a:off x="1828800" y="5257800"/>
            <a:ext cx="1219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solidFill>
                  <a:srgbClr val="000000"/>
                </a:solidFill>
              </a:rPr>
              <a:t>deterministic forecast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rot="5400000" flipH="1" flipV="1">
            <a:off x="1981200" y="4800600"/>
            <a:ext cx="762000" cy="3048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F19AE-DD95-4471-AEED-CEDF7387FCE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14" name="Picture 13" descr="Frequence_SA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536142" cy="3505200"/>
          </a:xfrm>
          <a:prstGeom prst="rect">
            <a:avLst/>
          </a:prstGeom>
        </p:spPr>
      </p:pic>
      <p:pic>
        <p:nvPicPr>
          <p:cNvPr id="15" name="Picture 14" descr="Frequence_KF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95800" y="0"/>
            <a:ext cx="4648200" cy="3591790"/>
          </a:xfrm>
          <a:prstGeom prst="rect">
            <a:avLst/>
          </a:prstGeom>
        </p:spPr>
      </p:pic>
      <p:pic>
        <p:nvPicPr>
          <p:cNvPr id="16" name="Picture 15" descr="Frequence_BM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505200"/>
            <a:ext cx="4522695" cy="3494809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685800" y="6096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</a:rPr>
              <a:t>SAS</a:t>
            </a:r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105400" y="6858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</a:rPr>
              <a:t>KF</a:t>
            </a:r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9600" y="4191000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</a:rPr>
              <a:t>BM</a:t>
            </a:r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00600" y="3810000"/>
            <a:ext cx="3733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Negative bias (-15kts) for strong storms (</a:t>
            </a:r>
            <a:r>
              <a:rPr lang="en-US" dirty="0" err="1" smtClean="0"/>
              <a:t>int</a:t>
            </a:r>
            <a:r>
              <a:rPr lang="en-US" dirty="0" smtClean="0"/>
              <a:t> &gt; 75kts), positive bias (+15kts) for weaker storms); </a:t>
            </a:r>
          </a:p>
          <a:p>
            <a:pPr marL="342900" indent="-342900">
              <a:buAutoNum type="arabicPeriod"/>
            </a:pPr>
            <a:r>
              <a:rPr lang="en-US" dirty="0" smtClean="0"/>
              <a:t>Non-Gaussian: skewed, rectangular distribution for weaker storms for KF;</a:t>
            </a:r>
          </a:p>
          <a:p>
            <a:pPr marL="342900" indent="-342900">
              <a:buAutoNum type="arabicPeriod"/>
            </a:pPr>
            <a:r>
              <a:rPr lang="en-US" dirty="0" smtClean="0"/>
              <a:t> BM has even stronger bias.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981200" y="3352800"/>
            <a:ext cx="9906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0000"/>
                </a:solidFill>
              </a:rPr>
              <a:t>Skewed</a:t>
            </a:r>
            <a:endParaRPr lang="en-US" sz="1400" dirty="0">
              <a:solidFill>
                <a:srgbClr val="000000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H="1" flipV="1">
            <a:off x="1676400" y="2819400"/>
            <a:ext cx="685800" cy="5334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6248400" y="2667000"/>
            <a:ext cx="762000" cy="274320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914400" y="0"/>
            <a:ext cx="7162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0000"/>
                </a:solidFill>
              </a:rPr>
              <a:t>Average Intensity Forecast Error PDF</a:t>
            </a:r>
          </a:p>
          <a:p>
            <a:endParaRPr lang="en-US" dirty="0"/>
          </a:p>
        </p:txBody>
      </p:sp>
      <p:cxnSp>
        <p:nvCxnSpPr>
          <p:cNvPr id="41" name="Straight Arrow Connector 40"/>
          <p:cNvCxnSpPr/>
          <p:nvPr/>
        </p:nvCxnSpPr>
        <p:spPr>
          <a:xfrm flipH="1">
            <a:off x="1752600" y="3657600"/>
            <a:ext cx="609600" cy="19050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04800" y="35814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0000"/>
                </a:solidFill>
              </a:rPr>
              <a:t>-28kts bias</a:t>
            </a:r>
            <a:endParaRPr lang="en-US" sz="1600" dirty="0">
              <a:solidFill>
                <a:srgbClr val="000000"/>
              </a:solidFill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914400" y="3886200"/>
            <a:ext cx="533400" cy="255704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85ABCC-5C9F-40F9-BB7E-9B636E9F37D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11267" name="Picture 2" descr="fcst_vs_obs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990600"/>
            <a:ext cx="7239000" cy="559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TextBox 3"/>
          <p:cNvSpPr txBox="1">
            <a:spLocks noChangeArrowheads="1"/>
          </p:cNvSpPr>
          <p:nvPr/>
        </p:nvSpPr>
        <p:spPr bwMode="auto">
          <a:xfrm>
            <a:off x="762000" y="0"/>
            <a:ext cx="7162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>
                <a:solidFill>
                  <a:srgbClr val="FFFF00"/>
                </a:solidFill>
              </a:rPr>
              <a:t>Comparison Forecast Intensity and Observed Intensity</a:t>
            </a:r>
          </a:p>
        </p:txBody>
      </p:sp>
      <p:sp>
        <p:nvSpPr>
          <p:cNvPr id="11269" name="TextBox 5"/>
          <p:cNvSpPr txBox="1">
            <a:spLocks noChangeArrowheads="1"/>
          </p:cNvSpPr>
          <p:nvPr/>
        </p:nvSpPr>
        <p:spPr bwMode="auto">
          <a:xfrm>
            <a:off x="2209800" y="3048000"/>
            <a:ext cx="213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Over-predicted</a:t>
            </a:r>
          </a:p>
        </p:txBody>
      </p:sp>
      <p:sp>
        <p:nvSpPr>
          <p:cNvPr id="11270" name="TextBox 6"/>
          <p:cNvSpPr txBox="1">
            <a:spLocks noChangeArrowheads="1"/>
          </p:cNvSpPr>
          <p:nvPr/>
        </p:nvSpPr>
        <p:spPr bwMode="auto">
          <a:xfrm>
            <a:off x="4800600" y="4648200"/>
            <a:ext cx="213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under-predicted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3886200" y="4191000"/>
            <a:ext cx="0" cy="1600200"/>
          </a:xfrm>
          <a:prstGeom prst="straightConnector1">
            <a:avLst/>
          </a:prstGeom>
          <a:ln>
            <a:solidFill>
              <a:srgbClr val="0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alphaModFix amt="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Bias Correction Method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39458B-6091-44A0-9C88-8C13BF6C289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graphicFrame>
        <p:nvGraphicFramePr>
          <p:cNvPr id="2050" name="Object 3"/>
          <p:cNvGraphicFramePr>
            <a:graphicFrameLocks noChangeAspect="1"/>
          </p:cNvGraphicFramePr>
          <p:nvPr/>
        </p:nvGraphicFramePr>
        <p:xfrm>
          <a:off x="1752600" y="1981200"/>
          <a:ext cx="5502275" cy="1035050"/>
        </p:xfrm>
        <a:graphic>
          <a:graphicData uri="http://schemas.openxmlformats.org/presentationml/2006/ole">
            <p:oleObj spid="_x0000_s2050" name="Equation" r:id="rId4" imgW="1282680" imgH="241200" progId="Equation.3">
              <p:embed/>
            </p:oleObj>
          </a:graphicData>
        </a:graphic>
      </p:graphicFrame>
      <p:sp>
        <p:nvSpPr>
          <p:cNvPr id="2058" name="TextBox 6"/>
          <p:cNvSpPr txBox="1">
            <a:spLocks noChangeArrowheads="1"/>
          </p:cNvSpPr>
          <p:nvPr/>
        </p:nvSpPr>
        <p:spPr bwMode="auto">
          <a:xfrm>
            <a:off x="914400" y="3581400"/>
            <a:ext cx="7467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solidFill>
                  <a:srgbClr val="000000"/>
                </a:solidFill>
              </a:rPr>
              <a:t>Where          is bias corrected forecast intensity,         is model intensity output,             =75kts is hurricane threshold,         is a tunable parameter and could be function of forecast time.  It ranges from 1.1 to 1.6.</a:t>
            </a:r>
          </a:p>
        </p:txBody>
      </p:sp>
      <p:graphicFrame>
        <p:nvGraphicFramePr>
          <p:cNvPr id="2051" name="Object 4"/>
          <p:cNvGraphicFramePr>
            <a:graphicFrameLocks noChangeAspect="1"/>
          </p:cNvGraphicFramePr>
          <p:nvPr/>
        </p:nvGraphicFramePr>
        <p:xfrm>
          <a:off x="1828800" y="3581400"/>
          <a:ext cx="368300" cy="500063"/>
        </p:xfrm>
        <a:graphic>
          <a:graphicData uri="http://schemas.openxmlformats.org/presentationml/2006/ole">
            <p:oleObj spid="_x0000_s2051" name="Equation" r:id="rId5" imgW="177480" imgH="241200" progId="Equation.3">
              <p:embed/>
            </p:oleObj>
          </a:graphicData>
        </a:graphic>
      </p:graphicFrame>
      <p:graphicFrame>
        <p:nvGraphicFramePr>
          <p:cNvPr id="2052" name="Object 5"/>
          <p:cNvGraphicFramePr>
            <a:graphicFrameLocks noChangeAspect="1"/>
          </p:cNvGraphicFramePr>
          <p:nvPr/>
        </p:nvGraphicFramePr>
        <p:xfrm>
          <a:off x="6553200" y="3581400"/>
          <a:ext cx="358775" cy="381000"/>
        </p:xfrm>
        <a:graphic>
          <a:graphicData uri="http://schemas.openxmlformats.org/presentationml/2006/ole">
            <p:oleObj spid="_x0000_s2052" name="Equation" r:id="rId6" imgW="203040" imgH="215640" progId="Equation.3">
              <p:embed/>
            </p:oleObj>
          </a:graphicData>
        </a:graphic>
      </p:graphicFrame>
      <p:graphicFrame>
        <p:nvGraphicFramePr>
          <p:cNvPr id="2053" name="Object 6"/>
          <p:cNvGraphicFramePr>
            <a:graphicFrameLocks noChangeAspect="1"/>
          </p:cNvGraphicFramePr>
          <p:nvPr/>
        </p:nvGraphicFramePr>
        <p:xfrm>
          <a:off x="3124200" y="3886200"/>
          <a:ext cx="571500" cy="381000"/>
        </p:xfrm>
        <a:graphic>
          <a:graphicData uri="http://schemas.openxmlformats.org/presentationml/2006/ole">
            <p:oleObj spid="_x0000_s2053" name="Equation" r:id="rId7" imgW="177480" imgH="228600" progId="Equation.3">
              <p:embed/>
            </p:oleObj>
          </a:graphicData>
        </a:graphic>
      </p:graphicFrame>
      <p:graphicFrame>
        <p:nvGraphicFramePr>
          <p:cNvPr id="2054" name="Object 7"/>
          <p:cNvGraphicFramePr>
            <a:graphicFrameLocks noChangeAspect="1"/>
          </p:cNvGraphicFramePr>
          <p:nvPr/>
        </p:nvGraphicFramePr>
        <p:xfrm>
          <a:off x="7162800" y="3886200"/>
          <a:ext cx="795338" cy="381000"/>
        </p:xfrm>
        <a:graphic>
          <a:graphicData uri="http://schemas.openxmlformats.org/presentationml/2006/ole">
            <p:oleObj spid="_x0000_s2054" name="Equation" r:id="rId8" imgW="152280" imgH="1396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3"/>
          <p:cNvSpPr txBox="1">
            <a:spLocks noChangeArrowheads="1"/>
          </p:cNvSpPr>
          <p:nvPr/>
        </p:nvSpPr>
        <p:spPr bwMode="auto">
          <a:xfrm>
            <a:off x="990600" y="0"/>
            <a:ext cx="7239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solidFill>
                  <a:srgbClr val="FFFF00"/>
                </a:solidFill>
              </a:rPr>
              <a:t>Comparison of Average Intensity Errors</a:t>
            </a:r>
          </a:p>
          <a:p>
            <a:pPr algn="ctr"/>
            <a:r>
              <a:rPr lang="en-US" sz="2400">
                <a:solidFill>
                  <a:srgbClr val="FFFF00"/>
                </a:solidFill>
              </a:rPr>
              <a:t>Hurricane Earl (Total Sample: 41)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0EB856-78D4-4055-9E5B-8ECEE0051A30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12292" name="Picture 5" descr="intensity_error_gefs_sas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762000"/>
            <a:ext cx="4038600" cy="312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6" descr="intensity_error_gefs_kf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762000"/>
            <a:ext cx="3962400" cy="306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8" descr="intensity_error_gefs_bm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3736975"/>
            <a:ext cx="4038600" cy="312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5" name="TextBox 9"/>
          <p:cNvSpPr txBox="1">
            <a:spLocks noChangeArrowheads="1"/>
          </p:cNvSpPr>
          <p:nvPr/>
        </p:nvSpPr>
        <p:spPr bwMode="auto">
          <a:xfrm>
            <a:off x="1600200" y="838200"/>
            <a:ext cx="152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GEFS-SAS</a:t>
            </a:r>
          </a:p>
        </p:txBody>
      </p:sp>
      <p:sp>
        <p:nvSpPr>
          <p:cNvPr id="12296" name="Rectangle 10"/>
          <p:cNvSpPr>
            <a:spLocks noChangeArrowheads="1"/>
          </p:cNvSpPr>
          <p:nvPr/>
        </p:nvSpPr>
        <p:spPr bwMode="auto">
          <a:xfrm>
            <a:off x="5943600" y="838200"/>
            <a:ext cx="1184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GEFS-KF</a:t>
            </a:r>
          </a:p>
        </p:txBody>
      </p:sp>
      <p:sp>
        <p:nvSpPr>
          <p:cNvPr id="12297" name="Rectangle 11"/>
          <p:cNvSpPr>
            <a:spLocks noChangeArrowheads="1"/>
          </p:cNvSpPr>
          <p:nvPr/>
        </p:nvSpPr>
        <p:spPr bwMode="auto">
          <a:xfrm>
            <a:off x="1981200" y="3810000"/>
            <a:ext cx="12366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GEFS-BM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rot="5400000">
            <a:off x="1485901" y="2324100"/>
            <a:ext cx="3810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2133601" y="2209800"/>
            <a:ext cx="3048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1562101" y="5372100"/>
            <a:ext cx="2286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5258594" y="2437606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1143794" y="24376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5600701" y="2324100"/>
            <a:ext cx="2286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7467601" y="2514600"/>
            <a:ext cx="1524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>
            <a:off x="1943101" y="5143500"/>
            <a:ext cx="228600" cy="31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1371600" y="53340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4648200" y="4495800"/>
          <a:ext cx="4267200" cy="1828800"/>
        </p:xfrm>
        <a:graphic>
          <a:graphicData uri="http://schemas.openxmlformats.org/drawingml/2006/table">
            <a:tbl>
              <a:tblPr/>
              <a:tblGrid>
                <a:gridCol w="609600"/>
                <a:gridCol w="457200"/>
                <a:gridCol w="533400"/>
                <a:gridCol w="533400"/>
                <a:gridCol w="533400"/>
                <a:gridCol w="533400"/>
                <a:gridCol w="533400"/>
                <a:gridCol w="533400"/>
              </a:tblGrid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Fcst hour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cs typeface="Arial" charset="0"/>
                        </a:rPr>
                        <a:t>GEFS/SAS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cs typeface="Arial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cs typeface="Arial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cs typeface="Arial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cs typeface="Arial" charset="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cs typeface="Arial" charset="0"/>
                        </a:rPr>
                        <a:t>GEFS/KF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cs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cs typeface="Arial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AFF"/>
                    </a:solidFill>
                  </a:tcPr>
                </a:tc>
              </a:tr>
              <a:tr h="438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cs typeface="Arial" charset="0"/>
                        </a:rPr>
                        <a:t>GEFS/BM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cs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D3FF"/>
                    </a:solidFill>
                  </a:tcPr>
                </a:tc>
              </a:tr>
            </a:tbl>
          </a:graphicData>
        </a:graphic>
      </p:graphicFrame>
      <p:sp>
        <p:nvSpPr>
          <p:cNvPr id="12354" name="TextBox 24"/>
          <p:cNvSpPr txBox="1">
            <a:spLocks noChangeArrowheads="1"/>
          </p:cNvSpPr>
          <p:nvPr/>
        </p:nvSpPr>
        <p:spPr bwMode="auto">
          <a:xfrm>
            <a:off x="4724400" y="3962400"/>
            <a:ext cx="38862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Intensity forecast Improvement after BC (%)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2286000" y="5029200"/>
            <a:ext cx="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2895600" y="5029200"/>
            <a:ext cx="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2971800" y="2057400"/>
            <a:ext cx="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2368</TotalTime>
  <Words>772</Words>
  <Application>Microsoft Office PowerPoint</Application>
  <PresentationFormat>On-screen Show (4:3)</PresentationFormat>
  <Paragraphs>189</Paragraphs>
  <Slides>16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Beam</vt:lpstr>
      <vt:lpstr>Equation</vt:lpstr>
      <vt:lpstr>Ensemble Forecasting of Hurricane Intensity based on Biased and non-Gaussian Samples</vt:lpstr>
      <vt:lpstr>Slide 2</vt:lpstr>
      <vt:lpstr>OUTLINE</vt:lpstr>
      <vt:lpstr>Slide 4</vt:lpstr>
      <vt:lpstr>Slide 5</vt:lpstr>
      <vt:lpstr>Slide 6</vt:lpstr>
      <vt:lpstr>Slide 7</vt:lpstr>
      <vt:lpstr>Bias Correction Method</vt:lpstr>
      <vt:lpstr>Slide 9</vt:lpstr>
      <vt:lpstr>Slide 10</vt:lpstr>
      <vt:lpstr>Slide 11</vt:lpstr>
      <vt:lpstr>Kernel Density Estimation (KDE)</vt:lpstr>
      <vt:lpstr>Slide 13</vt:lpstr>
      <vt:lpstr>Slide 14</vt:lpstr>
      <vt:lpstr>Summary and Conclusion</vt:lpstr>
      <vt:lpstr>Slide 16</vt:lpstr>
    </vt:vector>
  </TitlesOfParts>
  <Company>DOC/NOAA/NWS/NCEP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zzhang</dc:creator>
  <cp:lastModifiedBy>Zack</cp:lastModifiedBy>
  <cp:revision>207</cp:revision>
  <dcterms:created xsi:type="dcterms:W3CDTF">2011-02-09T15:08:28Z</dcterms:created>
  <dcterms:modified xsi:type="dcterms:W3CDTF">2011-12-12T02:57:13Z</dcterms:modified>
</cp:coreProperties>
</file>