
<file path=[Content_Types].xml><?xml version="1.0" encoding="utf-8"?>
<Types xmlns="http://schemas.openxmlformats.org/package/2006/content-types">
  <Override PartName="/ppt/slides/slide3.xml" ContentType="application/vnd.openxmlformats-officedocument.presentationml.slide+xml"/>
  <Override PartName="/docProps/core.xml" ContentType="application/vnd.openxmlformats-package.core-properties+xml"/>
  <Override PartName="/ppt/slideLayouts/slideLayout6.xml" ContentType="application/vnd.openxmlformats-officedocument.presentationml.slideLayout+xml"/>
  <Override PartName="/ppt/theme/theme3.xml" ContentType="application/vnd.openxmlformats-officedocument.theme+xml"/>
  <Default Extension="rels" ContentType="application/vnd.openxmlformats-package.relationships+xml"/>
  <Override PartName="/ppt/slideLayouts/slideLayout8.xml" ContentType="application/vnd.openxmlformats-officedocument.presentationml.slideLayout+xml"/>
  <Override PartName="/ppt/handoutMasters/handoutMaster1.xml" ContentType="application/vnd.openxmlformats-officedocument.presentationml.handoutMaster+xml"/>
  <Override PartName="/ppt/slideLayouts/slideLayout1.xml" ContentType="application/vnd.openxmlformats-officedocument.presentationml.slideLayout+xml"/>
  <Default Extension="png" ContentType="image/png"/>
  <Override PartName="/ppt/slideLayouts/slideLayout11.xml" ContentType="application/vnd.openxmlformats-officedocument.presentationml.slideLayout+xml"/>
  <Default Extension="xml" ContentType="application/xml"/>
  <Override PartName="/ppt/slideLayouts/slideLayout3.xml" ContentType="application/vnd.openxmlformats-officedocument.presentationml.slideLayout+xml"/>
  <Override PartName="/ppt/slides/slide2.xml" ContentType="application/vnd.openxmlformats-officedocument.presentationml.slide+xml"/>
  <Override PartName="/docProps/app.xml" ContentType="application/vnd.openxmlformats-officedocument.extended-properties+xml"/>
  <Override PartName="/ppt/slideMasters/slideMaster1.xml" ContentType="application/vnd.openxmlformats-officedocument.presentationml.slideMaster+xml"/>
  <Override PartName="/ppt/notesMasters/notesMaster1.xml" ContentType="application/vnd.openxmlformats-officedocument.presentationml.notesMaster+xml"/>
  <Override PartName="/ppt/slides/slide4.xml" ContentType="application/vnd.openxmlformats-officedocument.presentationml.slide+xml"/>
  <Override PartName="/ppt/slideLayouts/slideLayout5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7.xml" ContentType="application/vnd.openxmlformats-officedocument.presentationml.slideLayout+xml"/>
  <Override PartName="/ppt/theme/theme2.xml" ContentType="application/vnd.openxmlformats-officedocument.theme+xml"/>
  <Override PartName="/ppt/slideLayouts/slideLayout9.xml" ContentType="application/vnd.openxmlformats-officedocument.presentationml.slideLayout+xml"/>
  <Default Extension="jpeg" ContentType="image/jpeg"/>
  <Override PartName="/ppt/presProps.xml" ContentType="application/vnd.openxmlformats-officedocument.presentationml.presProps+xml"/>
  <Override PartName="/ppt/slideLayouts/slideLayout2.xml" ContentType="application/vnd.openxmlformats-officedocument.presentationml.slideLayout+xml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Default Extension="bin" ContentType="application/vnd.openxmlformats-officedocument.presentationml.printerSettings"/>
  <Override PartName="/ppt/slideLayouts/slideLayout10.xml" ContentType="application/vnd.openxmlformats-officedocument.presentationml.slideLayout+xml"/>
  <Override PartName="/ppt/tableStyles.xml" ContentType="application/vnd.openxmlformats-officedocument.presentationml.tableStyles+xml"/>
  <Override PartName="/ppt/slideLayouts/slideLayout4.xml" ContentType="application/vnd.openxmlformats-officedocument.presentationml.slideLayout+xml"/>
  <Override PartName="/ppt/theme/theme1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SpecialPlsOnTitleSld="0" saveSubsetFonts="1" autoCompressPictures="0">
  <p:sldMasterIdLst>
    <p:sldMasterId id="2147483660" r:id="rId1"/>
  </p:sldMasterIdLst>
  <p:notesMasterIdLst>
    <p:notesMasterId r:id="rId6"/>
  </p:notesMasterIdLst>
  <p:handoutMasterIdLst>
    <p:handoutMasterId r:id="rId7"/>
  </p:handoutMasterIdLst>
  <p:sldIdLst>
    <p:sldId id="256" r:id="rId2"/>
    <p:sldId id="324" r:id="rId3"/>
    <p:sldId id="336" r:id="rId4"/>
    <p:sldId id="337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extLst>
    <p:ext uri="{E76CE94A-603C-4142-B9EB-6D1370010A27}">
      <p14:discardImageEditData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0"/>
    </p:ext>
    <p:ext uri="{D31A062A-798A-4329-ABDD-BBA856620510}">
      <p14:defaultImageDpi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0037" autoAdjust="0"/>
    <p:restoredTop sz="94660"/>
  </p:normalViewPr>
  <p:slideViewPr>
    <p:cSldViewPr snapToGrid="0" snapToObjects="1">
      <p:cViewPr>
        <p:scale>
          <a:sx n="150" d="100"/>
          <a:sy n="150" d="100"/>
        </p:scale>
        <p:origin x="-1248" y="16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2" d="100"/>
        <a:sy n="102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theme" Target="theme/theme1.xml"/><Relationship Id="rId1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notesMaster" Target="notesMasters/notesMaster1.xml"/><Relationship Id="rId7" Type="http://schemas.openxmlformats.org/officeDocument/2006/relationships/handoutMaster" Target="handoutMasters/handoutMaster1.xml"/><Relationship Id="rId8" Type="http://schemas.openxmlformats.org/officeDocument/2006/relationships/printerSettings" Target="printerSettings/printerSettings1.bin"/><Relationship Id="rId9" Type="http://schemas.openxmlformats.org/officeDocument/2006/relationships/presProps" Target="presProps.xml"/><Relationship Id="rId10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4C7A825-F0DC-A245-94A2-326CA62F73FE}" type="datetimeFigureOut">
              <a:rPr lang="en-US" smtClean="0"/>
              <a:pPr/>
              <a:t>1/6/12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A0D39C7-8D61-7849-A3D4-EC671889F060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8568A46-319C-2145-B8ED-5065EBDBF67D}" type="datetimeFigureOut">
              <a:rPr lang="en-US" smtClean="0"/>
              <a:pPr/>
              <a:t>1/6/12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Click to edit Master text styles</a:t>
            </a:r>
          </a:p>
          <a:p>
            <a:pPr lvl="1"/>
            <a:r>
              <a:rPr lang="pt-BR" smtClean="0"/>
              <a:t>Second level</a:t>
            </a:r>
          </a:p>
          <a:p>
            <a:pPr lvl="2"/>
            <a:r>
              <a:rPr lang="pt-BR" smtClean="0"/>
              <a:t>Third level</a:t>
            </a:r>
          </a:p>
          <a:p>
            <a:pPr lvl="3"/>
            <a:r>
              <a:rPr lang="pt-BR" smtClean="0"/>
              <a:t>Fourth level</a:t>
            </a:r>
          </a:p>
          <a:p>
            <a:pPr lvl="4"/>
            <a:r>
              <a:rPr lang="pt-BR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A82377B-2A83-914B-9543-D1093B2AFB6B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Rectangle 11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 useBgFill="1">
        <p:nvSpPr>
          <p:cNvPr id="13" name="Rounded Rectangle 12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1295400" y="3200400"/>
            <a:ext cx="6400800" cy="1600200"/>
          </a:xfrm>
        </p:spPr>
        <p:txBody>
          <a:bodyPr/>
          <a:lstStyle>
            <a:lvl1pPr marL="0" indent="0" algn="ctr">
              <a:buNone/>
              <a:defRPr sz="2600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28" name="Date Placeholder 27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6AC851-4BA5-B742-B138-3A76931D524E}" type="datetime1">
              <a:rPr lang="en-US" smtClean="0"/>
              <a:pPr/>
              <a:t>1/6/12</a:t>
            </a:fld>
            <a:endParaRPr lang="en-US" dirty="0"/>
          </a:p>
        </p:txBody>
      </p:sp>
      <p:sp>
        <p:nvSpPr>
          <p:cNvPr id="17" name="Footer Placeholder 1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29" name="Slide Number Placeholder 28"/>
          <p:cNvSpPr>
            <a:spLocks noGrp="1"/>
          </p:cNvSpPr>
          <p:nvPr>
            <p:ph type="sldNum" sz="quarter" idx="12"/>
          </p:nvPr>
        </p:nvSpPr>
        <p:spPr/>
        <p:txBody>
          <a:bodyPr lIns="0" tIns="0" rIns="0" bIns="0">
            <a:noAutofit/>
          </a:bodyPr>
          <a:lstStyle>
            <a:lvl1pPr>
              <a:defRPr sz="1400">
                <a:solidFill>
                  <a:srgbClr val="FFFFFF"/>
                </a:solidFill>
              </a:defRPr>
            </a:lvl1pPr>
          </a:lstStyle>
          <a:p>
            <a:fld id="{3F16C110-47FF-7143-81E1-9D9C1B9B96A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>
            <a:off x="62931" y="1449303"/>
            <a:ext cx="9021537" cy="1527349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0" name="Rectangle 9"/>
          <p:cNvSpPr/>
          <p:nvPr/>
        </p:nvSpPr>
        <p:spPr>
          <a:xfrm>
            <a:off x="62931" y="1396720"/>
            <a:ext cx="9021537" cy="12058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1" name="Rectangle 10"/>
          <p:cNvSpPr/>
          <p:nvPr/>
        </p:nvSpPr>
        <p:spPr>
          <a:xfrm>
            <a:off x="62931" y="2976649"/>
            <a:ext cx="9021537" cy="110532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457200" y="1505930"/>
            <a:ext cx="8229600" cy="1470025"/>
          </a:xfrm>
        </p:spPr>
        <p:txBody>
          <a:bodyPr anchor="ctr"/>
          <a:lstStyle>
            <a:lvl1pPr algn="ctr">
              <a:defRPr lang="en-US" dirty="0">
                <a:solidFill>
                  <a:srgbClr val="FFFFFF"/>
                </a:solidFill>
              </a:defRPr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1F474B-6E9F-FC4B-9243-DD0B72265EEA}" type="datetime1">
              <a:rPr lang="en-US" smtClean="0"/>
              <a:pPr/>
              <a:t>1/6/12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16C110-47FF-7143-81E1-9D9C1B9B96A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41"/>
            <a:ext cx="201168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14400" y="274640"/>
            <a:ext cx="55626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107A50-7D82-314B-BD92-FFDAB601159A}" type="datetime1">
              <a:rPr lang="en-US" smtClean="0"/>
              <a:pPr/>
              <a:t>1/6/12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16C110-47FF-7143-81E1-9D9C1B9B96A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CBFF81-AFC1-CD4B-9AAD-0E9189E7C45A}" type="datetime1">
              <a:rPr lang="en-US" smtClean="0"/>
              <a:pPr/>
              <a:t>1/6/12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16C110-47FF-7143-81E1-9D9C1B9B96A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 useBgFill="1">
        <p:nvSpPr>
          <p:cNvPr id="10" name="Rounded Rectangle 9"/>
          <p:cNvSpPr/>
          <p:nvPr/>
        </p:nvSpPr>
        <p:spPr>
          <a:xfrm>
            <a:off x="65313" y="69755"/>
            <a:ext cx="9013372" cy="6692201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3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952500"/>
            <a:ext cx="7772400" cy="1362075"/>
          </a:xfrm>
        </p:spPr>
        <p:txBody>
          <a:bodyPr anchor="b" anchorCtr="0"/>
          <a:lstStyle>
            <a:lvl1pPr algn="l">
              <a:buNone/>
              <a:defRPr sz="4000" b="0" cap="none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547938"/>
            <a:ext cx="7772400" cy="1338262"/>
          </a:xfrm>
        </p:spPr>
        <p:txBody>
          <a:bodyPr anchor="t" anchorCtr="0"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FCE632-165E-6E4D-864D-8F4C1313F7B1}" type="datetime1">
              <a:rPr lang="en-US" smtClean="0"/>
              <a:pPr/>
              <a:t>1/6/12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800100" y="6172200"/>
            <a:ext cx="4000500" cy="4572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Rectangle 6"/>
          <p:cNvSpPr/>
          <p:nvPr/>
        </p:nvSpPr>
        <p:spPr>
          <a:xfrm flipV="1">
            <a:off x="69412" y="2376830"/>
            <a:ext cx="9013515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8" name="Rectangle 7"/>
          <p:cNvSpPr/>
          <p:nvPr/>
        </p:nvSpPr>
        <p:spPr>
          <a:xfrm>
            <a:off x="69146" y="2341475"/>
            <a:ext cx="9013781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9" name="Rectangle 8"/>
          <p:cNvSpPr/>
          <p:nvPr/>
        </p:nvSpPr>
        <p:spPr>
          <a:xfrm>
            <a:off x="68306" y="2468880"/>
            <a:ext cx="9014621" cy="45720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3F16C110-47FF-7143-81E1-9D9C1B9B96A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5A26C32-4E65-0641-91C6-F4A47C46C111}" type="datetime1">
              <a:rPr lang="en-US" smtClean="0"/>
              <a:pPr/>
              <a:t>1/6/12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16C110-47FF-7143-81E1-9D9C1B9B96A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933950" y="1447800"/>
            <a:ext cx="3749040" cy="45720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953000" y="1447800"/>
            <a:ext cx="3733800" cy="762000"/>
          </a:xfrm>
          <a:noFill/>
          <a:ln w="12700" cap="sq" cmpd="sng" algn="ctr">
            <a:noFill/>
            <a:prstDash val="solid"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E0595C-FB48-7C4B-9AEB-BFFF1907B91F}" type="datetime1">
              <a:rPr lang="en-US" smtClean="0"/>
              <a:pPr/>
              <a:t>1/6/12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16C110-47FF-7143-81E1-9D9C1B9B96A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half" idx="2"/>
          </p:nvPr>
        </p:nvSpPr>
        <p:spPr>
          <a:xfrm>
            <a:off x="9144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4"/>
          </p:nvPr>
        </p:nvSpPr>
        <p:spPr>
          <a:xfrm>
            <a:off x="4953000" y="2247900"/>
            <a:ext cx="3733800" cy="38862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7C9F55-F7D1-834E-A3C0-531B9E93AE53}" type="datetime1">
              <a:rPr lang="en-US" smtClean="0"/>
              <a:pPr/>
              <a:t>1/6/12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16C110-47FF-7143-81E1-9D9C1B9B96A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B2C493E-DFF1-FF4E-995E-55D2BA99EAAF}" type="datetime1">
              <a:rPr lang="en-US" smtClean="0"/>
              <a:pPr/>
              <a:t>1/6/12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16C110-47FF-7143-81E1-9D9C1B9B96A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 useBgFill="1">
        <p:nvSpPr>
          <p:cNvPr id="9" name="Rounded Rectangle 8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273050"/>
            <a:ext cx="7772400" cy="1143000"/>
          </a:xfrm>
        </p:spPr>
        <p:txBody>
          <a:bodyPr anchor="b" anchorCtr="0"/>
          <a:lstStyle>
            <a:lvl1pPr algn="l">
              <a:buNone/>
              <a:defRPr sz="40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914400" y="1600200"/>
            <a:ext cx="1905000" cy="4495800"/>
          </a:xfrm>
        </p:spPr>
        <p:txBody>
          <a:bodyPr/>
          <a:lstStyle>
            <a:lvl1pPr marL="0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4E45B15-1F6B-BD46-B0F7-B40372A41452}" type="datetime1">
              <a:rPr lang="en-US" smtClean="0"/>
              <a:pPr/>
              <a:t>1/6/12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16C110-47FF-7143-81E1-9D9C1B9B96A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"/>
          </p:nvPr>
        </p:nvSpPr>
        <p:spPr>
          <a:xfrm>
            <a:off x="2971800" y="1600200"/>
            <a:ext cx="5715000" cy="4495800"/>
          </a:xfrm>
        </p:spPr>
        <p:txBody>
          <a:bodyPr vert="horz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900550"/>
            <a:ext cx="7315200" cy="522288"/>
          </a:xfrm>
        </p:spPr>
        <p:txBody>
          <a:bodyPr anchor="ctr">
            <a:noAutofit/>
          </a:bodyPr>
          <a:lstStyle>
            <a:lvl1pPr algn="l">
              <a:buNone/>
              <a:defRPr sz="2800" b="0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5445825"/>
            <a:ext cx="7315200" cy="685800"/>
          </a:xfrm>
        </p:spPr>
        <p:txBody>
          <a:bodyPr/>
          <a:lstStyle>
            <a:lvl1pPr marL="0" indent="0">
              <a:buFontTx/>
              <a:buNone/>
              <a:defRPr sz="16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D5A393-6799-EC4C-8C71-866BD2B9EA5E}" type="datetime1">
              <a:rPr lang="en-US" smtClean="0"/>
              <a:pPr/>
              <a:t>1/6/12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914400" y="6172200"/>
            <a:ext cx="3886200" cy="457200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146304" y="6208776"/>
            <a:ext cx="457200" cy="457200"/>
          </a:xfrm>
        </p:spPr>
        <p:txBody>
          <a:bodyPr/>
          <a:lstStyle/>
          <a:p>
            <a:fld id="{3F16C110-47FF-7143-81E1-9D9C1B9B96A9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1" name="Rectangle 10"/>
          <p:cNvSpPr/>
          <p:nvPr/>
        </p:nvSpPr>
        <p:spPr>
          <a:xfrm flipV="1">
            <a:off x="68307" y="4683555"/>
            <a:ext cx="9006840" cy="9144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2" name="Rectangle 11"/>
          <p:cNvSpPr/>
          <p:nvPr/>
        </p:nvSpPr>
        <p:spPr>
          <a:xfrm>
            <a:off x="68508" y="4650474"/>
            <a:ext cx="9006639" cy="45719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13" name="Rectangle 12"/>
          <p:cNvSpPr/>
          <p:nvPr/>
        </p:nvSpPr>
        <p:spPr>
          <a:xfrm>
            <a:off x="68510" y="4773224"/>
            <a:ext cx="9006637" cy="48807"/>
          </a:xfrm>
          <a:prstGeom prst="rect">
            <a:avLst/>
          </a:prstGeom>
          <a:solidFill>
            <a:schemeClr val="accent5"/>
          </a:solidFill>
          <a:ln w="19050" cap="sq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308" y="66675"/>
            <a:ext cx="9001873" cy="4581525"/>
          </a:xfrm>
          <a:prstGeom prst="round2SameRect">
            <a:avLst>
              <a:gd name="adj1" fmla="val 7101"/>
              <a:gd name="adj2" fmla="val 0"/>
            </a:avLst>
          </a:prstGeom>
          <a:solidFill>
            <a:schemeClr val="bg2"/>
          </a:solidFill>
          <a:ln w="6350">
            <a:solidFill>
              <a:schemeClr val="tx1"/>
            </a:solidFill>
          </a:ln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dirty="0" smtClean="0"/>
              <a:t>Drag picture to placeholder or click icon to add</a:t>
            </a:r>
            <a:endParaRPr kumimoji="0"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3" Type="http://schemas.openxmlformats.org/officeDocument/2006/relationships/image" Target="../media/image2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 w="12700" cap="flat" cmpd="sng" algn="ctr">
            <a:noFill/>
            <a:prstDash val="solid"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 dirty="0"/>
          </a:p>
        </p:txBody>
      </p:sp>
      <p:sp useBgFill="1">
        <p:nvSpPr>
          <p:cNvPr id="8" name="Rounded Rectangle 7"/>
          <p:cNvSpPr/>
          <p:nvPr/>
        </p:nvSpPr>
        <p:spPr>
          <a:xfrm>
            <a:off x="64008" y="69755"/>
            <a:ext cx="9013372" cy="6693408"/>
          </a:xfrm>
          <a:prstGeom prst="roundRect">
            <a:avLst>
              <a:gd name="adj" fmla="val 4929"/>
            </a:avLst>
          </a:prstGeom>
          <a:ln w="6350" cap="sq" cmpd="sng" algn="ctr">
            <a:solidFill>
              <a:schemeClr val="tx1">
                <a:alpha val="100000"/>
              </a:schemeClr>
            </a:solidFill>
            <a:prstDash val="solid"/>
          </a:ln>
          <a:effectLst/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 dirty="0"/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914400" y="274638"/>
            <a:ext cx="7772400" cy="1143000"/>
          </a:xfrm>
          <a:prstGeom prst="rect">
            <a:avLst/>
          </a:prstGeom>
        </p:spPr>
        <p:txBody>
          <a:bodyPr bIns="91440" anchor="b" anchorCtr="0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914400" y="1447800"/>
            <a:ext cx="7772400" cy="4572000"/>
          </a:xfrm>
          <a:prstGeom prst="rect">
            <a:avLst/>
          </a:prstGeom>
        </p:spPr>
        <p:txBody>
          <a:bodyPr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>
            <a:off x="6172200" y="6191250"/>
            <a:ext cx="2476500" cy="476250"/>
          </a:xfrm>
          <a:prstGeom prst="rect">
            <a:avLst/>
          </a:prstGeom>
        </p:spPr>
        <p:txBody>
          <a:bodyPr anchor="ctr" anchorCtr="0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78EB425B-7D1A-5541-8D37-43DD96EEECC4}" type="datetime1">
              <a:rPr lang="en-US" smtClean="0"/>
              <a:pPr/>
              <a:t>1/6/12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>
            <a:off x="914400" y="6172200"/>
            <a:ext cx="3962400" cy="457200"/>
          </a:xfrm>
          <a:prstGeom prst="rect">
            <a:avLst/>
          </a:prstGeom>
        </p:spPr>
        <p:txBody>
          <a:bodyPr anchor="ctr" anchorCtr="0"/>
          <a:lstStyle>
            <a:lvl1pPr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146304" y="6210300"/>
            <a:ext cx="457200" cy="457200"/>
          </a:xfrm>
          <a:prstGeom prst="ellipse">
            <a:avLst/>
          </a:prstGeom>
          <a:solidFill>
            <a:schemeClr val="accent1"/>
          </a:solidFill>
        </p:spPr>
        <p:txBody>
          <a:bodyPr wrap="none" lIns="0" tIns="0" rIns="0" bIns="0" anchor="ctr" anchorCtr="1">
            <a:noAutofit/>
          </a:bodyPr>
          <a:lstStyle>
            <a:lvl1pPr algn="ctr" eaLnBrk="1" latinLnBrk="0" hangingPunct="1">
              <a:defRPr kumimoji="0" sz="1400">
                <a:solidFill>
                  <a:srgbClr val="FFFFFF"/>
                </a:solidFill>
                <a:latin typeface="+mj-lt"/>
                <a:ea typeface="+mj-ea"/>
                <a:cs typeface="+mj-cs"/>
              </a:defRPr>
            </a:lvl1pPr>
          </a:lstStyle>
          <a:p>
            <a:fld id="{3F16C110-47FF-7143-81E1-9D9C1B9B96A9}" type="slidenum">
              <a:rPr lang="en-US" smtClean="0"/>
              <a:pPr/>
              <a:t>‹#›</a:t>
            </a:fld>
            <a:endParaRPr lang="en-US" dirty="0"/>
          </a:p>
        </p:txBody>
      </p:sp>
      <p:pic>
        <p:nvPicPr>
          <p:cNvPr id="2" name="Picture 1" descr="DTC_Plain.png"/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="" xmlns:a="http://schemas.openxmlformats.org/drawingml/2006/main" xmlns:r="http://schemas.openxmlformats.org/officeDocument/2006/relationships" xmlns:p="http://schemas.openxmlformats.org/presentationml/2006/main" xmlns:a14="http://schemas.microsoft.com/office/drawing/2010/main" xmlns:mv="urn:schemas-microsoft-com:mac:vml" xmlns:mc="http://schemas.openxmlformats.org/markup-compatibility/2006" val="0"/>
              </a:ext>
            </a:extLst>
          </a:blip>
          <a:stretch>
            <a:fillRect/>
          </a:stretch>
        </p:blipFill>
        <p:spPr>
          <a:xfrm>
            <a:off x="7826677" y="286819"/>
            <a:ext cx="860123" cy="767793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40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580"/>
        </a:spcBef>
        <a:buClr>
          <a:schemeClr val="accent1"/>
        </a:buClr>
        <a:buSzPct val="8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28600" algn="l" rtl="0" eaLnBrk="1" latinLnBrk="0" hangingPunct="1">
        <a:spcBef>
          <a:spcPts val="370"/>
        </a:spcBef>
        <a:buClr>
          <a:schemeClr val="accent2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SzPct val="8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370"/>
        </a:spcBef>
        <a:buClr>
          <a:schemeClr val="accent3"/>
        </a:buClr>
        <a:buSzPct val="8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70"/>
        </a:spcBef>
        <a:buClr>
          <a:schemeClr val="accent3"/>
        </a:buClr>
        <a:buFontTx/>
        <a:buChar char="o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228600" algn="l" rtl="0" eaLnBrk="1" latinLnBrk="0" hangingPunct="1">
        <a:spcBef>
          <a:spcPts val="370"/>
        </a:spcBef>
        <a:buClr>
          <a:schemeClr val="accent3"/>
        </a:buClr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228600" algn="l" rtl="0" eaLnBrk="1" latinLnBrk="0" hangingPunct="1">
        <a:spcBef>
          <a:spcPts val="370"/>
        </a:spcBef>
        <a:buClr>
          <a:schemeClr val="accent2"/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228600" algn="l" rtl="0" eaLnBrk="1" latinLnBrk="0" hangingPunct="1">
        <a:spcBef>
          <a:spcPts val="370"/>
        </a:spcBef>
        <a:buClr>
          <a:schemeClr val="accent1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228600" algn="l" rtl="0" eaLnBrk="1" latinLnBrk="0" hangingPunct="1">
        <a:spcBef>
          <a:spcPts val="370"/>
        </a:spcBef>
        <a:buClr>
          <a:schemeClr val="accent2">
            <a:tint val="60000"/>
          </a:schemeClr>
        </a:buClr>
        <a:buChar char="•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95399" y="3200400"/>
            <a:ext cx="6739435" cy="1600200"/>
          </a:xfrm>
        </p:spPr>
        <p:txBody>
          <a:bodyPr>
            <a:normAutofit/>
          </a:bodyPr>
          <a:lstStyle/>
          <a:p>
            <a:r>
              <a:rPr lang="en-US" sz="2400" baseline="-25000" dirty="0" smtClean="0">
                <a:latin typeface="Helvetica"/>
              </a:rPr>
              <a:t>Ligia Bernardet</a:t>
            </a:r>
          </a:p>
          <a:p>
            <a:r>
              <a:rPr lang="en-US" sz="1800" baseline="-25000" dirty="0" smtClean="0">
                <a:latin typeface="Helvetica"/>
              </a:rPr>
              <a:t>09 January 2012</a:t>
            </a:r>
          </a:p>
          <a:p>
            <a:r>
              <a:rPr lang="en-US" sz="1800" dirty="0" smtClean="0">
                <a:latin typeface="Helvetica"/>
              </a:rPr>
              <a:t>HFIP Ensemble Team meeting</a:t>
            </a:r>
            <a:endParaRPr lang="en-US" sz="1800" dirty="0">
              <a:latin typeface="Helvetica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en-US" dirty="0" smtClean="0">
                <a:latin typeface="Helvetica"/>
              </a:rPr>
              <a:t>GSI-</a:t>
            </a:r>
            <a:r>
              <a:rPr lang="en-US" dirty="0" smtClean="0">
                <a:latin typeface="Helvetica"/>
              </a:rPr>
              <a:t>hybrid code management: what can we learn from learn from HWRF? </a:t>
            </a:r>
            <a:endParaRPr lang="en-US" dirty="0">
              <a:latin typeface="Helvetica"/>
            </a:endParaRPr>
          </a:p>
        </p:txBody>
      </p:sp>
      <p:pic>
        <p:nvPicPr>
          <p:cNvPr id="4" name="Picture 3" descr="dtc_wordmark_pms203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6081713"/>
            <a:ext cx="2895600" cy="7762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="" xmlns:a="http://schemas.openxmlformats.org/drawingml/2006/main" xmlns:r="http://schemas.openxmlformats.org/officeDocument/2006/relationships" xmlns:p="http://schemas.openxmlformats.org/presentationml/2006/main" xmlns:p14="http://schemas.microsoft.com/office/powerpoint/2010/main" xmlns:mv="urn:schemas-microsoft-com:mac:vml" xmlns:mc="http://schemas.openxmlformats.org/markup-compatibility/2006" val="206898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Current HWRF </a:t>
            </a:r>
            <a:r>
              <a:rPr lang="en-US" dirty="0" smtClean="0"/>
              <a:t>Repository Structure</a:t>
            </a:r>
            <a:endParaRPr lang="en-US" dirty="0"/>
          </a:p>
        </p:txBody>
      </p:sp>
      <p:pic>
        <p:nvPicPr>
          <p:cNvPr id="4" name="Picture 3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914401" y="1417638"/>
            <a:ext cx="7421638" cy="2434239"/>
          </a:xfrm>
          <a:prstGeom prst="rect">
            <a:avLst/>
          </a:prstGeom>
          <a:noFill/>
          <a:ln w="15875">
            <a:solidFill>
              <a:schemeClr val="tx2"/>
            </a:solidFill>
            <a:miter lim="800000"/>
            <a:headEnd/>
            <a:tailEnd/>
          </a:ln>
        </p:spPr>
      </p:pic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16C110-47FF-7143-81E1-9D9C1B9B96A9}" type="slidenum">
              <a:rPr lang="en-US" smtClean="0"/>
              <a:pPr/>
              <a:t>2</a:t>
            </a:fld>
            <a:endParaRPr lang="en-US" dirty="0"/>
          </a:p>
        </p:txBody>
      </p:sp>
      <p:sp>
        <p:nvSpPr>
          <p:cNvPr id="7" name="TextBox 6"/>
          <p:cNvSpPr txBox="1"/>
          <p:nvPr/>
        </p:nvSpPr>
        <p:spPr>
          <a:xfrm>
            <a:off x="762000" y="4086304"/>
            <a:ext cx="7924800" cy="1107996"/>
          </a:xfrm>
          <a:prstGeom prst="rect">
            <a:avLst/>
          </a:prstGeom>
          <a:solidFill>
            <a:schemeClr val="accent5">
              <a:alpha val="50000"/>
            </a:schemeClr>
          </a:solidFill>
          <a:ln w="1905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r>
              <a:rPr lang="en-US" sz="2200" dirty="0" smtClean="0">
                <a:solidFill>
                  <a:schemeClr val="accent2"/>
                </a:solidFill>
              </a:rPr>
              <a:t>HWRF </a:t>
            </a:r>
            <a:r>
              <a:rPr lang="en-US" sz="2200" dirty="0" smtClean="0">
                <a:solidFill>
                  <a:schemeClr val="accent2"/>
                </a:solidFill>
              </a:rPr>
              <a:t>c</a:t>
            </a:r>
            <a:r>
              <a:rPr lang="en-US" sz="2200" dirty="0" smtClean="0">
                <a:solidFill>
                  <a:schemeClr val="accent2"/>
                </a:solidFill>
              </a:rPr>
              <a:t>ode repository hosted by DTC</a:t>
            </a:r>
          </a:p>
          <a:p>
            <a:pPr>
              <a:buFont typeface="Arial"/>
              <a:buChar char="•"/>
            </a:pPr>
            <a:r>
              <a:rPr lang="en-US" sz="2200" dirty="0" smtClean="0">
                <a:solidFill>
                  <a:schemeClr val="tx2"/>
                </a:solidFill>
              </a:rPr>
              <a:t>Trunk contains scripts, </a:t>
            </a:r>
            <a:r>
              <a:rPr lang="en-US" sz="2200" dirty="0" err="1" smtClean="0">
                <a:solidFill>
                  <a:schemeClr val="tx2"/>
                </a:solidFill>
              </a:rPr>
              <a:t>namelists</a:t>
            </a:r>
            <a:r>
              <a:rPr lang="en-US" sz="2200" dirty="0" smtClean="0">
                <a:solidFill>
                  <a:schemeClr val="tx2"/>
                </a:solidFill>
              </a:rPr>
              <a:t>, and source code</a:t>
            </a:r>
          </a:p>
          <a:p>
            <a:pPr>
              <a:buFont typeface="Arial"/>
              <a:buChar char="•"/>
            </a:pPr>
            <a:r>
              <a:rPr lang="en-US" sz="2200" dirty="0" smtClean="0">
                <a:solidFill>
                  <a:schemeClr val="tx2"/>
                </a:solidFill>
              </a:rPr>
              <a:t>Source directory build system: top </a:t>
            </a:r>
            <a:r>
              <a:rPr lang="en-US" sz="2200" dirty="0" err="1" smtClean="0">
                <a:solidFill>
                  <a:schemeClr val="tx2"/>
                </a:solidFill>
              </a:rPr>
              <a:t>makefile</a:t>
            </a:r>
            <a:r>
              <a:rPr lang="en-US" sz="2200" dirty="0" smtClean="0">
                <a:solidFill>
                  <a:schemeClr val="tx2"/>
                </a:solidFill>
              </a:rPr>
              <a:t> builds all components</a:t>
            </a:r>
            <a:endParaRPr lang="en-US" sz="2200" dirty="0" smtClean="0">
              <a:solidFill>
                <a:schemeClr val="tx2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762000" y="5384800"/>
            <a:ext cx="7924800" cy="769441"/>
          </a:xfrm>
          <a:prstGeom prst="rect">
            <a:avLst/>
          </a:prstGeom>
          <a:solidFill>
            <a:schemeClr val="accent5">
              <a:alpha val="50000"/>
            </a:schemeClr>
          </a:solidFill>
          <a:ln w="19050">
            <a:solidFill>
              <a:schemeClr val="tx2"/>
            </a:solidFill>
          </a:ln>
        </p:spPr>
        <p:txBody>
          <a:bodyPr wrap="square" rtlCol="0">
            <a:spAutoFit/>
          </a:bodyPr>
          <a:lstStyle/>
          <a:p>
            <a:r>
              <a:rPr lang="en-US" sz="2200" dirty="0" smtClean="0">
                <a:solidFill>
                  <a:schemeClr val="accent2"/>
                </a:solidFill>
              </a:rPr>
              <a:t>The eight components of HWRF are “links” to the community </a:t>
            </a:r>
            <a:r>
              <a:rPr lang="en-US" sz="2200" dirty="0" smtClean="0">
                <a:solidFill>
                  <a:schemeClr val="accent2"/>
                </a:solidFill>
              </a:rPr>
              <a:t>repositories</a:t>
            </a:r>
            <a:endParaRPr lang="en-US" sz="2200" dirty="0" smtClean="0">
              <a:solidFill>
                <a:schemeClr val="tx2"/>
              </a:solidFill>
            </a:endParaRPr>
          </a:p>
          <a:p>
            <a:pPr>
              <a:buFont typeface="Arial"/>
              <a:buChar char="•"/>
            </a:pPr>
            <a:r>
              <a:rPr lang="en-US" sz="2200" dirty="0" smtClean="0">
                <a:solidFill>
                  <a:srgbClr val="1F497D"/>
                </a:solidFill>
              </a:rPr>
              <a:t>A </a:t>
            </a:r>
            <a:r>
              <a:rPr lang="en-US" sz="2200" dirty="0" err="1" smtClean="0">
                <a:solidFill>
                  <a:srgbClr val="1F497D"/>
                </a:solidFill>
              </a:rPr>
              <a:t>EnKF</a:t>
            </a:r>
            <a:r>
              <a:rPr lang="en-US" sz="2200" dirty="0" smtClean="0">
                <a:solidFill>
                  <a:srgbClr val="1F497D"/>
                </a:solidFill>
              </a:rPr>
              <a:t> directory can be added as another component</a:t>
            </a:r>
            <a:endParaRPr lang="en-US" sz="2200" dirty="0" smtClean="0">
              <a:solidFill>
                <a:srgbClr val="1F497D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HWRF components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16C110-47FF-7143-81E1-9D9C1B9B96A9}" type="slidenum">
              <a:rPr lang="en-US" smtClean="0"/>
              <a:pPr/>
              <a:t>3</a:t>
            </a:fld>
            <a:endParaRPr lang="en-US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sz="quarter" idx="1"/>
          </p:nvPr>
        </p:nvGraphicFramePr>
        <p:xfrm>
          <a:off x="914400" y="1447800"/>
          <a:ext cx="7772400" cy="39776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90800"/>
                <a:gridCol w="2590800"/>
                <a:gridCol w="2590800"/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Component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Community Repository host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Additional Repositories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WRF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NCAR / MMM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-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WPS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NCAR</a:t>
                      </a:r>
                      <a:r>
                        <a:rPr lang="en-US" baseline="0" dirty="0" smtClean="0"/>
                        <a:t> / MMM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-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HWRF-Utilities</a:t>
                      </a:r>
                      <a:r>
                        <a:rPr lang="en-US" baseline="30000" dirty="0" smtClean="0"/>
                        <a:t>*</a:t>
                      </a:r>
                      <a:endParaRPr lang="en-US" baseline="30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DTC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-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GSI (contains hybrid </a:t>
                      </a:r>
                      <a:r>
                        <a:rPr lang="en-US" dirty="0" err="1" smtClean="0"/>
                        <a:t>capab</a:t>
                      </a:r>
                      <a:r>
                        <a:rPr lang="en-US" dirty="0" smtClean="0"/>
                        <a:t>)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DTC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EMC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NCEP</a:t>
                      </a:r>
                      <a:r>
                        <a:rPr lang="en-US" baseline="0" dirty="0" smtClean="0"/>
                        <a:t> C</a:t>
                      </a:r>
                      <a:r>
                        <a:rPr lang="en-US" dirty="0" smtClean="0"/>
                        <a:t>oupler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DTC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-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POM-TC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DTC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-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UPP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DTC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EMC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smtClean="0"/>
                        <a:t>GFDL</a:t>
                      </a:r>
                      <a:r>
                        <a:rPr lang="en-US" baseline="0" dirty="0" smtClean="0"/>
                        <a:t> </a:t>
                      </a:r>
                      <a:r>
                        <a:rPr lang="en-US" dirty="0" smtClean="0"/>
                        <a:t>Vortex Tracker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DTC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-</a:t>
                      </a:r>
                      <a:endParaRPr lang="en-US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 err="1" smtClean="0"/>
                        <a:t>EnKF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?</a:t>
                      </a:r>
                      <a:endParaRPr 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dirty="0" smtClean="0"/>
                        <a:t>?</a:t>
                      </a:r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  <p:cxnSp>
        <p:nvCxnSpPr>
          <p:cNvPr id="7" name="Straight Arrow Connector 6"/>
          <p:cNvCxnSpPr/>
          <p:nvPr/>
        </p:nvCxnSpPr>
        <p:spPr>
          <a:xfrm flipV="1">
            <a:off x="5638800" y="3386667"/>
            <a:ext cx="1282700" cy="12700"/>
          </a:xfrm>
          <a:prstGeom prst="straightConnector1">
            <a:avLst/>
          </a:prstGeom>
          <a:ln w="25400">
            <a:headEnd type="none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5905500" y="3262868"/>
            <a:ext cx="5477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sync</a:t>
            </a:r>
            <a:endParaRPr lang="en-US" dirty="0"/>
          </a:p>
        </p:txBody>
      </p:sp>
      <p:cxnSp>
        <p:nvCxnSpPr>
          <p:cNvPr id="9" name="Straight Arrow Connector 8"/>
          <p:cNvCxnSpPr/>
          <p:nvPr/>
        </p:nvCxnSpPr>
        <p:spPr>
          <a:xfrm flipV="1">
            <a:off x="5638800" y="4393168"/>
            <a:ext cx="1282700" cy="12700"/>
          </a:xfrm>
          <a:prstGeom prst="straightConnector1">
            <a:avLst/>
          </a:prstGeom>
          <a:ln w="25400">
            <a:headEnd type="none"/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5905500" y="4311650"/>
            <a:ext cx="54770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/>
              <a:t>sync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1892300" y="5417234"/>
            <a:ext cx="3273515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aseline="30000" dirty="0" smtClean="0"/>
              <a:t>* </a:t>
            </a:r>
            <a:r>
              <a:rPr lang="en-US" dirty="0" smtClean="0"/>
              <a:t>libraries</a:t>
            </a:r>
            <a:r>
              <a:rPr lang="en-US" dirty="0" smtClean="0"/>
              <a:t>, vortex initialization, </a:t>
            </a:r>
            <a:r>
              <a:rPr lang="en-US" dirty="0" smtClean="0"/>
              <a:t>tools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EnKF</a:t>
            </a:r>
            <a:r>
              <a:rPr lang="en-US" dirty="0" smtClean="0"/>
              <a:t> code repository requirements</a:t>
            </a:r>
            <a:endParaRPr lang="en-US" dirty="0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F16C110-47FF-7143-81E1-9D9C1B9B96A9}" type="slidenum">
              <a:rPr lang="en-US" smtClean="0"/>
              <a:pPr/>
              <a:t>4</a:t>
            </a:fld>
            <a:endParaRPr lang="en-US" dirty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1"/>
          </p:nvPr>
        </p:nvSpPr>
        <p:spPr>
          <a:xfrm>
            <a:off x="914400" y="1447800"/>
            <a:ext cx="7772400" cy="3649133"/>
          </a:xfrm>
        </p:spPr>
        <p:txBody>
          <a:bodyPr>
            <a:normAutofit/>
          </a:bodyPr>
          <a:lstStyle/>
          <a:p>
            <a:r>
              <a:rPr lang="en-US" dirty="0" smtClean="0"/>
              <a:t>Maintained and administered in a straightforward way</a:t>
            </a:r>
          </a:p>
          <a:p>
            <a:r>
              <a:rPr lang="en-US" dirty="0" smtClean="0"/>
              <a:t>Provides reliable, almost un-interrupted access, backed-</a:t>
            </a:r>
            <a:r>
              <a:rPr lang="en-US" dirty="0" smtClean="0"/>
              <a:t>up</a:t>
            </a:r>
          </a:p>
          <a:p>
            <a:r>
              <a:rPr lang="en-US" dirty="0" smtClean="0"/>
              <a:t>Provides access to all developers</a:t>
            </a:r>
          </a:p>
          <a:p>
            <a:r>
              <a:rPr lang="en-US" dirty="0" smtClean="0"/>
              <a:t>Requires least amount of labor</a:t>
            </a:r>
          </a:p>
          <a:p>
            <a:r>
              <a:rPr lang="en-US" dirty="0" smtClean="0"/>
              <a:t>Has safeguards to prevent damaging operational code by outside contributions</a:t>
            </a:r>
          </a:p>
          <a:p>
            <a:r>
              <a:rPr lang="en-US" dirty="0" smtClean="0"/>
              <a:t>Has framework that minimizes errors when merging code between development and trunk</a:t>
            </a:r>
          </a:p>
          <a:p>
            <a:endParaRPr lang="en-US" dirty="0" smtClean="0"/>
          </a:p>
        </p:txBody>
      </p:sp>
      <p:sp>
        <p:nvSpPr>
          <p:cNvPr id="7" name="TextBox 6"/>
          <p:cNvSpPr txBox="1"/>
          <p:nvPr/>
        </p:nvSpPr>
        <p:spPr>
          <a:xfrm>
            <a:off x="2895600" y="5250934"/>
            <a:ext cx="463585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smtClean="0">
                <a:solidFill>
                  <a:schemeClr val="accent2"/>
                </a:solidFill>
              </a:rPr>
              <a:t>Our requirements should lead us to the best solution!</a:t>
            </a:r>
            <a:endParaRPr lang="en-US" dirty="0">
              <a:solidFill>
                <a:schemeClr val="accent2"/>
              </a:solidFill>
            </a:endParaRP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TC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quity">
      <a:majorFont>
        <a:latin typeface="Franklin Gothic Book"/>
        <a:ea typeface=""/>
        <a:cs typeface=""/>
        <a:font script="Grek" typeface="Calibri"/>
        <a:font script="Cyrl" typeface="Calibri"/>
        <a:font script="Jpan" typeface="HGｺﾞｼｯｸM"/>
        <a:font script="Hang" typeface="바탕"/>
        <a:font script="Hans" typeface="幼圆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Perpetua"/>
        <a:ea typeface=""/>
        <a:cs typeface=""/>
        <a:font script="Grek" typeface="Cambria"/>
        <a:font script="Cyrl" typeface="Cambria"/>
        <a:font script="Jpan" typeface="HG創英ﾌﾟﾚｾﾞﾝｽEB"/>
        <a:font script="Hang" typeface="맑은 고딕"/>
        <a:font script="Hans" typeface="宋体"/>
        <a:font script="Hant" typeface="新細明體"/>
        <a:font script="Arab" typeface="Times New Roman"/>
        <a:font script="Hebr" typeface="Aharoni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Equity">
      <a: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tint val="30000"/>
                <a:satMod val="300000"/>
              </a:schemeClr>
              <a:schemeClr val="phClr">
                <a:tint val="40000"/>
                <a:satMod val="200000"/>
              </a:schemeClr>
            </a:duotone>
          </a:blip>
          <a:tile tx="0" ty="0" sx="70000" sy="70000" flip="none" algn="ctr"/>
        </a:blipFill>
        <a:blipFill>
          <a:blip xmlns:r="http://schemas.openxmlformats.org/officeDocument/2006/relationships" r:embed="rId1">
            <a:duotone>
              <a:schemeClr val="phClr">
                <a:shade val="22000"/>
                <a:satMod val="160000"/>
              </a:schemeClr>
              <a:schemeClr val="phClr">
                <a:shade val="45000"/>
                <a:satMod val="100000"/>
              </a:schemeClr>
            </a:duotone>
          </a:blip>
          <a:tile tx="0" ty="0" sx="65000" sy="65000" flip="none" algn="ctr"/>
        </a:blipFill>
      </a:fillStyleLst>
      <a:lnStyleLst>
        <a:ln w="9525" cap="flat" cmpd="sng" algn="ctr">
          <a:solidFill>
            <a:schemeClr val="phClr">
              <a:shade val="60000"/>
              <a:satMod val="110000"/>
            </a:schemeClr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algn="t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50800" dist="50800" dir="5400000" algn="t" rotWithShape="0">
              <a:srgbClr val="000000">
                <a:alpha val="60000"/>
              </a:srgbClr>
            </a:outerShdw>
          </a:effectLst>
          <a:scene3d>
            <a:camera prst="isometricBottomUp" fov="0">
              <a:rot lat="0" lon="0" rev="0"/>
            </a:camera>
            <a:lightRig rig="soft" dir="b">
              <a:rot lat="0" lon="0" rev="9000000"/>
            </a:lightRig>
          </a:scene3d>
          <a:sp3d contourW="35000" prstMaterial="matte">
            <a:bevelT w="45000" h="38100" prst="convex"/>
            <a:contourClr>
              <a:schemeClr val="phClr">
                <a:tint val="10000"/>
                <a:satMod val="13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65000"/>
              </a:schemeClr>
            </a:gs>
            <a:gs pos="50000">
              <a:schemeClr val="phClr">
                <a:shade val="80000"/>
                <a:satMod val="155000"/>
              </a:schemeClr>
            </a:gs>
            <a:gs pos="100000">
              <a:schemeClr val="phClr">
                <a:tint val="95000"/>
                <a:satMod val="20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tint val="95000"/>
                <a:satMod val="200000"/>
              </a:schemeClr>
              <a:schemeClr val="phClr">
                <a:shade val="80000"/>
                <a:satMod val="100000"/>
              </a:schemeClr>
            </a:duotone>
          </a:blip>
          <a:tile tx="0" ty="0" sx="55000" sy="5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DTC.potx</Template>
  <TotalTime>13522</TotalTime>
  <Words>204</Words>
  <Application>Microsoft Macintosh PowerPoint</Application>
  <PresentationFormat>On-screen Show (4:3)</PresentationFormat>
  <Paragraphs>55</Paragraphs>
  <Slides>4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DTC</vt:lpstr>
      <vt:lpstr>GSI-hybrid code management: what can we learn from learn from HWRF? </vt:lpstr>
      <vt:lpstr>Current HWRF Repository Structure</vt:lpstr>
      <vt:lpstr>HWRF components</vt:lpstr>
      <vt:lpstr>EnKF code repository requirements</vt:lpstr>
    </vt:vector>
  </TitlesOfParts>
  <Company>NOAA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HWRF build system</dc:title>
  <dc:creator>Timothy Brown</dc:creator>
  <cp:lastModifiedBy>Ligia Bernardet</cp:lastModifiedBy>
  <cp:revision>177</cp:revision>
  <dcterms:created xsi:type="dcterms:W3CDTF">2012-01-06T23:11:48Z</dcterms:created>
  <dcterms:modified xsi:type="dcterms:W3CDTF">2012-01-09T16:21:12Z</dcterms:modified>
</cp:coreProperties>
</file>