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2" r:id="rId6"/>
    <p:sldId id="263" r:id="rId7"/>
    <p:sldId id="27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4" r:id="rId16"/>
    <p:sldId id="271" r:id="rId17"/>
    <p:sldId id="257" r:id="rId18"/>
    <p:sldId id="276" r:id="rId19"/>
    <p:sldId id="275" r:id="rId20"/>
    <p:sldId id="277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humacher\My%20Documents\HFIPmcpro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humacher\My%20Documents\HFIPmcpro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humacher\My%20Documents\HFIPmcpro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humacher\My%20Documents\HFIPmcprob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humacher\My%20Documents\HFIPmcprob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chumacher\My%20Documents\HFIPmcpro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34-kt</a:t>
            </a:r>
            <a:r>
              <a:rPr lang="en-US" baseline="0"/>
              <a:t> </a:t>
            </a:r>
            <a:r>
              <a:rPr lang="en-US"/>
              <a:t>Wind Speed</a:t>
            </a:r>
            <a:r>
              <a:rPr lang="en-US" baseline="0"/>
              <a:t> Probs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mcp_1000 (cum)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'34kt_bs'!$G$4:$G$14</c:f>
              <c:numCache>
                <c:formatCode>General</c:formatCode>
                <c:ptCount val="11"/>
                <c:pt idx="0">
                  <c:v>0.84311140408701379</c:v>
                </c:pt>
                <c:pt idx="1">
                  <c:v>0.76113097172570687</c:v>
                </c:pt>
                <c:pt idx="2">
                  <c:v>0.70719656283566057</c:v>
                </c:pt>
                <c:pt idx="3">
                  <c:v>0.68893099636823041</c:v>
                </c:pt>
                <c:pt idx="4">
                  <c:v>0.65968914514916044</c:v>
                </c:pt>
                <c:pt idx="5">
                  <c:v>0.6406998541970429</c:v>
                </c:pt>
                <c:pt idx="6">
                  <c:v>0.61101702469025754</c:v>
                </c:pt>
                <c:pt idx="7">
                  <c:v>0.60140194360363253</c:v>
                </c:pt>
                <c:pt idx="8">
                  <c:v>0.57309366661985695</c:v>
                </c:pt>
                <c:pt idx="9">
                  <c:v>0.56361445783132558</c:v>
                </c:pt>
                <c:pt idx="10">
                  <c:v>0.53977117205890424</c:v>
                </c:pt>
              </c:numCache>
            </c:numRef>
          </c:val>
        </c:ser>
        <c:ser>
          <c:idx val="1"/>
          <c:order val="1"/>
          <c:tx>
            <c:v>mcp_93 (cum)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'34kt_bs'!$P$4:$P$14</c:f>
              <c:numCache>
                <c:formatCode>General</c:formatCode>
                <c:ptCount val="11"/>
                <c:pt idx="0">
                  <c:v>0.84311140408701379</c:v>
                </c:pt>
                <c:pt idx="1">
                  <c:v>0.76275593110172279</c:v>
                </c:pt>
                <c:pt idx="2">
                  <c:v>0.70655209452201939</c:v>
                </c:pt>
                <c:pt idx="3">
                  <c:v>0.68577293541765361</c:v>
                </c:pt>
                <c:pt idx="4">
                  <c:v>0.65417397844071212</c:v>
                </c:pt>
                <c:pt idx="5">
                  <c:v>0.63611747552593201</c:v>
                </c:pt>
                <c:pt idx="6">
                  <c:v>0.60486674391657003</c:v>
                </c:pt>
                <c:pt idx="7">
                  <c:v>0.59670224629600144</c:v>
                </c:pt>
                <c:pt idx="8">
                  <c:v>0.5688807751720264</c:v>
                </c:pt>
                <c:pt idx="9">
                  <c:v>0.55783132530120461</c:v>
                </c:pt>
                <c:pt idx="10">
                  <c:v>0.53440630645426157</c:v>
                </c:pt>
              </c:numCache>
            </c:numRef>
          </c:val>
        </c:ser>
        <c:ser>
          <c:idx val="2"/>
          <c:order val="2"/>
          <c:tx>
            <c:v>ens_trk (cum)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'34kt_bs'!$Y$4:$Y$14</c:f>
              <c:numCache>
                <c:formatCode>General</c:formatCode>
                <c:ptCount val="11"/>
                <c:pt idx="0">
                  <c:v>0.76118421052631602</c:v>
                </c:pt>
                <c:pt idx="1">
                  <c:v>0.72411554690035707</c:v>
                </c:pt>
                <c:pt idx="2">
                  <c:v>0.66937727369997913</c:v>
                </c:pt>
                <c:pt idx="3">
                  <c:v>0.65435397673687534</c:v>
                </c:pt>
                <c:pt idx="4">
                  <c:v>0.63236027944111783</c:v>
                </c:pt>
                <c:pt idx="5">
                  <c:v>0.61843471040066433</c:v>
                </c:pt>
                <c:pt idx="6">
                  <c:v>0.59303464861494615</c:v>
                </c:pt>
                <c:pt idx="7">
                  <c:v>0.58714274277479783</c:v>
                </c:pt>
                <c:pt idx="8">
                  <c:v>0.56466989186112693</c:v>
                </c:pt>
                <c:pt idx="9">
                  <c:v>0.55114438240166896</c:v>
                </c:pt>
                <c:pt idx="10">
                  <c:v>0.5329813837176991</c:v>
                </c:pt>
              </c:numCache>
            </c:numRef>
          </c:val>
        </c:ser>
        <c:ser>
          <c:idx val="6"/>
          <c:order val="3"/>
          <c:tx>
            <c:v>ens_trk_int (cum)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'34kt_bs'!$AH$4:$AH$14</c:f>
              <c:numCache>
                <c:formatCode>General</c:formatCode>
                <c:ptCount val="11"/>
                <c:pt idx="0">
                  <c:v>0.43289473684210533</c:v>
                </c:pt>
                <c:pt idx="1">
                  <c:v>0.41739694904251884</c:v>
                </c:pt>
                <c:pt idx="2">
                  <c:v>0.38454953991012197</c:v>
                </c:pt>
                <c:pt idx="3">
                  <c:v>0.36938069789374445</c:v>
                </c:pt>
                <c:pt idx="4">
                  <c:v>0.35067365269461082</c:v>
                </c:pt>
                <c:pt idx="5">
                  <c:v>0.34461282956196826</c:v>
                </c:pt>
                <c:pt idx="6">
                  <c:v>0.32493096998307686</c:v>
                </c:pt>
                <c:pt idx="7">
                  <c:v>0.30710111280121699</c:v>
                </c:pt>
                <c:pt idx="8">
                  <c:v>0.29183266932270951</c:v>
                </c:pt>
                <c:pt idx="9">
                  <c:v>0.28845799840461439</c:v>
                </c:pt>
                <c:pt idx="10">
                  <c:v>0.28424562378438456</c:v>
                </c:pt>
              </c:numCache>
            </c:numRef>
          </c:val>
        </c:ser>
        <c:ser>
          <c:idx val="3"/>
          <c:order val="4"/>
          <c:tx>
            <c:v>mcp_1000 (inc)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'34kt_bs'!$H$4:$H$14</c:f>
              <c:numCache>
                <c:formatCode>General</c:formatCode>
                <c:ptCount val="11"/>
                <c:pt idx="0">
                  <c:v>0.84311140408701379</c:v>
                </c:pt>
                <c:pt idx="1">
                  <c:v>0.72278193045173889</c:v>
                </c:pt>
                <c:pt idx="2">
                  <c:v>0.58415213946117273</c:v>
                </c:pt>
                <c:pt idx="3">
                  <c:v>0.48942598187311187</c:v>
                </c:pt>
                <c:pt idx="4">
                  <c:v>0.44109418713086751</c:v>
                </c:pt>
                <c:pt idx="5">
                  <c:v>0.43158529234478626</c:v>
                </c:pt>
                <c:pt idx="6">
                  <c:v>0.35345104333868382</c:v>
                </c:pt>
                <c:pt idx="7">
                  <c:v>0.36517857142857157</c:v>
                </c:pt>
                <c:pt idx="8">
                  <c:v>0.2842071611253198</c:v>
                </c:pt>
                <c:pt idx="9">
                  <c:v>0.24614489380273508</c:v>
                </c:pt>
                <c:pt idx="10">
                  <c:v>0.19632495164410063</c:v>
                </c:pt>
              </c:numCache>
            </c:numRef>
          </c:val>
        </c:ser>
        <c:ser>
          <c:idx val="4"/>
          <c:order val="5"/>
          <c:tx>
            <c:v>mcp_93 (inc)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'34kt_bs'!$Q$4:$Q$14</c:f>
              <c:numCache>
                <c:formatCode>General</c:formatCode>
                <c:ptCount val="11"/>
                <c:pt idx="0">
                  <c:v>0.84311140408701379</c:v>
                </c:pt>
                <c:pt idx="1">
                  <c:v>0.72473188170295721</c:v>
                </c:pt>
                <c:pt idx="2">
                  <c:v>0.58383518225039643</c:v>
                </c:pt>
                <c:pt idx="3">
                  <c:v>0.47915407854984915</c:v>
                </c:pt>
                <c:pt idx="4">
                  <c:v>0.42990363692881572</c:v>
                </c:pt>
                <c:pt idx="5">
                  <c:v>0.42736588306208589</c:v>
                </c:pt>
                <c:pt idx="6">
                  <c:v>0.34767255216693432</c:v>
                </c:pt>
                <c:pt idx="7">
                  <c:v>0.36101190476190481</c:v>
                </c:pt>
                <c:pt idx="8">
                  <c:v>0.28356777493606156</c:v>
                </c:pt>
                <c:pt idx="9">
                  <c:v>0.23770730288041908</c:v>
                </c:pt>
                <c:pt idx="10">
                  <c:v>0.18439716312056748</c:v>
                </c:pt>
              </c:numCache>
            </c:numRef>
          </c:val>
        </c:ser>
        <c:ser>
          <c:idx val="5"/>
          <c:order val="6"/>
          <c:tx>
            <c:v>ens_trk (inc)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'34kt_bs'!$Z$4:$Z$14</c:f>
              <c:numCache>
                <c:formatCode>General</c:formatCode>
                <c:ptCount val="11"/>
                <c:pt idx="0">
                  <c:v>0.76118421052631602</c:v>
                </c:pt>
                <c:pt idx="1">
                  <c:v>0.690035702693931</c:v>
                </c:pt>
                <c:pt idx="2">
                  <c:v>0.55555555555555569</c:v>
                </c:pt>
                <c:pt idx="3">
                  <c:v>0.47255729794933665</c:v>
                </c:pt>
                <c:pt idx="4">
                  <c:v>0.46230220291653745</c:v>
                </c:pt>
                <c:pt idx="5">
                  <c:v>0.41709453337360336</c:v>
                </c:pt>
                <c:pt idx="6">
                  <c:v>0.35410580980201245</c:v>
                </c:pt>
                <c:pt idx="7">
                  <c:v>0.34358818154127352</c:v>
                </c:pt>
                <c:pt idx="8">
                  <c:v>0.28144917812814507</c:v>
                </c:pt>
                <c:pt idx="9">
                  <c:v>0.24408014571948999</c:v>
                </c:pt>
                <c:pt idx="10">
                  <c:v>0.20949367088607618</c:v>
                </c:pt>
              </c:numCache>
            </c:numRef>
          </c:val>
        </c:ser>
        <c:ser>
          <c:idx val="7"/>
          <c:order val="7"/>
          <c:tx>
            <c:v>ens_trk_int (inc)</c:v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none"/>
          </c:marker>
          <c:val>
            <c:numRef>
              <c:f>'34kt_bs'!$AI$4:$AI$14</c:f>
              <c:numCache>
                <c:formatCode>General</c:formatCode>
                <c:ptCount val="11"/>
                <c:pt idx="0">
                  <c:v>0.43289473684210533</c:v>
                </c:pt>
                <c:pt idx="1">
                  <c:v>0.39175592340149301</c:v>
                </c:pt>
                <c:pt idx="2">
                  <c:v>0.30864197530864212</c:v>
                </c:pt>
                <c:pt idx="3">
                  <c:v>0.24638118214716545</c:v>
                </c:pt>
                <c:pt idx="4">
                  <c:v>0.21501706484641647</c:v>
                </c:pt>
                <c:pt idx="5">
                  <c:v>0.2180610087586832</c:v>
                </c:pt>
                <c:pt idx="6">
                  <c:v>0.15157416423239223</c:v>
                </c:pt>
                <c:pt idx="7">
                  <c:v>0.16265610721900692</c:v>
                </c:pt>
                <c:pt idx="8">
                  <c:v>0.10768198591076825</c:v>
                </c:pt>
                <c:pt idx="9">
                  <c:v>0.12659380692167577</c:v>
                </c:pt>
                <c:pt idx="10">
                  <c:v>0.12563291139240521</c:v>
                </c:pt>
              </c:numCache>
            </c:numRef>
          </c:val>
        </c:ser>
        <c:marker val="1"/>
        <c:axId val="47374336"/>
        <c:axId val="47376256"/>
      </c:lineChart>
      <c:catAx>
        <c:axId val="47374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 time (hr)</a:t>
                </a:r>
              </a:p>
            </c:rich>
          </c:tx>
          <c:layout/>
        </c:title>
        <c:numFmt formatCode="General" sourceLinked="1"/>
        <c:tickLblPos val="nextTo"/>
        <c:crossAx val="47376256"/>
        <c:crosses val="autoZero"/>
        <c:auto val="1"/>
        <c:lblAlgn val="ctr"/>
        <c:lblOffset val="100"/>
      </c:catAx>
      <c:valAx>
        <c:axId val="473762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Brier Skill Score</a:t>
                </a:r>
              </a:p>
            </c:rich>
          </c:tx>
          <c:layout/>
        </c:title>
        <c:numFmt formatCode="General" sourceLinked="1"/>
        <c:tickLblPos val="nextTo"/>
        <c:crossAx val="4737433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64-kt</a:t>
            </a:r>
            <a:r>
              <a:rPr lang="en-US" baseline="0"/>
              <a:t> </a:t>
            </a:r>
            <a:r>
              <a:rPr lang="en-US"/>
              <a:t>Wind Speed</a:t>
            </a:r>
            <a:r>
              <a:rPr lang="en-US" baseline="0"/>
              <a:t> Probs</a:t>
            </a:r>
            <a:endParaRPr lang="en-US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mcp_1000 (cum)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'64kt_bs'!$G$4:$G$14</c:f>
              <c:numCache>
                <c:formatCode>General</c:formatCode>
                <c:ptCount val="11"/>
                <c:pt idx="0">
                  <c:v>0.28125</c:v>
                </c:pt>
                <c:pt idx="1">
                  <c:v>0.52972972972972954</c:v>
                </c:pt>
                <c:pt idx="2">
                  <c:v>0.44632768361581937</c:v>
                </c:pt>
                <c:pt idx="3">
                  <c:v>0.43339587242026284</c:v>
                </c:pt>
                <c:pt idx="4">
                  <c:v>0.41216216216216234</c:v>
                </c:pt>
                <c:pt idx="5">
                  <c:v>0.4033437826541274</c:v>
                </c:pt>
                <c:pt idx="6">
                  <c:v>0.36701208981001737</c:v>
                </c:pt>
                <c:pt idx="7">
                  <c:v>0.38011695906432763</c:v>
                </c:pt>
                <c:pt idx="8">
                  <c:v>0.34357366771159881</c:v>
                </c:pt>
                <c:pt idx="9">
                  <c:v>0.3329979879275658</c:v>
                </c:pt>
                <c:pt idx="10">
                  <c:v>0.30655296229802537</c:v>
                </c:pt>
              </c:numCache>
            </c:numRef>
          </c:val>
        </c:ser>
        <c:ser>
          <c:idx val="1"/>
          <c:order val="1"/>
          <c:tx>
            <c:v>mcp_93 (cum)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'64kt_bs'!$P$4:$P$14</c:f>
              <c:numCache>
                <c:formatCode>General</c:formatCode>
                <c:ptCount val="11"/>
                <c:pt idx="0">
                  <c:v>0.28125</c:v>
                </c:pt>
                <c:pt idx="1">
                  <c:v>0.51891891891891873</c:v>
                </c:pt>
                <c:pt idx="2">
                  <c:v>0.43502824858757072</c:v>
                </c:pt>
                <c:pt idx="3">
                  <c:v>0.41838649155722357</c:v>
                </c:pt>
                <c:pt idx="4">
                  <c:v>0.39594594594594612</c:v>
                </c:pt>
                <c:pt idx="5">
                  <c:v>0.39184952978056437</c:v>
                </c:pt>
                <c:pt idx="6">
                  <c:v>0.35924006908462874</c:v>
                </c:pt>
                <c:pt idx="7">
                  <c:v>0.37573099415204692</c:v>
                </c:pt>
                <c:pt idx="8">
                  <c:v>0.33730407523511002</c:v>
                </c:pt>
                <c:pt idx="9">
                  <c:v>0.32796780684104643</c:v>
                </c:pt>
                <c:pt idx="10">
                  <c:v>0.30116696588868963</c:v>
                </c:pt>
              </c:numCache>
            </c:numRef>
          </c:val>
        </c:ser>
        <c:ser>
          <c:idx val="2"/>
          <c:order val="2"/>
          <c:tx>
            <c:v>ens_trk (cum)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'64kt_bs'!$Y$4:$Y$14</c:f>
              <c:numCache>
                <c:formatCode>General</c:formatCode>
                <c:ptCount val="11"/>
                <c:pt idx="0">
                  <c:v>0.25</c:v>
                </c:pt>
                <c:pt idx="1">
                  <c:v>0.49197860962566869</c:v>
                </c:pt>
                <c:pt idx="2">
                  <c:v>0.42178770949720684</c:v>
                </c:pt>
                <c:pt idx="3">
                  <c:v>0.42592592592592615</c:v>
                </c:pt>
                <c:pt idx="4">
                  <c:v>0.4066666666666669</c:v>
                </c:pt>
                <c:pt idx="5">
                  <c:v>0.39278350515463945</c:v>
                </c:pt>
                <c:pt idx="6">
                  <c:v>0.3611584327086883</c:v>
                </c:pt>
                <c:pt idx="7">
                  <c:v>0.38112391930835743</c:v>
                </c:pt>
                <c:pt idx="8">
                  <c:v>0.35172413793103452</c:v>
                </c:pt>
                <c:pt idx="9">
                  <c:v>0.34072580645161299</c:v>
                </c:pt>
                <c:pt idx="10">
                  <c:v>0.31449080305069543</c:v>
                </c:pt>
              </c:numCache>
            </c:numRef>
          </c:val>
        </c:ser>
        <c:ser>
          <c:idx val="6"/>
          <c:order val="3"/>
          <c:tx>
            <c:v>ens_trk_int (cum)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'64kt_bs'!$AH$4:$AH$14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4"/>
          <c:tx>
            <c:v>mcp_1000 (inc)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'64kt_bs'!$H$4:$H$14</c:f>
              <c:numCache>
                <c:formatCode>General</c:formatCode>
                <c:ptCount val="11"/>
                <c:pt idx="0">
                  <c:v>0.28125</c:v>
                </c:pt>
                <c:pt idx="1">
                  <c:v>0.5243243243243243</c:v>
                </c:pt>
                <c:pt idx="2">
                  <c:v>0.355140186915888</c:v>
                </c:pt>
                <c:pt idx="3">
                  <c:v>0.35096153846153827</c:v>
                </c:pt>
                <c:pt idx="4">
                  <c:v>0.26748971193415655</c:v>
                </c:pt>
                <c:pt idx="5">
                  <c:v>0.22881355932203384</c:v>
                </c:pt>
                <c:pt idx="6">
                  <c:v>0.16793893129771004</c:v>
                </c:pt>
                <c:pt idx="7">
                  <c:v>0.1423076923076923</c:v>
                </c:pt>
                <c:pt idx="8">
                  <c:v>9.0604026845637661E-2</c:v>
                </c:pt>
                <c:pt idx="9">
                  <c:v>5.5363321799307828E-2</c:v>
                </c:pt>
                <c:pt idx="10">
                  <c:v>4.4585987261146626E-2</c:v>
                </c:pt>
              </c:numCache>
            </c:numRef>
          </c:val>
        </c:ser>
        <c:ser>
          <c:idx val="4"/>
          <c:order val="5"/>
          <c:tx>
            <c:v>mcp_93 (inc)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'64kt_bs'!$Q$4:$Q$14</c:f>
              <c:numCache>
                <c:formatCode>General</c:formatCode>
                <c:ptCount val="11"/>
                <c:pt idx="0">
                  <c:v>0.28125</c:v>
                </c:pt>
                <c:pt idx="1">
                  <c:v>0.5135135135135136</c:v>
                </c:pt>
                <c:pt idx="2">
                  <c:v>0.35046728971962637</c:v>
                </c:pt>
                <c:pt idx="3">
                  <c:v>0.33173076923076944</c:v>
                </c:pt>
                <c:pt idx="4">
                  <c:v>0.25102880658436222</c:v>
                </c:pt>
                <c:pt idx="5">
                  <c:v>0.22881355932203384</c:v>
                </c:pt>
                <c:pt idx="6">
                  <c:v>0.17175572519083981</c:v>
                </c:pt>
                <c:pt idx="7">
                  <c:v>0.13076923076923086</c:v>
                </c:pt>
                <c:pt idx="8">
                  <c:v>7.3825503355704702E-2</c:v>
                </c:pt>
                <c:pt idx="9">
                  <c:v>4.4982698961937774E-2</c:v>
                </c:pt>
                <c:pt idx="10">
                  <c:v>4.1401273885350309E-2</c:v>
                </c:pt>
              </c:numCache>
            </c:numRef>
          </c:val>
        </c:ser>
        <c:ser>
          <c:idx val="5"/>
          <c:order val="6"/>
          <c:tx>
            <c:v>ens_trk (inc)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'64kt_bs'!$Z$4:$Z$14</c:f>
              <c:numCache>
                <c:formatCode>General</c:formatCode>
                <c:ptCount val="11"/>
                <c:pt idx="0">
                  <c:v>0.25</c:v>
                </c:pt>
                <c:pt idx="1">
                  <c:v>0.4866310160427807</c:v>
                </c:pt>
                <c:pt idx="2">
                  <c:v>0.33796296296296324</c:v>
                </c:pt>
                <c:pt idx="3">
                  <c:v>0.34761904761904783</c:v>
                </c:pt>
                <c:pt idx="4">
                  <c:v>0.26422764227642276</c:v>
                </c:pt>
                <c:pt idx="5">
                  <c:v>0.20920502092050208</c:v>
                </c:pt>
                <c:pt idx="6">
                  <c:v>0.14285714285714296</c:v>
                </c:pt>
                <c:pt idx="7">
                  <c:v>0.11787072243346011</c:v>
                </c:pt>
                <c:pt idx="8">
                  <c:v>8.9928057553956747E-2</c:v>
                </c:pt>
                <c:pt idx="9">
                  <c:v>4.6263345195729479E-2</c:v>
                </c:pt>
                <c:pt idx="10">
                  <c:v>3.4375000000000169E-2</c:v>
                </c:pt>
              </c:numCache>
            </c:numRef>
          </c:val>
        </c:ser>
        <c:ser>
          <c:idx val="7"/>
          <c:order val="7"/>
          <c:tx>
            <c:v>ens_trk_int (inc)</c:v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none"/>
          </c:marker>
          <c:val>
            <c:numRef>
              <c:f>'64kt_bs'!$AI$4:$AI$14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marker val="1"/>
        <c:axId val="47549824"/>
        <c:axId val="47564288"/>
      </c:lineChart>
      <c:catAx>
        <c:axId val="47549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 time (hr)</a:t>
                </a:r>
              </a:p>
            </c:rich>
          </c:tx>
          <c:layout/>
        </c:title>
        <c:numFmt formatCode="General" sourceLinked="1"/>
        <c:tickLblPos val="nextTo"/>
        <c:crossAx val="47564288"/>
        <c:crosses val="autoZero"/>
        <c:auto val="1"/>
        <c:lblAlgn val="ctr"/>
        <c:lblOffset val="100"/>
      </c:catAx>
      <c:valAx>
        <c:axId val="475642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Brier Skill Score</a:t>
                </a:r>
              </a:p>
            </c:rich>
          </c:tx>
          <c:layout/>
        </c:title>
        <c:numFmt formatCode="General" sourceLinked="1"/>
        <c:tickLblPos val="nextTo"/>
        <c:crossAx val="475498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34-kt</a:t>
            </a:r>
            <a:r>
              <a:rPr lang="en-US" baseline="0"/>
              <a:t> </a:t>
            </a:r>
            <a:r>
              <a:rPr lang="en-US"/>
              <a:t>Wind Speed</a:t>
            </a:r>
            <a:r>
              <a:rPr lang="en-US" baseline="0"/>
              <a:t> Probs</a:t>
            </a:r>
            <a:endParaRPr lang="en-US"/>
          </a:p>
        </c:rich>
      </c:tx>
    </c:title>
    <c:plotArea>
      <c:layout/>
      <c:lineChart>
        <c:grouping val="standard"/>
        <c:ser>
          <c:idx val="0"/>
          <c:order val="0"/>
          <c:tx>
            <c:v>mcp_1000 (cum)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threat!$B$3:$B$13</c:f>
              <c:numCache>
                <c:formatCode>General</c:formatCode>
                <c:ptCount val="11"/>
                <c:pt idx="0">
                  <c:v>85.308999999999983</c:v>
                </c:pt>
                <c:pt idx="1">
                  <c:v>65.621999999999986</c:v>
                </c:pt>
                <c:pt idx="2">
                  <c:v>57.227000000000011</c:v>
                </c:pt>
                <c:pt idx="3">
                  <c:v>52.921000000000006</c:v>
                </c:pt>
                <c:pt idx="4">
                  <c:v>48.902000000000001</c:v>
                </c:pt>
                <c:pt idx="5">
                  <c:v>46.122000000000014</c:v>
                </c:pt>
                <c:pt idx="6">
                  <c:v>42.701000000000001</c:v>
                </c:pt>
                <c:pt idx="7">
                  <c:v>39.911999999999999</c:v>
                </c:pt>
                <c:pt idx="8">
                  <c:v>37.142000000000003</c:v>
                </c:pt>
                <c:pt idx="9">
                  <c:v>35.095000000000013</c:v>
                </c:pt>
                <c:pt idx="10">
                  <c:v>33.050000000000004</c:v>
                </c:pt>
              </c:numCache>
            </c:numRef>
          </c:val>
        </c:ser>
        <c:ser>
          <c:idx val="1"/>
          <c:order val="1"/>
          <c:tx>
            <c:v>mcp_93 (cum)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threat!$F$3:$F$13</c:f>
              <c:numCache>
                <c:formatCode>General</c:formatCode>
                <c:ptCount val="11"/>
                <c:pt idx="0">
                  <c:v>85.301000000000002</c:v>
                </c:pt>
                <c:pt idx="1">
                  <c:v>66.082999999999998</c:v>
                </c:pt>
                <c:pt idx="2">
                  <c:v>57.304000000000002</c:v>
                </c:pt>
                <c:pt idx="3">
                  <c:v>52.7</c:v>
                </c:pt>
                <c:pt idx="4">
                  <c:v>48.391000000000005</c:v>
                </c:pt>
                <c:pt idx="5">
                  <c:v>45.523000000000003</c:v>
                </c:pt>
                <c:pt idx="6">
                  <c:v>41.984999999999999</c:v>
                </c:pt>
                <c:pt idx="7">
                  <c:v>39.266000000000012</c:v>
                </c:pt>
                <c:pt idx="8">
                  <c:v>36.549000000000007</c:v>
                </c:pt>
                <c:pt idx="9">
                  <c:v>34.416000000000004</c:v>
                </c:pt>
                <c:pt idx="10">
                  <c:v>32.391000000000005</c:v>
                </c:pt>
              </c:numCache>
            </c:numRef>
          </c:val>
        </c:ser>
        <c:ser>
          <c:idx val="2"/>
          <c:order val="2"/>
          <c:tx>
            <c:v>ens_trk (cum)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threat!$J$3:$J$13</c:f>
              <c:numCache>
                <c:formatCode>General</c:formatCode>
                <c:ptCount val="11"/>
                <c:pt idx="0">
                  <c:v>65.372999999999976</c:v>
                </c:pt>
                <c:pt idx="1">
                  <c:v>57.729000000000013</c:v>
                </c:pt>
                <c:pt idx="2">
                  <c:v>50.665000000000013</c:v>
                </c:pt>
                <c:pt idx="3">
                  <c:v>47.438000000000002</c:v>
                </c:pt>
                <c:pt idx="4">
                  <c:v>44.771000000000001</c:v>
                </c:pt>
                <c:pt idx="5">
                  <c:v>42.883000000000003</c:v>
                </c:pt>
                <c:pt idx="6">
                  <c:v>40.264000000000003</c:v>
                </c:pt>
                <c:pt idx="7">
                  <c:v>38.664000000000001</c:v>
                </c:pt>
                <c:pt idx="8">
                  <c:v>36.617000000000004</c:v>
                </c:pt>
                <c:pt idx="9">
                  <c:v>34.891000000000005</c:v>
                </c:pt>
                <c:pt idx="10">
                  <c:v>33.277000000000001</c:v>
                </c:pt>
              </c:numCache>
            </c:numRef>
          </c:val>
        </c:ser>
        <c:ser>
          <c:idx val="7"/>
          <c:order val="3"/>
          <c:tx>
            <c:v>ens_trk_int (cum)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threat!$N$3:$N$13</c:f>
              <c:numCache>
                <c:formatCode>General</c:formatCode>
                <c:ptCount val="11"/>
                <c:pt idx="0">
                  <c:v>24.710999999999999</c:v>
                </c:pt>
                <c:pt idx="1">
                  <c:v>22.744</c:v>
                </c:pt>
                <c:pt idx="2">
                  <c:v>20.765999999999984</c:v>
                </c:pt>
                <c:pt idx="3">
                  <c:v>19.62</c:v>
                </c:pt>
                <c:pt idx="4">
                  <c:v>18.516999999999999</c:v>
                </c:pt>
                <c:pt idx="5">
                  <c:v>17.98599999999999</c:v>
                </c:pt>
                <c:pt idx="6">
                  <c:v>16.683</c:v>
                </c:pt>
                <c:pt idx="7">
                  <c:v>15.691000000000001</c:v>
                </c:pt>
                <c:pt idx="8">
                  <c:v>14.725</c:v>
                </c:pt>
                <c:pt idx="9">
                  <c:v>14.734</c:v>
                </c:pt>
                <c:pt idx="10">
                  <c:v>14.394</c:v>
                </c:pt>
              </c:numCache>
            </c:numRef>
          </c:val>
        </c:ser>
        <c:ser>
          <c:idx val="3"/>
          <c:order val="4"/>
          <c:tx>
            <c:v>mcp_1000 (inc)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threat!$C$3:$C$13</c:f>
              <c:numCache>
                <c:formatCode>General</c:formatCode>
                <c:ptCount val="11"/>
                <c:pt idx="0">
                  <c:v>85.308999999999983</c:v>
                </c:pt>
                <c:pt idx="1">
                  <c:v>62.728000000000016</c:v>
                </c:pt>
                <c:pt idx="2">
                  <c:v>40.341000000000001</c:v>
                </c:pt>
                <c:pt idx="3">
                  <c:v>30.471999999999994</c:v>
                </c:pt>
                <c:pt idx="4">
                  <c:v>25.741999999999994</c:v>
                </c:pt>
                <c:pt idx="5">
                  <c:v>22.944999999999993</c:v>
                </c:pt>
                <c:pt idx="6">
                  <c:v>17.178000000000001</c:v>
                </c:pt>
                <c:pt idx="7">
                  <c:v>15.731</c:v>
                </c:pt>
                <c:pt idx="8">
                  <c:v>10.922000000000002</c:v>
                </c:pt>
                <c:pt idx="9">
                  <c:v>8.7219999999999995</c:v>
                </c:pt>
                <c:pt idx="10">
                  <c:v>6.24</c:v>
                </c:pt>
              </c:numCache>
            </c:numRef>
          </c:val>
        </c:ser>
        <c:ser>
          <c:idx val="4"/>
          <c:order val="5"/>
          <c:tx>
            <c:v>mcp_93 (inc)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threat!$G$3:$G$13</c:f>
              <c:numCache>
                <c:formatCode>General</c:formatCode>
                <c:ptCount val="11"/>
                <c:pt idx="0">
                  <c:v>85.301000000000002</c:v>
                </c:pt>
                <c:pt idx="1">
                  <c:v>63.17</c:v>
                </c:pt>
                <c:pt idx="2">
                  <c:v>40.504000000000005</c:v>
                </c:pt>
                <c:pt idx="3">
                  <c:v>29.759999999999994</c:v>
                </c:pt>
                <c:pt idx="4">
                  <c:v>24.536000000000001</c:v>
                </c:pt>
                <c:pt idx="5">
                  <c:v>22.186</c:v>
                </c:pt>
                <c:pt idx="6">
                  <c:v>16.738</c:v>
                </c:pt>
                <c:pt idx="7">
                  <c:v>15.404</c:v>
                </c:pt>
                <c:pt idx="8">
                  <c:v>10.955000000000004</c:v>
                </c:pt>
                <c:pt idx="9">
                  <c:v>8.2840000000000025</c:v>
                </c:pt>
                <c:pt idx="10">
                  <c:v>6.0289999999999981</c:v>
                </c:pt>
              </c:numCache>
            </c:numRef>
          </c:val>
        </c:ser>
        <c:ser>
          <c:idx val="5"/>
          <c:order val="6"/>
          <c:tx>
            <c:v>ens_trk (inc)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threat!$K$3:$K$13</c:f>
              <c:numCache>
                <c:formatCode>General</c:formatCode>
                <c:ptCount val="11"/>
                <c:pt idx="0">
                  <c:v>65.372999999999976</c:v>
                </c:pt>
                <c:pt idx="1">
                  <c:v>55.583000000000006</c:v>
                </c:pt>
                <c:pt idx="2">
                  <c:v>37.131</c:v>
                </c:pt>
                <c:pt idx="3">
                  <c:v>28.657000000000007</c:v>
                </c:pt>
                <c:pt idx="4">
                  <c:v>26.047000000000001</c:v>
                </c:pt>
                <c:pt idx="5">
                  <c:v>21.067</c:v>
                </c:pt>
                <c:pt idx="6">
                  <c:v>17.012</c:v>
                </c:pt>
                <c:pt idx="7">
                  <c:v>15.44</c:v>
                </c:pt>
                <c:pt idx="8">
                  <c:v>12.475000000000003</c:v>
                </c:pt>
                <c:pt idx="9">
                  <c:v>9.8050000000000033</c:v>
                </c:pt>
                <c:pt idx="10">
                  <c:v>7.6710000000000003</c:v>
                </c:pt>
              </c:numCache>
            </c:numRef>
          </c:val>
        </c:ser>
        <c:ser>
          <c:idx val="6"/>
          <c:order val="7"/>
          <c:tx>
            <c:v>ens_trk_int (inc)</c:v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none"/>
          </c:marker>
          <c:val>
            <c:numRef>
              <c:f>threat!$O$3:$O$13</c:f>
              <c:numCache>
                <c:formatCode>General</c:formatCode>
                <c:ptCount val="11"/>
                <c:pt idx="0">
                  <c:v>24.710999999999999</c:v>
                </c:pt>
                <c:pt idx="1">
                  <c:v>21.715</c:v>
                </c:pt>
                <c:pt idx="2">
                  <c:v>15.567</c:v>
                </c:pt>
                <c:pt idx="3">
                  <c:v>11.92</c:v>
                </c:pt>
                <c:pt idx="4">
                  <c:v>9.8000000000000007</c:v>
                </c:pt>
                <c:pt idx="5">
                  <c:v>9.4780000000000015</c:v>
                </c:pt>
                <c:pt idx="6">
                  <c:v>6.25</c:v>
                </c:pt>
                <c:pt idx="7">
                  <c:v>6.4310000000000018</c:v>
                </c:pt>
                <c:pt idx="8">
                  <c:v>3.9519999999999991</c:v>
                </c:pt>
                <c:pt idx="9">
                  <c:v>4.944</c:v>
                </c:pt>
                <c:pt idx="10">
                  <c:v>5.0919999999999996</c:v>
                </c:pt>
              </c:numCache>
            </c:numRef>
          </c:val>
        </c:ser>
        <c:marker val="1"/>
        <c:axId val="47885696"/>
        <c:axId val="47908352"/>
      </c:lineChart>
      <c:catAx>
        <c:axId val="47885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 time (hr)</a:t>
                </a:r>
              </a:p>
            </c:rich>
          </c:tx>
        </c:title>
        <c:numFmt formatCode="General" sourceLinked="1"/>
        <c:tickLblPos val="nextTo"/>
        <c:crossAx val="47908352"/>
        <c:crosses val="autoZero"/>
        <c:auto val="1"/>
        <c:lblAlgn val="ctr"/>
        <c:lblOffset val="100"/>
      </c:catAx>
      <c:valAx>
        <c:axId val="479083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Threat</a:t>
                </a:r>
                <a:r>
                  <a:rPr lang="en-US" baseline="0"/>
                  <a:t> </a:t>
                </a:r>
                <a:r>
                  <a:rPr lang="en-US"/>
                  <a:t>Score</a:t>
                </a:r>
              </a:p>
            </c:rich>
          </c:tx>
        </c:title>
        <c:numFmt formatCode="General" sourceLinked="1"/>
        <c:tickLblPos val="nextTo"/>
        <c:crossAx val="4788569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64-kt</a:t>
            </a:r>
            <a:r>
              <a:rPr lang="en-US" baseline="0"/>
              <a:t> </a:t>
            </a:r>
            <a:r>
              <a:rPr lang="en-US"/>
              <a:t>Wind Speed</a:t>
            </a:r>
            <a:r>
              <a:rPr lang="en-US" baseline="0"/>
              <a:t> Probs</a:t>
            </a:r>
            <a:endParaRPr lang="en-US"/>
          </a:p>
        </c:rich>
      </c:tx>
    </c:title>
    <c:plotArea>
      <c:layout/>
      <c:lineChart>
        <c:grouping val="standard"/>
        <c:ser>
          <c:idx val="0"/>
          <c:order val="0"/>
          <c:tx>
            <c:v>mcp_1000 (cum)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threat!$A$17:$A$27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threat!$B$31:$B$41</c:f>
              <c:numCache>
                <c:formatCode>General</c:formatCode>
                <c:ptCount val="11"/>
                <c:pt idx="0">
                  <c:v>53.328000000000003</c:v>
                </c:pt>
                <c:pt idx="1">
                  <c:v>45.853999999999999</c:v>
                </c:pt>
                <c:pt idx="2">
                  <c:v>35.33</c:v>
                </c:pt>
                <c:pt idx="3">
                  <c:v>31.093</c:v>
                </c:pt>
                <c:pt idx="4">
                  <c:v>27.832000000000001</c:v>
                </c:pt>
                <c:pt idx="5">
                  <c:v>25.704000000000001</c:v>
                </c:pt>
                <c:pt idx="6">
                  <c:v>22.817000000000007</c:v>
                </c:pt>
                <c:pt idx="7">
                  <c:v>21.707999999999991</c:v>
                </c:pt>
                <c:pt idx="8">
                  <c:v>19.395</c:v>
                </c:pt>
                <c:pt idx="9">
                  <c:v>18.314000000000007</c:v>
                </c:pt>
                <c:pt idx="10">
                  <c:v>16.773</c:v>
                </c:pt>
              </c:numCache>
            </c:numRef>
          </c:val>
        </c:ser>
        <c:ser>
          <c:idx val="1"/>
          <c:order val="1"/>
          <c:tx>
            <c:v>mcp_93 (cum)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threat!$A$17:$A$27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threat!$F$31:$F$41</c:f>
              <c:numCache>
                <c:formatCode>General</c:formatCode>
                <c:ptCount val="11"/>
                <c:pt idx="0">
                  <c:v>53.316999999999993</c:v>
                </c:pt>
                <c:pt idx="1">
                  <c:v>45.966000000000001</c:v>
                </c:pt>
                <c:pt idx="2">
                  <c:v>35.081000000000003</c:v>
                </c:pt>
                <c:pt idx="3">
                  <c:v>30.498999999999988</c:v>
                </c:pt>
                <c:pt idx="4">
                  <c:v>27.148</c:v>
                </c:pt>
                <c:pt idx="5">
                  <c:v>25.138000000000005</c:v>
                </c:pt>
                <c:pt idx="6">
                  <c:v>22.47</c:v>
                </c:pt>
                <c:pt idx="7">
                  <c:v>21.387</c:v>
                </c:pt>
                <c:pt idx="8">
                  <c:v>19.084999999999994</c:v>
                </c:pt>
                <c:pt idx="9">
                  <c:v>18.001999999999999</c:v>
                </c:pt>
                <c:pt idx="10">
                  <c:v>16.479999999999993</c:v>
                </c:pt>
              </c:numCache>
            </c:numRef>
          </c:val>
        </c:ser>
        <c:ser>
          <c:idx val="2"/>
          <c:order val="2"/>
          <c:tx>
            <c:v>ens_trk (cum)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threat!$A$17:$A$27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threat!$J$31:$J$41</c:f>
              <c:numCache>
                <c:formatCode>General</c:formatCode>
                <c:ptCount val="11"/>
                <c:pt idx="0">
                  <c:v>24.048999999999992</c:v>
                </c:pt>
                <c:pt idx="1">
                  <c:v>37.752000000000002</c:v>
                </c:pt>
                <c:pt idx="2">
                  <c:v>31.527000000000001</c:v>
                </c:pt>
                <c:pt idx="3">
                  <c:v>29.094000000000001</c:v>
                </c:pt>
                <c:pt idx="4">
                  <c:v>26.388000000000002</c:v>
                </c:pt>
                <c:pt idx="5">
                  <c:v>24.56</c:v>
                </c:pt>
                <c:pt idx="6">
                  <c:v>22.08</c:v>
                </c:pt>
                <c:pt idx="7">
                  <c:v>21.51</c:v>
                </c:pt>
                <c:pt idx="8">
                  <c:v>19.524000000000001</c:v>
                </c:pt>
                <c:pt idx="9">
                  <c:v>18.693000000000001</c:v>
                </c:pt>
                <c:pt idx="10">
                  <c:v>17.146999999999991</c:v>
                </c:pt>
              </c:numCache>
            </c:numRef>
          </c:val>
        </c:ser>
        <c:ser>
          <c:idx val="7"/>
          <c:order val="3"/>
          <c:tx>
            <c:v>ens_trk_int (cum)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threat!$A$17:$A$27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threat!$N$31:$N$41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1.0000000000000005E-3</c:v>
                </c:pt>
                <c:pt idx="7">
                  <c:v>1.0000000000000005E-3</c:v>
                </c:pt>
                <c:pt idx="8">
                  <c:v>1.0000000000000005E-3</c:v>
                </c:pt>
                <c:pt idx="9">
                  <c:v>1.0000000000000005E-3</c:v>
                </c:pt>
                <c:pt idx="10">
                  <c:v>1.0000000000000005E-3</c:v>
                </c:pt>
              </c:numCache>
            </c:numRef>
          </c:val>
        </c:ser>
        <c:ser>
          <c:idx val="3"/>
          <c:order val="4"/>
          <c:tx>
            <c:v>mcp_1000 (inc)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threat!$A$17:$A$27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threat!$C$31:$C$41</c:f>
              <c:numCache>
                <c:formatCode>General</c:formatCode>
                <c:ptCount val="11"/>
                <c:pt idx="0">
                  <c:v>53.328000000000003</c:v>
                </c:pt>
                <c:pt idx="1">
                  <c:v>45.904000000000003</c:v>
                </c:pt>
                <c:pt idx="2">
                  <c:v>21.82</c:v>
                </c:pt>
                <c:pt idx="3">
                  <c:v>16.824999999999999</c:v>
                </c:pt>
                <c:pt idx="4">
                  <c:v>10.52</c:v>
                </c:pt>
                <c:pt idx="5">
                  <c:v>7.3559999999999981</c:v>
                </c:pt>
                <c:pt idx="6">
                  <c:v>4.8539999999999983</c:v>
                </c:pt>
                <c:pt idx="7">
                  <c:v>3.2970000000000002</c:v>
                </c:pt>
                <c:pt idx="8">
                  <c:v>1.6359999999999995</c:v>
                </c:pt>
                <c:pt idx="9">
                  <c:v>0.78700000000000003</c:v>
                </c:pt>
                <c:pt idx="10">
                  <c:v>0.62100000000000022</c:v>
                </c:pt>
              </c:numCache>
            </c:numRef>
          </c:val>
        </c:ser>
        <c:ser>
          <c:idx val="4"/>
          <c:order val="5"/>
          <c:tx>
            <c:v>mcp_93 (inc)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threat!$A$17:$A$27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threat!$G$31:$G$41</c:f>
              <c:numCache>
                <c:formatCode>General</c:formatCode>
                <c:ptCount val="11"/>
                <c:pt idx="0">
                  <c:v>53.316999999999993</c:v>
                </c:pt>
                <c:pt idx="1">
                  <c:v>45.984000000000002</c:v>
                </c:pt>
                <c:pt idx="2">
                  <c:v>21.43</c:v>
                </c:pt>
                <c:pt idx="3">
                  <c:v>15.601000000000001</c:v>
                </c:pt>
                <c:pt idx="4">
                  <c:v>9.5310000000000006</c:v>
                </c:pt>
                <c:pt idx="5">
                  <c:v>7.4859999999999998</c:v>
                </c:pt>
                <c:pt idx="6">
                  <c:v>5.6169999999999982</c:v>
                </c:pt>
                <c:pt idx="7">
                  <c:v>3.4109999999999991</c:v>
                </c:pt>
                <c:pt idx="8">
                  <c:v>1.4529999999999996</c:v>
                </c:pt>
                <c:pt idx="9">
                  <c:v>0.73200000000000021</c:v>
                </c:pt>
                <c:pt idx="10">
                  <c:v>0.67900000000000038</c:v>
                </c:pt>
              </c:numCache>
            </c:numRef>
          </c:val>
        </c:ser>
        <c:ser>
          <c:idx val="5"/>
          <c:order val="6"/>
          <c:tx>
            <c:v>ens_trk (inc)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threat!$A$17:$A$27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threat!$K$31:$K$41</c:f>
              <c:numCache>
                <c:formatCode>General</c:formatCode>
                <c:ptCount val="11"/>
                <c:pt idx="0">
                  <c:v>24.048999999999992</c:v>
                </c:pt>
                <c:pt idx="1">
                  <c:v>37.843000000000004</c:v>
                </c:pt>
                <c:pt idx="2">
                  <c:v>22.261999999999993</c:v>
                </c:pt>
                <c:pt idx="3">
                  <c:v>18.707000000000001</c:v>
                </c:pt>
                <c:pt idx="4">
                  <c:v>11.005000000000004</c:v>
                </c:pt>
                <c:pt idx="5">
                  <c:v>7.6629999999999976</c:v>
                </c:pt>
                <c:pt idx="6">
                  <c:v>4.7669999999999995</c:v>
                </c:pt>
                <c:pt idx="7">
                  <c:v>3.1579999999999999</c:v>
                </c:pt>
                <c:pt idx="8">
                  <c:v>2.0049999999999999</c:v>
                </c:pt>
                <c:pt idx="9">
                  <c:v>0.87300000000000022</c:v>
                </c:pt>
                <c:pt idx="10">
                  <c:v>0.66900000000000026</c:v>
                </c:pt>
              </c:numCache>
            </c:numRef>
          </c:val>
        </c:ser>
        <c:ser>
          <c:idx val="6"/>
          <c:order val="7"/>
          <c:tx>
            <c:v>ens_trk_int (inc)</c:v>
          </c:tx>
          <c:spPr>
            <a:ln>
              <a:solidFill>
                <a:srgbClr val="7030A0"/>
              </a:solidFill>
              <a:prstDash val="dash"/>
            </a:ln>
          </c:spPr>
          <c:marker>
            <c:symbol val="none"/>
          </c:marker>
          <c:cat>
            <c:numRef>
              <c:f>threat!$A$17:$A$27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threat!$O$31:$O$41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marker val="1"/>
        <c:axId val="47938560"/>
        <c:axId val="47977600"/>
      </c:lineChart>
      <c:catAx>
        <c:axId val="47938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 time (hr)</a:t>
                </a:r>
              </a:p>
            </c:rich>
          </c:tx>
        </c:title>
        <c:numFmt formatCode="General" sourceLinked="1"/>
        <c:tickLblPos val="nextTo"/>
        <c:crossAx val="47977600"/>
        <c:crosses val="autoZero"/>
        <c:auto val="1"/>
        <c:lblAlgn val="ctr"/>
        <c:lblOffset val="100"/>
      </c:catAx>
      <c:valAx>
        <c:axId val="479776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Threat</a:t>
                </a:r>
                <a:r>
                  <a:rPr lang="en-US" baseline="0"/>
                  <a:t> </a:t>
                </a:r>
                <a:r>
                  <a:rPr lang="en-US"/>
                  <a:t>Score</a:t>
                </a:r>
              </a:p>
            </c:rich>
          </c:tx>
        </c:title>
        <c:numFmt formatCode="General" sourceLinked="1"/>
        <c:tickLblPos val="nextTo"/>
        <c:crossAx val="4793856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34-kt</a:t>
            </a:r>
            <a:r>
              <a:rPr lang="en-US" baseline="0"/>
              <a:t> </a:t>
            </a:r>
            <a:r>
              <a:rPr lang="en-US"/>
              <a:t>Wind Speed</a:t>
            </a:r>
            <a:r>
              <a:rPr lang="en-US" baseline="0"/>
              <a:t> Probs</a:t>
            </a:r>
            <a:endParaRPr lang="en-US"/>
          </a:p>
        </c:rich>
      </c:tx>
    </c:title>
    <c:plotArea>
      <c:layout/>
      <c:lineChart>
        <c:grouping val="standard"/>
        <c:ser>
          <c:idx val="0"/>
          <c:order val="0"/>
          <c:tx>
            <c:v>mcp_1000 (cum)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'34kt_bias'!$H$3:$H$13</c:f>
              <c:numCache>
                <c:formatCode>General</c:formatCode>
                <c:ptCount val="11"/>
                <c:pt idx="0">
                  <c:v>0.99342105263157943</c:v>
                </c:pt>
                <c:pt idx="1">
                  <c:v>1.1168831168831173</c:v>
                </c:pt>
                <c:pt idx="2">
                  <c:v>1.1158798283261802</c:v>
                </c:pt>
                <c:pt idx="3">
                  <c:v>1.1200631911532388</c:v>
                </c:pt>
                <c:pt idx="4">
                  <c:v>1.0977443609022557</c:v>
                </c:pt>
                <c:pt idx="5">
                  <c:v>1.1135416666666667</c:v>
                </c:pt>
                <c:pt idx="6">
                  <c:v>1.0989304812834224</c:v>
                </c:pt>
                <c:pt idx="7">
                  <c:v>1.0501992031872507</c:v>
                </c:pt>
                <c:pt idx="8">
                  <c:v>1.031601123595506</c:v>
                </c:pt>
                <c:pt idx="9">
                  <c:v>0.99036144578313257</c:v>
                </c:pt>
                <c:pt idx="10">
                  <c:v>0.97536945812807918</c:v>
                </c:pt>
              </c:numCache>
            </c:numRef>
          </c:val>
        </c:ser>
        <c:ser>
          <c:idx val="1"/>
          <c:order val="1"/>
          <c:tx>
            <c:v>mcp_93 (cum)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'34kt_bias'!$H$17:$H$27</c:f>
              <c:numCache>
                <c:formatCode>General</c:formatCode>
                <c:ptCount val="11"/>
                <c:pt idx="0">
                  <c:v>0.99342105263157943</c:v>
                </c:pt>
                <c:pt idx="1">
                  <c:v>1.1201298701298699</c:v>
                </c:pt>
                <c:pt idx="2">
                  <c:v>1.0901287553648065</c:v>
                </c:pt>
                <c:pt idx="3">
                  <c:v>1.0947867298578204</c:v>
                </c:pt>
                <c:pt idx="4">
                  <c:v>1.0701754385964917</c:v>
                </c:pt>
                <c:pt idx="5">
                  <c:v>1.0822916666666667</c:v>
                </c:pt>
                <c:pt idx="6">
                  <c:v>1.0695187165775399</c:v>
                </c:pt>
                <c:pt idx="7">
                  <c:v>1.0039840637450199</c:v>
                </c:pt>
                <c:pt idx="8">
                  <c:v>0.99508426966292118</c:v>
                </c:pt>
                <c:pt idx="9">
                  <c:v>0.9668674698795181</c:v>
                </c:pt>
                <c:pt idx="10">
                  <c:v>0.95730706075533656</c:v>
                </c:pt>
              </c:numCache>
            </c:numRef>
          </c:val>
        </c:ser>
        <c:ser>
          <c:idx val="2"/>
          <c:order val="2"/>
          <c:tx>
            <c:v>ens_trk (cum)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'34kt_bias'!$H$31:$H$41</c:f>
              <c:numCache>
                <c:formatCode>General</c:formatCode>
                <c:ptCount val="11"/>
                <c:pt idx="0">
                  <c:v>0.98026315789473639</c:v>
                </c:pt>
                <c:pt idx="1">
                  <c:v>1.0941558441558448</c:v>
                </c:pt>
                <c:pt idx="2">
                  <c:v>1.0942184154175589</c:v>
                </c:pt>
                <c:pt idx="3">
                  <c:v>1.0487421383647801</c:v>
                </c:pt>
                <c:pt idx="4">
                  <c:v>1.0012468827930174</c:v>
                </c:pt>
                <c:pt idx="5">
                  <c:v>0.99169262720664586</c:v>
                </c:pt>
                <c:pt idx="6">
                  <c:v>0.94746215494211916</c:v>
                </c:pt>
                <c:pt idx="7">
                  <c:v>0.90472377902321843</c:v>
                </c:pt>
                <c:pt idx="8">
                  <c:v>0.87980085348506454</c:v>
                </c:pt>
                <c:pt idx="9">
                  <c:v>0.83680981595092063</c:v>
                </c:pt>
                <c:pt idx="10">
                  <c:v>0.80878265703168462</c:v>
                </c:pt>
              </c:numCache>
            </c:numRef>
          </c:val>
        </c:ser>
        <c:ser>
          <c:idx val="7"/>
          <c:order val="3"/>
          <c:tx>
            <c:v>ens_trk_int (cum)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'34kt_bias'!$H$45:$H$55</c:f>
              <c:numCache>
                <c:formatCode>General</c:formatCode>
                <c:ptCount val="11"/>
                <c:pt idx="0">
                  <c:v>0.3092105263157896</c:v>
                </c:pt>
                <c:pt idx="1">
                  <c:v>0.33766233766233777</c:v>
                </c:pt>
                <c:pt idx="2">
                  <c:v>0.3169164882226983</c:v>
                </c:pt>
                <c:pt idx="3">
                  <c:v>0.30974842767295607</c:v>
                </c:pt>
                <c:pt idx="4">
                  <c:v>0.29551122194513718</c:v>
                </c:pt>
                <c:pt idx="5">
                  <c:v>0.30321910695742482</c:v>
                </c:pt>
                <c:pt idx="6">
                  <c:v>0.29474621549421198</c:v>
                </c:pt>
                <c:pt idx="7">
                  <c:v>0.2730184147317854</c:v>
                </c:pt>
                <c:pt idx="8">
                  <c:v>0.26600284495021337</c:v>
                </c:pt>
                <c:pt idx="9">
                  <c:v>0.25644171779141106</c:v>
                </c:pt>
                <c:pt idx="10">
                  <c:v>0.25569760978321293</c:v>
                </c:pt>
              </c:numCache>
            </c:numRef>
          </c:val>
        </c:ser>
        <c:ser>
          <c:idx val="3"/>
          <c:order val="4"/>
          <c:tx>
            <c:v>mcp_1000 (inc)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'34kt_bias'!$I$3:$I$13</c:f>
              <c:numCache>
                <c:formatCode>General</c:formatCode>
                <c:ptCount val="11"/>
                <c:pt idx="0">
                  <c:v>0.99342105263157943</c:v>
                </c:pt>
                <c:pt idx="1">
                  <c:v>1.0422077922077919</c:v>
                </c:pt>
                <c:pt idx="2">
                  <c:v>1.117460317460317</c:v>
                </c:pt>
                <c:pt idx="3">
                  <c:v>1.0392749244712993</c:v>
                </c:pt>
                <c:pt idx="4">
                  <c:v>1.1024844720496894</c:v>
                </c:pt>
                <c:pt idx="5">
                  <c:v>1.1927710843373498</c:v>
                </c:pt>
                <c:pt idx="6">
                  <c:v>1.05448717948718</c:v>
                </c:pt>
                <c:pt idx="7">
                  <c:v>1.1398809523809519</c:v>
                </c:pt>
                <c:pt idx="8">
                  <c:v>1.0415335463258786</c:v>
                </c:pt>
                <c:pt idx="9">
                  <c:v>1.0610465116279071</c:v>
                </c:pt>
                <c:pt idx="10">
                  <c:v>1.0193548387096774</c:v>
                </c:pt>
              </c:numCache>
            </c:numRef>
          </c:val>
        </c:ser>
        <c:ser>
          <c:idx val="4"/>
          <c:order val="5"/>
          <c:tx>
            <c:v>mcp_93 (inc)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'34kt_bias'!$I$17:$I$27</c:f>
              <c:numCache>
                <c:formatCode>General</c:formatCode>
                <c:ptCount val="11"/>
                <c:pt idx="0">
                  <c:v>0.99342105263157943</c:v>
                </c:pt>
                <c:pt idx="1">
                  <c:v>1.0454545454545454</c:v>
                </c:pt>
                <c:pt idx="2">
                  <c:v>1.0857142857142854</c:v>
                </c:pt>
                <c:pt idx="3">
                  <c:v>0.9939577039274925</c:v>
                </c:pt>
                <c:pt idx="4">
                  <c:v>1.0279503105590058</c:v>
                </c:pt>
                <c:pt idx="5">
                  <c:v>1.1536144578313252</c:v>
                </c:pt>
                <c:pt idx="6">
                  <c:v>1.0384615384615385</c:v>
                </c:pt>
                <c:pt idx="7">
                  <c:v>1.0505952380952379</c:v>
                </c:pt>
                <c:pt idx="8">
                  <c:v>1.022364217252395</c:v>
                </c:pt>
                <c:pt idx="9">
                  <c:v>1.101744186046512</c:v>
                </c:pt>
                <c:pt idx="10">
                  <c:v>1.1032258064516129</c:v>
                </c:pt>
              </c:numCache>
            </c:numRef>
          </c:val>
        </c:ser>
        <c:ser>
          <c:idx val="5"/>
          <c:order val="6"/>
          <c:tx>
            <c:v>ens_trk (inc)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'34kt_bias'!$I$31:$I$41</c:f>
              <c:numCache>
                <c:formatCode>General</c:formatCode>
                <c:ptCount val="11"/>
                <c:pt idx="0">
                  <c:v>0.98026315789473639</c:v>
                </c:pt>
                <c:pt idx="1">
                  <c:v>1.0259740259740258</c:v>
                </c:pt>
                <c:pt idx="2">
                  <c:v>1.123417721518988</c:v>
                </c:pt>
                <c:pt idx="3">
                  <c:v>0.9849397590361445</c:v>
                </c:pt>
                <c:pt idx="4">
                  <c:v>0.91614906832298149</c:v>
                </c:pt>
                <c:pt idx="5">
                  <c:v>0.96072507552870134</c:v>
                </c:pt>
                <c:pt idx="6">
                  <c:v>0.87012987012987086</c:v>
                </c:pt>
                <c:pt idx="7">
                  <c:v>0.76829268292682951</c:v>
                </c:pt>
                <c:pt idx="8">
                  <c:v>0.75503355704697994</c:v>
                </c:pt>
                <c:pt idx="9">
                  <c:v>0.75987841945288803</c:v>
                </c:pt>
                <c:pt idx="10">
                  <c:v>0.69620253164556967</c:v>
                </c:pt>
              </c:numCache>
            </c:numRef>
          </c:val>
        </c:ser>
        <c:ser>
          <c:idx val="6"/>
          <c:order val="7"/>
          <c:tx>
            <c:v>ens_trk_int (inc)</c:v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none"/>
          </c:marker>
          <c:val>
            <c:numRef>
              <c:f>'34kt_bias'!$I$45:$I$55</c:f>
              <c:numCache>
                <c:formatCode>General</c:formatCode>
                <c:ptCount val="11"/>
                <c:pt idx="0">
                  <c:v>0.3092105263157896</c:v>
                </c:pt>
                <c:pt idx="1">
                  <c:v>0.30844155844155835</c:v>
                </c:pt>
                <c:pt idx="2">
                  <c:v>0.28481012658227856</c:v>
                </c:pt>
                <c:pt idx="3">
                  <c:v>0.25</c:v>
                </c:pt>
                <c:pt idx="4">
                  <c:v>0.23913043478260876</c:v>
                </c:pt>
                <c:pt idx="5">
                  <c:v>0.27492447129909392</c:v>
                </c:pt>
                <c:pt idx="6">
                  <c:v>0.26623376623376627</c:v>
                </c:pt>
                <c:pt idx="7">
                  <c:v>0.23170731707317074</c:v>
                </c:pt>
                <c:pt idx="8">
                  <c:v>0.20805369127516779</c:v>
                </c:pt>
                <c:pt idx="9">
                  <c:v>0.24316109422492407</c:v>
                </c:pt>
                <c:pt idx="10">
                  <c:v>0.268987341772152</c:v>
                </c:pt>
              </c:numCache>
            </c:numRef>
          </c:val>
        </c:ser>
        <c:ser>
          <c:idx val="8"/>
          <c:order val="8"/>
          <c:tx>
            <c:v>Ideal</c:v>
          </c:tx>
          <c:spPr>
            <a:ln>
              <a:solidFill>
                <a:schemeClr val="tx1"/>
              </a:solidFill>
              <a:prstDash val="sysDot"/>
            </a:ln>
          </c:spPr>
          <c:marker>
            <c:symbol val="none"/>
          </c:marker>
          <c:val>
            <c:numRef>
              <c:f>'34kt_bias'!$K$32:$K$41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marker val="1"/>
        <c:axId val="48050176"/>
        <c:axId val="48052096"/>
      </c:lineChart>
      <c:catAx>
        <c:axId val="48050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 time (hr)</a:t>
                </a:r>
              </a:p>
            </c:rich>
          </c:tx>
        </c:title>
        <c:numFmt formatCode="General" sourceLinked="1"/>
        <c:tickLblPos val="nextTo"/>
        <c:crossAx val="48052096"/>
        <c:crosses val="autoZero"/>
        <c:auto val="1"/>
        <c:lblAlgn val="ctr"/>
        <c:lblOffset val="100"/>
      </c:catAx>
      <c:valAx>
        <c:axId val="480520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Multiplicative Bias</a:t>
                </a:r>
              </a:p>
            </c:rich>
          </c:tx>
        </c:title>
        <c:numFmt formatCode="General" sourceLinked="1"/>
        <c:tickLblPos val="nextTo"/>
        <c:crossAx val="4805017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64-kt</a:t>
            </a:r>
            <a:r>
              <a:rPr lang="en-US" baseline="0"/>
              <a:t> </a:t>
            </a:r>
            <a:r>
              <a:rPr lang="en-US"/>
              <a:t>Wind Speed</a:t>
            </a:r>
            <a:r>
              <a:rPr lang="en-US" baseline="0"/>
              <a:t> Probs</a:t>
            </a:r>
            <a:endParaRPr lang="en-US"/>
          </a:p>
        </c:rich>
      </c:tx>
    </c:title>
    <c:plotArea>
      <c:layout/>
      <c:lineChart>
        <c:grouping val="standard"/>
        <c:ser>
          <c:idx val="0"/>
          <c:order val="0"/>
          <c:tx>
            <c:v>mcp_1000 (cum)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'64kt_bias'!$H$3:$H$13</c:f>
              <c:numCache>
                <c:formatCode>General</c:formatCode>
                <c:ptCount val="11"/>
                <c:pt idx="0">
                  <c:v>1.3333333333333333</c:v>
                </c:pt>
                <c:pt idx="1">
                  <c:v>1.2777777777777779</c:v>
                </c:pt>
                <c:pt idx="2">
                  <c:v>1.2285714285714284</c:v>
                </c:pt>
                <c:pt idx="3">
                  <c:v>1.2075471698113212</c:v>
                </c:pt>
                <c:pt idx="4">
                  <c:v>1.1486486486486487</c:v>
                </c:pt>
                <c:pt idx="5">
                  <c:v>1.1562500000000004</c:v>
                </c:pt>
                <c:pt idx="6">
                  <c:v>1.1120689655172418</c:v>
                </c:pt>
                <c:pt idx="7">
                  <c:v>1.0437956204379555</c:v>
                </c:pt>
                <c:pt idx="8">
                  <c:v>0.99375000000000002</c:v>
                </c:pt>
                <c:pt idx="9">
                  <c:v>0.92462311557788956</c:v>
                </c:pt>
                <c:pt idx="10">
                  <c:v>0.88789237668161458</c:v>
                </c:pt>
              </c:numCache>
            </c:numRef>
          </c:val>
        </c:ser>
        <c:ser>
          <c:idx val="1"/>
          <c:order val="1"/>
          <c:tx>
            <c:v>mcp_93 (cum)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'64kt_bias'!$H$17:$H$27</c:f>
              <c:numCache>
                <c:formatCode>General</c:formatCode>
                <c:ptCount val="11"/>
                <c:pt idx="0">
                  <c:v>1.3333333333333333</c:v>
                </c:pt>
                <c:pt idx="1">
                  <c:v>1.2777777777777779</c:v>
                </c:pt>
                <c:pt idx="2">
                  <c:v>1.2</c:v>
                </c:pt>
                <c:pt idx="3">
                  <c:v>1.1509433962264151</c:v>
                </c:pt>
                <c:pt idx="4">
                  <c:v>1.1081081081081081</c:v>
                </c:pt>
                <c:pt idx="5">
                  <c:v>1.125</c:v>
                </c:pt>
                <c:pt idx="6">
                  <c:v>1.103448275862069</c:v>
                </c:pt>
                <c:pt idx="7">
                  <c:v>1.0291970802919701</c:v>
                </c:pt>
                <c:pt idx="8">
                  <c:v>0.99375000000000002</c:v>
                </c:pt>
                <c:pt idx="9">
                  <c:v>0.93969849246231185</c:v>
                </c:pt>
                <c:pt idx="10">
                  <c:v>0.91928251121076199</c:v>
                </c:pt>
              </c:numCache>
            </c:numRef>
          </c:val>
        </c:ser>
        <c:ser>
          <c:idx val="2"/>
          <c:order val="2"/>
          <c:tx>
            <c:v>ens_trk (cum)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'64kt_bias'!$H$31:$H$41</c:f>
              <c:numCache>
                <c:formatCode>General</c:formatCode>
                <c:ptCount val="11"/>
                <c:pt idx="0">
                  <c:v>1.3333333333333333</c:v>
                </c:pt>
                <c:pt idx="1">
                  <c:v>1.1578947368421049</c:v>
                </c:pt>
                <c:pt idx="2">
                  <c:v>1.1666666666666667</c:v>
                </c:pt>
                <c:pt idx="3">
                  <c:v>1.1111111111111116</c:v>
                </c:pt>
                <c:pt idx="4">
                  <c:v>1.0533333333333335</c:v>
                </c:pt>
                <c:pt idx="5">
                  <c:v>1.0412371134020619</c:v>
                </c:pt>
                <c:pt idx="6">
                  <c:v>0.98290598290598286</c:v>
                </c:pt>
                <c:pt idx="7">
                  <c:v>0.9208633093525177</c:v>
                </c:pt>
                <c:pt idx="8">
                  <c:v>0.87500000000000033</c:v>
                </c:pt>
                <c:pt idx="9">
                  <c:v>0.81313131313131315</c:v>
                </c:pt>
                <c:pt idx="10">
                  <c:v>0.77130044843049361</c:v>
                </c:pt>
              </c:numCache>
            </c:numRef>
          </c:val>
        </c:ser>
        <c:ser>
          <c:idx val="7"/>
          <c:order val="3"/>
          <c:tx>
            <c:v>ens_trk_int (cum)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'64kt_bias'!$H$45:$H$55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4"/>
          <c:tx>
            <c:v>mcp_1000 (inc)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'64kt_bias'!$I$3:$I$13</c:f>
              <c:numCache>
                <c:formatCode>General</c:formatCode>
                <c:ptCount val="11"/>
                <c:pt idx="0">
                  <c:v>1.3333333333333333</c:v>
                </c:pt>
                <c:pt idx="1">
                  <c:v>1.2777777777777779</c:v>
                </c:pt>
                <c:pt idx="2">
                  <c:v>1.1904761904761905</c:v>
                </c:pt>
                <c:pt idx="3">
                  <c:v>1.1904761904761905</c:v>
                </c:pt>
                <c:pt idx="4">
                  <c:v>1.0833333333333333</c:v>
                </c:pt>
                <c:pt idx="5">
                  <c:v>1.2083333333333333</c:v>
                </c:pt>
                <c:pt idx="6">
                  <c:v>0.96153846153846168</c:v>
                </c:pt>
                <c:pt idx="7">
                  <c:v>1</c:v>
                </c:pt>
                <c:pt idx="8">
                  <c:v>0.76666666666666672</c:v>
                </c:pt>
                <c:pt idx="9">
                  <c:v>0.86206896551724121</c:v>
                </c:pt>
                <c:pt idx="10">
                  <c:v>0.67741935483870974</c:v>
                </c:pt>
              </c:numCache>
            </c:numRef>
          </c:val>
        </c:ser>
        <c:ser>
          <c:idx val="4"/>
          <c:order val="5"/>
          <c:tx>
            <c:v>mcp_93 (inc)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'64kt_bias'!$I$17:$I$27</c:f>
              <c:numCache>
                <c:formatCode>General</c:formatCode>
                <c:ptCount val="11"/>
                <c:pt idx="0">
                  <c:v>1.3333333333333333</c:v>
                </c:pt>
                <c:pt idx="1">
                  <c:v>1.2777777777777779</c:v>
                </c:pt>
                <c:pt idx="2">
                  <c:v>1.1428571428571432</c:v>
                </c:pt>
                <c:pt idx="3">
                  <c:v>1.047619047619047</c:v>
                </c:pt>
                <c:pt idx="4">
                  <c:v>1</c:v>
                </c:pt>
                <c:pt idx="5">
                  <c:v>1.2083333333333333</c:v>
                </c:pt>
                <c:pt idx="6">
                  <c:v>1</c:v>
                </c:pt>
                <c:pt idx="7">
                  <c:v>1.0384615384615385</c:v>
                </c:pt>
                <c:pt idx="8">
                  <c:v>0.8</c:v>
                </c:pt>
                <c:pt idx="9">
                  <c:v>1</c:v>
                </c:pt>
                <c:pt idx="10">
                  <c:v>0.8387096774193552</c:v>
                </c:pt>
              </c:numCache>
            </c:numRef>
          </c:val>
        </c:ser>
        <c:ser>
          <c:idx val="5"/>
          <c:order val="6"/>
          <c:tx>
            <c:v>ens_trk (inc)</c:v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'34kt_bs'!$J$4:$J$14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'64kt_bias'!$I$31:$I$41</c:f>
              <c:numCache>
                <c:formatCode>General</c:formatCode>
                <c:ptCount val="11"/>
                <c:pt idx="0">
                  <c:v>1.3333333333333333</c:v>
                </c:pt>
                <c:pt idx="1">
                  <c:v>1.1578947368421049</c:v>
                </c:pt>
                <c:pt idx="2">
                  <c:v>1.1363636363636365</c:v>
                </c:pt>
                <c:pt idx="3">
                  <c:v>1.0952380952380947</c:v>
                </c:pt>
                <c:pt idx="4">
                  <c:v>0.91999999999999993</c:v>
                </c:pt>
                <c:pt idx="5">
                  <c:v>1</c:v>
                </c:pt>
                <c:pt idx="6">
                  <c:v>0.77777777777777801</c:v>
                </c:pt>
                <c:pt idx="7">
                  <c:v>0.76923076923076927</c:v>
                </c:pt>
                <c:pt idx="8">
                  <c:v>0.64285714285714279</c:v>
                </c:pt>
                <c:pt idx="9">
                  <c:v>0.67857142857142883</c:v>
                </c:pt>
                <c:pt idx="10">
                  <c:v>0.53125</c:v>
                </c:pt>
              </c:numCache>
            </c:numRef>
          </c:val>
        </c:ser>
        <c:ser>
          <c:idx val="6"/>
          <c:order val="7"/>
          <c:tx>
            <c:v>ens_trk_int (inc)</c:v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none"/>
          </c:marker>
          <c:val>
            <c:numRef>
              <c:f>'64kt_bias'!$I$45:$I$55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marker val="1"/>
        <c:axId val="48086400"/>
        <c:axId val="48109056"/>
      </c:lineChart>
      <c:catAx>
        <c:axId val="48086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 time (hr)</a:t>
                </a:r>
              </a:p>
            </c:rich>
          </c:tx>
        </c:title>
        <c:numFmt formatCode="General" sourceLinked="1"/>
        <c:tickLblPos val="nextTo"/>
        <c:crossAx val="48109056"/>
        <c:crosses val="autoZero"/>
        <c:auto val="1"/>
        <c:lblAlgn val="ctr"/>
        <c:lblOffset val="100"/>
      </c:catAx>
      <c:valAx>
        <c:axId val="481090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Multiplicative Bias</a:t>
                </a:r>
              </a:p>
            </c:rich>
          </c:tx>
        </c:title>
        <c:numFmt formatCode="General" sourceLinked="1"/>
        <c:tickLblPos val="nextTo"/>
        <c:crossAx val="48086400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70C8-B2BD-472F-B521-BB2BEF5D4DAE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5D2DC-4194-4F8F-A92D-2AF543D15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TS </a:t>
            </a:r>
            <a:r>
              <a:rPr lang="en-US" dirty="0" smtClean="0">
                <a:sym typeface="Wingdings" pitchFamily="2" charset="2"/>
              </a:rPr>
              <a:t> How well did</a:t>
            </a:r>
            <a:r>
              <a:rPr lang="en-US" baseline="0" dirty="0" smtClean="0">
                <a:sym typeface="Wingdings" pitchFamily="2" charset="2"/>
              </a:rPr>
              <a:t> forecast “yes” correspond to observed “yes”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5D2DC-4194-4F8F-A92D-2AF543D155D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Magnitude of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5D2DC-4194-4F8F-A92D-2AF543D155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BC60-8E92-4FC4-B792-0C56460DE8CD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A2072-4730-42AB-A236-1216E21B5082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E62E-FAC5-48C6-AC84-27B9CBC0A429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C4C-C5B0-4B77-B9F9-C40BD51BFE50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58F0-B319-4F79-AB5A-9248C0DC60BC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E0CA3-8F28-451B-A521-32A748542EA9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ED90-91F5-41D7-AB31-412BA2BBA1AF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9DE7-EAB9-44BE-B2B0-D75A2966C319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44BC-8A9F-443A-910F-53F843E3820A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AB7E6-7832-4D82-8E9B-B72CC072273B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5F7F-AAFF-4CC5-8169-2555AD3EC0FA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F87CF-727F-4B33-A5B3-6322AF5E460D}" type="datetime1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9180-68CE-425A-9D07-CC6E597209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HFIP Ensemble Subgroup</a:t>
            </a:r>
            <a:br>
              <a:rPr lang="en-US" dirty="0" smtClean="0"/>
            </a:br>
            <a:r>
              <a:rPr lang="en-US" dirty="0" smtClean="0"/>
              <a:t>Prototype Ensemble Products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Hybrid Dynamical-Statistical Wind Probabilities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600200"/>
          </a:xfrm>
        </p:spPr>
        <p:txBody>
          <a:bodyPr/>
          <a:lstStyle/>
          <a:p>
            <a:r>
              <a:rPr lang="en-US" dirty="0" smtClean="0"/>
              <a:t>Andrea Schumacher </a:t>
            </a:r>
          </a:p>
          <a:p>
            <a:r>
              <a:rPr lang="en-US" dirty="0" smtClean="0"/>
              <a:t>9 Jan 2012 Teleconference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gpce_al092011_082512_034_1000.png"/>
          <p:cNvPicPr>
            <a:picLocks noChangeAspect="1"/>
          </p:cNvPicPr>
          <p:nvPr/>
        </p:nvPicPr>
        <p:blipFill>
          <a:blip r:embed="rId2" cstate="print"/>
          <a:srcRect l="22500" t="10667" r="45000" b="40000"/>
          <a:stretch>
            <a:fillRect/>
          </a:stretch>
        </p:blipFill>
        <p:spPr>
          <a:xfrm>
            <a:off x="1447800" y="914400"/>
            <a:ext cx="3090672" cy="2638926"/>
          </a:xfrm>
          <a:prstGeom prst="rect">
            <a:avLst/>
          </a:prstGeom>
        </p:spPr>
      </p:pic>
      <p:pic>
        <p:nvPicPr>
          <p:cNvPr id="5" name="Picture 4" descr="mcgpce_al092011_082512_034_0093.png"/>
          <p:cNvPicPr>
            <a:picLocks noChangeAspect="1"/>
          </p:cNvPicPr>
          <p:nvPr/>
        </p:nvPicPr>
        <p:blipFill>
          <a:blip r:embed="rId3" cstate="print"/>
          <a:srcRect l="22500" t="10667" r="45000" b="40000"/>
          <a:stretch>
            <a:fillRect/>
          </a:stretch>
        </p:blipFill>
        <p:spPr>
          <a:xfrm>
            <a:off x="4648200" y="914400"/>
            <a:ext cx="3090672" cy="2638940"/>
          </a:xfrm>
          <a:prstGeom prst="rect">
            <a:avLst/>
          </a:prstGeom>
        </p:spPr>
      </p:pic>
      <p:pic>
        <p:nvPicPr>
          <p:cNvPr id="6" name="Picture 5" descr="mcgpce_al092011_082512_034_mens.png"/>
          <p:cNvPicPr>
            <a:picLocks noChangeAspect="1"/>
          </p:cNvPicPr>
          <p:nvPr/>
        </p:nvPicPr>
        <p:blipFill>
          <a:blip r:embed="rId4" cstate="print"/>
          <a:srcRect l="22500" t="10667" r="45000" b="40000"/>
          <a:stretch>
            <a:fillRect/>
          </a:stretch>
        </p:blipFill>
        <p:spPr>
          <a:xfrm>
            <a:off x="1447800" y="3657600"/>
            <a:ext cx="3090673" cy="2638951"/>
          </a:xfrm>
          <a:prstGeom prst="rect">
            <a:avLst/>
          </a:prstGeom>
        </p:spPr>
      </p:pic>
      <p:pic>
        <p:nvPicPr>
          <p:cNvPr id="7" name="Picture 6" descr="mcgpce_al092011_082512_034_mint.png"/>
          <p:cNvPicPr>
            <a:picLocks noChangeAspect="1"/>
          </p:cNvPicPr>
          <p:nvPr/>
        </p:nvPicPr>
        <p:blipFill>
          <a:blip r:embed="rId5" cstate="print"/>
          <a:srcRect l="22500" t="10667" r="45000" b="40000"/>
          <a:stretch>
            <a:fillRect/>
          </a:stretch>
        </p:blipFill>
        <p:spPr>
          <a:xfrm>
            <a:off x="4648200" y="3657600"/>
            <a:ext cx="3090673" cy="2638951"/>
          </a:xfrm>
          <a:prstGeom prst="rect">
            <a:avLst/>
          </a:prstGeom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57200" y="122238"/>
            <a:ext cx="8229600" cy="868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34-kt Wind Speed Probabilities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38273" y="2602468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MCP (N=1000)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926" y="2590800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(N=93)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92428" y="5181600"/>
            <a:ext cx="1011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w/</a:t>
            </a:r>
          </a:p>
          <a:p>
            <a:pPr algn="ctr"/>
            <a:r>
              <a:rPr lang="en-US" sz="1600" b="1" dirty="0" smtClean="0"/>
              <a:t>ensemble</a:t>
            </a:r>
          </a:p>
          <a:p>
            <a:pPr algn="ctr"/>
            <a:r>
              <a:rPr lang="en-US" sz="1600" b="1" dirty="0" smtClean="0"/>
              <a:t>tracks</a:t>
            </a:r>
          </a:p>
          <a:p>
            <a:pPr algn="ctr"/>
            <a:r>
              <a:rPr lang="en-US" sz="1600" b="1" dirty="0" smtClean="0"/>
              <a:t>(N=93)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66675" y="4876800"/>
            <a:ext cx="1472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 ensemble</a:t>
            </a:r>
          </a:p>
          <a:p>
            <a:pPr algn="ctr"/>
            <a:r>
              <a:rPr lang="en-US" sz="1600" b="1" dirty="0"/>
              <a:t>t</a:t>
            </a:r>
            <a:r>
              <a:rPr lang="en-US" sz="1600" b="1" dirty="0" smtClean="0"/>
              <a:t>racks &amp; intensities (N=93)</a:t>
            </a:r>
            <a:endParaRPr lang="en-US" sz="1600" b="1" dirty="0"/>
          </a:p>
        </p:txBody>
      </p:sp>
      <p:pic>
        <p:nvPicPr>
          <p:cNvPr id="15" name="Picture 14" descr="mcgpce_al092011_082512_034_mint.png"/>
          <p:cNvPicPr>
            <a:picLocks noChangeAspect="1"/>
          </p:cNvPicPr>
          <p:nvPr/>
        </p:nvPicPr>
        <p:blipFill>
          <a:blip r:embed="rId5" cstate="print"/>
          <a:srcRect l="9000" t="86667" r="8250" b="1333"/>
          <a:stretch>
            <a:fillRect/>
          </a:stretch>
        </p:blipFill>
        <p:spPr>
          <a:xfrm>
            <a:off x="2057400" y="6400800"/>
            <a:ext cx="5246218" cy="427939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gpce_al092011_082512_064_1000.png"/>
          <p:cNvPicPr>
            <a:picLocks noChangeAspect="1"/>
          </p:cNvPicPr>
          <p:nvPr/>
        </p:nvPicPr>
        <p:blipFill>
          <a:blip r:embed="rId2" cstate="print"/>
          <a:srcRect l="22500" t="10667" r="45000" b="40000"/>
          <a:stretch>
            <a:fillRect/>
          </a:stretch>
        </p:blipFill>
        <p:spPr>
          <a:xfrm>
            <a:off x="1371600" y="914400"/>
            <a:ext cx="3090673" cy="2638951"/>
          </a:xfrm>
          <a:prstGeom prst="rect">
            <a:avLst/>
          </a:prstGeom>
        </p:spPr>
      </p:pic>
      <p:pic>
        <p:nvPicPr>
          <p:cNvPr id="3" name="Picture 2" descr="mcgpce_al092011_082512_064_0093.png"/>
          <p:cNvPicPr>
            <a:picLocks noChangeAspect="1"/>
          </p:cNvPicPr>
          <p:nvPr/>
        </p:nvPicPr>
        <p:blipFill>
          <a:blip r:embed="rId3" cstate="print"/>
          <a:srcRect l="22500" t="10667" r="45000" b="40000"/>
          <a:stretch>
            <a:fillRect/>
          </a:stretch>
        </p:blipFill>
        <p:spPr>
          <a:xfrm>
            <a:off x="4572000" y="914400"/>
            <a:ext cx="3090673" cy="2638951"/>
          </a:xfrm>
          <a:prstGeom prst="rect">
            <a:avLst/>
          </a:prstGeom>
        </p:spPr>
      </p:pic>
      <p:pic>
        <p:nvPicPr>
          <p:cNvPr id="4" name="Picture 3" descr="mcgpce_al092011_082512_064_mens.png"/>
          <p:cNvPicPr>
            <a:picLocks noChangeAspect="1"/>
          </p:cNvPicPr>
          <p:nvPr/>
        </p:nvPicPr>
        <p:blipFill>
          <a:blip r:embed="rId4" cstate="print"/>
          <a:srcRect l="22500" t="10667" r="45000" b="40000"/>
          <a:stretch>
            <a:fillRect/>
          </a:stretch>
        </p:blipFill>
        <p:spPr>
          <a:xfrm>
            <a:off x="1371600" y="3685649"/>
            <a:ext cx="3090673" cy="2638951"/>
          </a:xfrm>
          <a:prstGeom prst="rect">
            <a:avLst/>
          </a:prstGeom>
        </p:spPr>
      </p:pic>
      <p:pic>
        <p:nvPicPr>
          <p:cNvPr id="6" name="Picture 5" descr="mcgpce_al092011_082512_064_mint.png"/>
          <p:cNvPicPr>
            <a:picLocks noChangeAspect="1"/>
          </p:cNvPicPr>
          <p:nvPr/>
        </p:nvPicPr>
        <p:blipFill>
          <a:blip r:embed="rId5" cstate="print"/>
          <a:srcRect l="22500" t="10667" r="45000" b="40000"/>
          <a:stretch>
            <a:fillRect/>
          </a:stretch>
        </p:blipFill>
        <p:spPr>
          <a:xfrm>
            <a:off x="4572000" y="3685649"/>
            <a:ext cx="3090672" cy="2638951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122238"/>
            <a:ext cx="8229600" cy="86836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64-kt Wind Speed Probabilities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2526268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MCP (N=1000)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87253" y="2514600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(N=93)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90610" y="5105400"/>
            <a:ext cx="1330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w/</a:t>
            </a:r>
          </a:p>
          <a:p>
            <a:pPr algn="ctr"/>
            <a:r>
              <a:rPr lang="en-US" sz="1600" b="1" dirty="0" smtClean="0"/>
              <a:t>ensemble</a:t>
            </a:r>
          </a:p>
          <a:p>
            <a:pPr algn="ctr"/>
            <a:r>
              <a:rPr lang="en-US" sz="1600" b="1" dirty="0" smtClean="0"/>
              <a:t>tracks (N=93)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4002" y="4960203"/>
            <a:ext cx="1395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 ensemble</a:t>
            </a:r>
          </a:p>
          <a:p>
            <a:pPr algn="ctr"/>
            <a:r>
              <a:rPr lang="en-US" sz="1600" b="1" dirty="0"/>
              <a:t>t</a:t>
            </a:r>
            <a:r>
              <a:rPr lang="en-US" sz="1600" b="1" dirty="0" smtClean="0"/>
              <a:t>racks &amp; intensities (N=93)</a:t>
            </a:r>
            <a:endParaRPr lang="en-US" sz="1600" b="1" dirty="0"/>
          </a:p>
        </p:txBody>
      </p:sp>
      <p:pic>
        <p:nvPicPr>
          <p:cNvPr id="16" name="Picture 15" descr="mcgpce_al092011_082512_034_mint.png"/>
          <p:cNvPicPr>
            <a:picLocks noChangeAspect="1"/>
          </p:cNvPicPr>
          <p:nvPr/>
        </p:nvPicPr>
        <p:blipFill>
          <a:blip r:embed="rId6" cstate="print"/>
          <a:srcRect l="9000" t="86667" r="8250" b="1333"/>
          <a:stretch>
            <a:fillRect/>
          </a:stretch>
        </p:blipFill>
        <p:spPr>
          <a:xfrm>
            <a:off x="2057400" y="6400800"/>
            <a:ext cx="5246218" cy="42793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Example #2: </a:t>
            </a:r>
            <a:r>
              <a:rPr lang="en-US" b="1" dirty="0" err="1" smtClean="0"/>
              <a:t>Rina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26 </a:t>
            </a:r>
            <a:r>
              <a:rPr lang="en-US" b="1" smtClean="0"/>
              <a:t>Oct </a:t>
            </a:r>
            <a:r>
              <a:rPr lang="en-US" b="1" smtClean="0"/>
              <a:t>2011 </a:t>
            </a:r>
            <a:r>
              <a:rPr lang="en-US" b="1" dirty="0" smtClean="0"/>
              <a:t>at 12z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23554" name="Picture 2" descr="Loading Storm Graphics Lo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286249" cy="3429000"/>
          </a:xfrm>
          <a:prstGeom prst="rect">
            <a:avLst/>
          </a:prstGeom>
          <a:noFill/>
        </p:spPr>
      </p:pic>
      <p:pic>
        <p:nvPicPr>
          <p:cNvPr id="23556" name="Picture 4" descr="Loading Storm Graphics Loo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381500" cy="3505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tracks_al182011_102612_m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810000"/>
            <a:ext cx="3383280" cy="2980944"/>
          </a:xfrm>
          <a:prstGeom prst="rect">
            <a:avLst/>
          </a:prstGeom>
        </p:spPr>
      </p:pic>
      <p:pic>
        <p:nvPicPr>
          <p:cNvPr id="18" name="Picture 17" descr="etracks_al182011_102612_m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831336"/>
            <a:ext cx="3364992" cy="2950464"/>
          </a:xfrm>
          <a:prstGeom prst="rect">
            <a:avLst/>
          </a:prstGeom>
        </p:spPr>
      </p:pic>
      <p:pic>
        <p:nvPicPr>
          <p:cNvPr id="17" name="Picture 16" descr="etracks_al182011_102612_0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838200"/>
            <a:ext cx="3429000" cy="2911880"/>
          </a:xfrm>
          <a:prstGeom prst="rect">
            <a:avLst/>
          </a:prstGeom>
        </p:spPr>
      </p:pic>
      <p:pic>
        <p:nvPicPr>
          <p:cNvPr id="16" name="Picture 15" descr="etracks_al182011_102612_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838200"/>
            <a:ext cx="3352800" cy="2899719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>
          <a:xfrm>
            <a:off x="457200" y="1222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Realizations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1365647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MCP (N=1000)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98427" y="1353979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(N=93)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2023" y="4045803"/>
            <a:ext cx="1217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</a:t>
            </a:r>
          </a:p>
          <a:p>
            <a:pPr algn="ctr"/>
            <a:r>
              <a:rPr lang="en-US" sz="1600" b="1" dirty="0" smtClean="0"/>
              <a:t>ensemble</a:t>
            </a:r>
          </a:p>
          <a:p>
            <a:pPr algn="ctr"/>
            <a:r>
              <a:rPr lang="en-US" sz="1600" b="1" dirty="0" smtClean="0"/>
              <a:t>tracks (N=93)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3951982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 ensemble</a:t>
            </a:r>
          </a:p>
          <a:p>
            <a:pPr algn="ctr"/>
            <a:r>
              <a:rPr lang="en-US" sz="1600" b="1" dirty="0"/>
              <a:t>t</a:t>
            </a:r>
            <a:r>
              <a:rPr lang="en-US" sz="1600" b="1" dirty="0" smtClean="0"/>
              <a:t>racks &amp; intensities (N=93)</a:t>
            </a:r>
            <a:endParaRPr lang="en-US" sz="16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cgpce_al182011_102612_034_mint.png"/>
          <p:cNvPicPr>
            <a:picLocks noChangeAspect="1"/>
          </p:cNvPicPr>
          <p:nvPr/>
        </p:nvPicPr>
        <p:blipFill>
          <a:blip r:embed="rId2" cstate="print"/>
          <a:srcRect r="3000"/>
          <a:stretch>
            <a:fillRect/>
          </a:stretch>
        </p:blipFill>
        <p:spPr>
          <a:xfrm>
            <a:off x="4648452" y="3581400"/>
            <a:ext cx="3027795" cy="2590800"/>
          </a:xfrm>
          <a:prstGeom prst="rect">
            <a:avLst/>
          </a:prstGeom>
        </p:spPr>
      </p:pic>
      <p:pic>
        <p:nvPicPr>
          <p:cNvPr id="2" name="Picture 1" descr="mcgpce_al182011_102612_034_1000.png"/>
          <p:cNvPicPr>
            <a:picLocks noChangeAspect="1"/>
          </p:cNvPicPr>
          <p:nvPr/>
        </p:nvPicPr>
        <p:blipFill>
          <a:blip r:embed="rId3" cstate="print"/>
          <a:srcRect l="20250" t="33333" r="57000" b="32000"/>
          <a:stretch>
            <a:fillRect/>
          </a:stretch>
        </p:blipFill>
        <p:spPr>
          <a:xfrm>
            <a:off x="1447800" y="838200"/>
            <a:ext cx="3051048" cy="2615209"/>
          </a:xfrm>
          <a:prstGeom prst="rect">
            <a:avLst/>
          </a:prstGeom>
        </p:spPr>
      </p:pic>
      <p:pic>
        <p:nvPicPr>
          <p:cNvPr id="3" name="Picture 2" descr="mcgpce_al182011_102612_034_0093.png"/>
          <p:cNvPicPr>
            <a:picLocks noChangeAspect="1"/>
          </p:cNvPicPr>
          <p:nvPr/>
        </p:nvPicPr>
        <p:blipFill>
          <a:blip r:embed="rId4" cstate="print"/>
          <a:srcRect l="20250" t="33333" r="57000" b="32000"/>
          <a:stretch>
            <a:fillRect/>
          </a:stretch>
        </p:blipFill>
        <p:spPr>
          <a:xfrm>
            <a:off x="4648200" y="838200"/>
            <a:ext cx="3051048" cy="2615209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34-kt Wind Speed Probabilities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mcgpce_al092011_082512_034_mint.png"/>
          <p:cNvPicPr>
            <a:picLocks noChangeAspect="1"/>
          </p:cNvPicPr>
          <p:nvPr/>
        </p:nvPicPr>
        <p:blipFill>
          <a:blip r:embed="rId5" cstate="print"/>
          <a:srcRect l="9000" t="86667" r="8250" b="1333"/>
          <a:stretch>
            <a:fillRect/>
          </a:stretch>
        </p:blipFill>
        <p:spPr>
          <a:xfrm>
            <a:off x="2057400" y="6400800"/>
            <a:ext cx="5246218" cy="427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1307068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MCP (N=1000)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1295400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(N=93)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987225"/>
            <a:ext cx="1142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</a:t>
            </a:r>
          </a:p>
          <a:p>
            <a:pPr algn="ctr"/>
            <a:r>
              <a:rPr lang="en-US" sz="1600" b="1" dirty="0" smtClean="0"/>
              <a:t>ensemble</a:t>
            </a:r>
          </a:p>
          <a:p>
            <a:pPr algn="ctr"/>
            <a:r>
              <a:rPr lang="en-US" sz="1600" b="1" dirty="0" smtClean="0"/>
              <a:t>tracks (N=93)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76402" y="3893403"/>
            <a:ext cx="1319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 ensemble</a:t>
            </a:r>
          </a:p>
          <a:p>
            <a:pPr algn="ctr"/>
            <a:r>
              <a:rPr lang="en-US" sz="1600" b="1" dirty="0"/>
              <a:t>t</a:t>
            </a:r>
            <a:r>
              <a:rPr lang="en-US" sz="1600" b="1" dirty="0" smtClean="0"/>
              <a:t>racks &amp; intensities (N=93)</a:t>
            </a:r>
            <a:endParaRPr lang="en-US" sz="1600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" name="Picture 16" descr="mcgpce_al182011_102612_034_mens.png"/>
          <p:cNvPicPr>
            <a:picLocks noChangeAspect="1"/>
          </p:cNvPicPr>
          <p:nvPr/>
        </p:nvPicPr>
        <p:blipFill>
          <a:blip r:embed="rId6" cstate="print"/>
          <a:srcRect l="20250" t="33333" r="57000" b="32000"/>
          <a:stretch>
            <a:fillRect/>
          </a:stretch>
        </p:blipFill>
        <p:spPr>
          <a:xfrm>
            <a:off x="1447800" y="3581400"/>
            <a:ext cx="3048000" cy="2612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mcgpce_al182011_102612_064_m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581400"/>
            <a:ext cx="3066035" cy="2633254"/>
          </a:xfrm>
          <a:prstGeom prst="rect">
            <a:avLst/>
          </a:prstGeom>
        </p:spPr>
      </p:pic>
      <p:pic>
        <p:nvPicPr>
          <p:cNvPr id="21" name="Picture 20" descr="mcgpce_al182011_102612_064_mens.png"/>
          <p:cNvPicPr>
            <a:picLocks noChangeAspect="1"/>
          </p:cNvPicPr>
          <p:nvPr/>
        </p:nvPicPr>
        <p:blipFill>
          <a:blip r:embed="rId3" cstate="print"/>
          <a:srcRect l="20250" t="33333" r="57000" b="32000"/>
          <a:stretch>
            <a:fillRect/>
          </a:stretch>
        </p:blipFill>
        <p:spPr>
          <a:xfrm>
            <a:off x="1447800" y="3581400"/>
            <a:ext cx="3051048" cy="2615197"/>
          </a:xfrm>
          <a:prstGeom prst="rect">
            <a:avLst/>
          </a:prstGeom>
        </p:spPr>
      </p:pic>
      <p:pic>
        <p:nvPicPr>
          <p:cNvPr id="19" name="Picture 18" descr="mcgpce_al182011_102612_064_0093.png"/>
          <p:cNvPicPr>
            <a:picLocks noChangeAspect="1"/>
          </p:cNvPicPr>
          <p:nvPr/>
        </p:nvPicPr>
        <p:blipFill>
          <a:blip r:embed="rId4" cstate="print"/>
          <a:srcRect l="20250" t="33333" r="57000" b="32000"/>
          <a:stretch>
            <a:fillRect/>
          </a:stretch>
        </p:blipFill>
        <p:spPr>
          <a:xfrm>
            <a:off x="4648200" y="838200"/>
            <a:ext cx="3051048" cy="2615197"/>
          </a:xfrm>
          <a:prstGeom prst="rect">
            <a:avLst/>
          </a:prstGeom>
        </p:spPr>
      </p:pic>
      <p:pic>
        <p:nvPicPr>
          <p:cNvPr id="17" name="Picture 16" descr="mcgpce_al182011_102612_064_1000.png"/>
          <p:cNvPicPr>
            <a:picLocks noChangeAspect="1"/>
          </p:cNvPicPr>
          <p:nvPr/>
        </p:nvPicPr>
        <p:blipFill>
          <a:blip r:embed="rId5" cstate="print"/>
          <a:srcRect l="20250" t="33333" r="57000" b="32000"/>
          <a:stretch>
            <a:fillRect/>
          </a:stretch>
        </p:blipFill>
        <p:spPr>
          <a:xfrm>
            <a:off x="1456554" y="854410"/>
            <a:ext cx="3039246" cy="2605080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64-kt Wind Speed Probabilities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mcgpce_al092011_082512_034_mint.png"/>
          <p:cNvPicPr>
            <a:picLocks noChangeAspect="1"/>
          </p:cNvPicPr>
          <p:nvPr/>
        </p:nvPicPr>
        <p:blipFill>
          <a:blip r:embed="rId6" cstate="print"/>
          <a:srcRect l="9000" t="86667" r="8250" b="1333"/>
          <a:stretch>
            <a:fillRect/>
          </a:stretch>
        </p:blipFill>
        <p:spPr>
          <a:xfrm>
            <a:off x="2057400" y="6400800"/>
            <a:ext cx="5246218" cy="4279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24200" y="1307068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MCP (N=1000)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1295400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(N=93)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3987225"/>
            <a:ext cx="1142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</a:t>
            </a:r>
          </a:p>
          <a:p>
            <a:pPr algn="ctr"/>
            <a:r>
              <a:rPr lang="en-US" sz="1600" b="1" dirty="0" smtClean="0"/>
              <a:t>ensemble</a:t>
            </a:r>
          </a:p>
          <a:p>
            <a:pPr algn="ctr"/>
            <a:r>
              <a:rPr lang="en-US" sz="1600" b="1" dirty="0" smtClean="0"/>
              <a:t>tracks (N=93)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76402" y="3893403"/>
            <a:ext cx="1319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 ensemble</a:t>
            </a:r>
          </a:p>
          <a:p>
            <a:pPr algn="ctr"/>
            <a:r>
              <a:rPr lang="en-US" sz="1600" b="1" dirty="0"/>
              <a:t>t</a:t>
            </a:r>
            <a:r>
              <a:rPr lang="en-US" sz="1600" b="1" dirty="0" smtClean="0"/>
              <a:t>racks &amp; intensities (N=93)</a:t>
            </a:r>
            <a:endParaRPr lang="en-US" sz="1600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2011 Atlantic Basin Verification</a:t>
            </a:r>
            <a:br>
              <a:rPr lang="en-US" b="1" dirty="0" smtClean="0"/>
            </a:br>
            <a:r>
              <a:rPr lang="en-US" b="1" dirty="0" smtClean="0"/>
              <a:t>Statistical MCP vs. Hybrid MCP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591"/>
            <a:ext cx="8839200" cy="37337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i="1" u="sng" dirty="0" smtClean="0"/>
              <a:t>Brier Skill Score:</a:t>
            </a:r>
            <a:r>
              <a:rPr lang="en-US" sz="2400" i="1" dirty="0" smtClean="0"/>
              <a:t>  </a:t>
            </a:r>
            <a:r>
              <a:rPr lang="en-US" sz="2400" dirty="0" smtClean="0"/>
              <a:t>Reference forecast assumes p = 0% everywhere</a:t>
            </a:r>
            <a:endParaRPr lang="en-US" sz="2400" u="sng" dirty="0" smtClean="0"/>
          </a:p>
          <a:p>
            <a:pPr>
              <a:lnSpc>
                <a:spcPct val="110000"/>
              </a:lnSpc>
            </a:pPr>
            <a:endParaRPr lang="en-US" sz="2400" i="1" u="sng" dirty="0"/>
          </a:p>
          <a:p>
            <a:pPr lvl="1">
              <a:lnSpc>
                <a:spcPct val="110000"/>
              </a:lnSpc>
              <a:buNone/>
            </a:pPr>
            <a:endParaRPr lang="en-US" sz="2000" dirty="0" smtClean="0"/>
          </a:p>
          <a:p>
            <a:pPr lvl="1">
              <a:lnSpc>
                <a:spcPct val="110000"/>
              </a:lnSpc>
              <a:buNone/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400" i="1" u="sng" dirty="0" smtClean="0"/>
              <a:t>Threat Score: </a:t>
            </a:r>
            <a:r>
              <a:rPr lang="en-US" sz="2400" dirty="0" smtClean="0"/>
              <a:t> Averaged over all probability thresholds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  <a:p>
            <a:pPr>
              <a:lnSpc>
                <a:spcPct val="110000"/>
              </a:lnSpc>
            </a:pP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i="1" u="sng" dirty="0" smtClean="0"/>
              <a:t>Multiplicative Bias:</a:t>
            </a:r>
          </a:p>
        </p:txBody>
      </p:sp>
      <p:pic>
        <p:nvPicPr>
          <p:cNvPr id="4" name="Picture 3" descr="bias.JPG"/>
          <p:cNvPicPr>
            <a:picLocks noChangeAspect="1"/>
          </p:cNvPicPr>
          <p:nvPr/>
        </p:nvPicPr>
        <p:blipFill>
          <a:blip r:embed="rId2" cstate="print"/>
          <a:srcRect l="25833" t="25556" r="63333" b="60000"/>
          <a:stretch>
            <a:fillRect/>
          </a:stretch>
        </p:blipFill>
        <p:spPr>
          <a:xfrm>
            <a:off x="3581401" y="5029396"/>
            <a:ext cx="1664310" cy="1664156"/>
          </a:xfrm>
          <a:prstGeom prst="rect">
            <a:avLst/>
          </a:prstGeom>
        </p:spPr>
      </p:pic>
      <p:pic>
        <p:nvPicPr>
          <p:cNvPr id="5" name="Picture 4" descr="bss.JPG"/>
          <p:cNvPicPr>
            <a:picLocks noChangeAspect="1"/>
          </p:cNvPicPr>
          <p:nvPr/>
        </p:nvPicPr>
        <p:blipFill>
          <a:blip r:embed="rId3" cstate="print"/>
          <a:srcRect l="9167" t="31111" r="78333" b="62222"/>
          <a:stretch>
            <a:fillRect/>
          </a:stretch>
        </p:blipFill>
        <p:spPr>
          <a:xfrm>
            <a:off x="6248400" y="2286190"/>
            <a:ext cx="1920240" cy="768134"/>
          </a:xfrm>
          <a:prstGeom prst="rect">
            <a:avLst/>
          </a:prstGeom>
        </p:spPr>
      </p:pic>
      <p:pic>
        <p:nvPicPr>
          <p:cNvPr id="6" name="Picture 5" descr="bss.JPG"/>
          <p:cNvPicPr>
            <a:picLocks noChangeAspect="1"/>
          </p:cNvPicPr>
          <p:nvPr/>
        </p:nvPicPr>
        <p:blipFill>
          <a:blip r:embed="rId3" cstate="print"/>
          <a:srcRect l="11667" t="61111" r="64167" b="31111"/>
          <a:stretch>
            <a:fillRect/>
          </a:stretch>
        </p:blipFill>
        <p:spPr>
          <a:xfrm>
            <a:off x="1219200" y="2209990"/>
            <a:ext cx="3712362" cy="896137"/>
          </a:xfrm>
          <a:prstGeom prst="rect">
            <a:avLst/>
          </a:prstGeom>
        </p:spPr>
      </p:pic>
      <p:pic>
        <p:nvPicPr>
          <p:cNvPr id="7" name="Picture 6" descr="threatscore.JPG"/>
          <p:cNvPicPr>
            <a:picLocks noChangeAspect="1"/>
          </p:cNvPicPr>
          <p:nvPr/>
        </p:nvPicPr>
        <p:blipFill>
          <a:blip r:embed="rId4" cstate="print"/>
          <a:srcRect l="21667" t="16667" r="53333" b="78889"/>
          <a:stretch>
            <a:fillRect/>
          </a:stretch>
        </p:blipFill>
        <p:spPr>
          <a:xfrm>
            <a:off x="2286000" y="4114990"/>
            <a:ext cx="3840480" cy="512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0" y="243859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ppaper_ver.JPG"/>
          <p:cNvPicPr>
            <a:picLocks noChangeAspect="1"/>
          </p:cNvPicPr>
          <p:nvPr/>
        </p:nvPicPr>
        <p:blipFill>
          <a:blip r:embed="rId2" cstate="print"/>
          <a:srcRect l="26667" t="14444" r="29167" b="69111"/>
          <a:stretch>
            <a:fillRect/>
          </a:stretch>
        </p:blipFill>
        <p:spPr>
          <a:xfrm>
            <a:off x="1090469" y="1600200"/>
            <a:ext cx="6834331" cy="1908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8217" y="1863826"/>
            <a:ext cx="1410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Observed</a:t>
            </a:r>
            <a:endParaRPr lang="en-US" sz="2400" b="1" dirty="0"/>
          </a:p>
        </p:txBody>
      </p:sp>
      <p:pic>
        <p:nvPicPr>
          <p:cNvPr id="8" name="Picture 7" descr="mcppaper_ver.JPG"/>
          <p:cNvPicPr>
            <a:picLocks noChangeAspect="1"/>
          </p:cNvPicPr>
          <p:nvPr/>
        </p:nvPicPr>
        <p:blipFill>
          <a:blip r:embed="rId2" cstate="print"/>
          <a:srcRect l="29167" t="68889" r="30833" b="27778"/>
          <a:stretch>
            <a:fillRect/>
          </a:stretch>
        </p:blipFill>
        <p:spPr>
          <a:xfrm>
            <a:off x="1761744" y="5943600"/>
            <a:ext cx="5705856" cy="35658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2011 Atlantic Verification (Cont…)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000" b="1" dirty="0" smtClean="0"/>
              <a:t>(Example: 34-kt wind speed probabilities  from 0 UTC 15 Aug 2007)</a:t>
            </a:r>
            <a:endParaRPr lang="en-US" sz="3200" b="1" dirty="0"/>
          </a:p>
        </p:txBody>
      </p:sp>
      <p:pic>
        <p:nvPicPr>
          <p:cNvPr id="10" name="Picture 9" descr="mcppaper_ver.JPG"/>
          <p:cNvPicPr>
            <a:picLocks noChangeAspect="1"/>
          </p:cNvPicPr>
          <p:nvPr/>
        </p:nvPicPr>
        <p:blipFill>
          <a:blip r:embed="rId2" cstate="print"/>
          <a:srcRect l="26667" t="46889" r="29167" b="36667"/>
          <a:stretch>
            <a:fillRect/>
          </a:stretch>
        </p:blipFill>
        <p:spPr>
          <a:xfrm>
            <a:off x="1143000" y="3616426"/>
            <a:ext cx="6833208" cy="1908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3921226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MCP Model</a:t>
            </a:r>
            <a:endParaRPr lang="en-US" sz="24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6488668"/>
            <a:ext cx="407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*See DeMaria et al. 2009 for more details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 – Brier Skill Scores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430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(99 cases)(18281 grid points) = 1846381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219200" y="762000"/>
          <a:ext cx="664845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19200" y="3581400"/>
          <a:ext cx="663892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– Threat Scores</a:t>
            </a:r>
            <a:endParaRPr lang="en-US" sz="22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430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(99 cases)(18281 grid points) = 1846381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143000" y="762000"/>
          <a:ext cx="67437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1219200" y="3657600"/>
          <a:ext cx="674370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r>
              <a:rPr lang="en-US" sz="3600" b="1"/>
              <a:t>Monte Carlo Wind Probability Model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Estimates probability of 34, 50 and 64 </a:t>
            </a:r>
            <a:r>
              <a:rPr lang="en-US" sz="2400" dirty="0" err="1"/>
              <a:t>kt</a:t>
            </a:r>
            <a:r>
              <a:rPr lang="en-US" sz="2400" dirty="0"/>
              <a:t> wind to 5 days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Implemented at NHC for 2006 hurricane season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Replaced Hurricane Strike Probabilities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1000 track realizations from random sampling NHC  </a:t>
            </a:r>
            <a:r>
              <a:rPr lang="en-US" sz="2400" i="1" dirty="0">
                <a:solidFill>
                  <a:srgbClr val="0066FF"/>
                </a:solidFill>
              </a:rPr>
              <a:t>track error</a:t>
            </a:r>
            <a:r>
              <a:rPr lang="en-US" sz="2400" dirty="0"/>
              <a:t> distributions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Intensity of realizations from random sampling NHC </a:t>
            </a:r>
            <a:r>
              <a:rPr lang="en-US" sz="2400" i="1" dirty="0">
                <a:solidFill>
                  <a:srgbClr val="0066FF"/>
                </a:solidFill>
              </a:rPr>
              <a:t>intensity error</a:t>
            </a:r>
            <a:r>
              <a:rPr lang="en-US" sz="2400" dirty="0"/>
              <a:t> distributions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Special treatment near land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Wind radii of realizations from radii CLIPER model and its </a:t>
            </a:r>
            <a:r>
              <a:rPr lang="en-US" sz="2400" i="1" dirty="0">
                <a:solidFill>
                  <a:srgbClr val="0066FF"/>
                </a:solidFill>
              </a:rPr>
              <a:t>radii error</a:t>
            </a:r>
            <a:r>
              <a:rPr lang="en-US" sz="2400" dirty="0"/>
              <a:t> distributions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Serial correlation of errors included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Probability at a point from counting number of realizations passing within the wind radii of interest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07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*See DeMaria et al. 2009 for more details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smtClean="0"/>
              <a:t>Results - Multiplicative Bias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430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(99 cases)(18281 grid points) = 1846381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1219200" y="838200"/>
          <a:ext cx="67437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1219200" y="3581400"/>
          <a:ext cx="674370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Hybrid statistical-dynamical wind probability model has been developed for Atlantic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Uses ensemble tracks, MCP intensity and wind radii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Using ensemble intensities degrade forecast considerably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Lower number of realizations does not degrade wind probabilities significantly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Smaller number of model ensembles available not expected to degrade MCP skill substantially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Hybrid MCP improvement over MCP at longer forecast times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Brier skill score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4-kt</a:t>
            </a:r>
            <a:r>
              <a:rPr lang="en-US" dirty="0" smtClean="0"/>
              <a:t> cumulative wind probabilities larger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after 24 hours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Threat score for </a:t>
            </a:r>
            <a:r>
              <a:rPr lang="en-US" dirty="0" smtClean="0">
                <a:solidFill>
                  <a:srgbClr val="0070C0"/>
                </a:solidFill>
              </a:rPr>
              <a:t>34-kt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64-kt</a:t>
            </a:r>
            <a:r>
              <a:rPr lang="en-US" dirty="0" smtClean="0"/>
              <a:t>) cumulative wind probabilities larger </a:t>
            </a:r>
            <a:r>
              <a:rPr lang="en-US" dirty="0" smtClean="0">
                <a:solidFill>
                  <a:srgbClr val="0070C0"/>
                </a:solidFill>
              </a:rPr>
              <a:t>after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84 hrs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after 72 hrs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Continuing work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Explore other methods for including ensemble tracks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Differential weighting of members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Kernel density estimation techniques </a:t>
            </a:r>
            <a:r>
              <a:rPr lang="en-US" dirty="0" smtClean="0">
                <a:sym typeface="Wingdings" pitchFamily="2" charset="2"/>
              </a:rPr>
              <a:t> more realizations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Examine weak tropical storm cases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Since global model ensemble members usually initialized at lower </a:t>
            </a:r>
            <a:r>
              <a:rPr lang="en-US" dirty="0" err="1" smtClean="0"/>
              <a:t>vmax</a:t>
            </a:r>
            <a:r>
              <a:rPr lang="en-US" dirty="0" smtClean="0"/>
              <a:t>, many ensemble members drop out at t = 0 </a:t>
            </a:r>
            <a:r>
              <a:rPr lang="en-US" dirty="0" smtClean="0">
                <a:sym typeface="Wingdings" pitchFamily="2" charset="2"/>
              </a:rPr>
              <a:t> lower wind probabilities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Set minimum </a:t>
            </a:r>
            <a:r>
              <a:rPr lang="en-US" dirty="0" err="1" smtClean="0">
                <a:sym typeface="Wingdings" pitchFamily="2" charset="2"/>
              </a:rPr>
              <a:t>v</a:t>
            </a:r>
            <a:r>
              <a:rPr lang="en-US" baseline="-25000" dirty="0" err="1" smtClean="0">
                <a:sym typeface="Wingdings" pitchFamily="2" charset="2"/>
              </a:rPr>
              <a:t>max</a:t>
            </a:r>
            <a:r>
              <a:rPr lang="en-US" dirty="0" smtClean="0">
                <a:sym typeface="Wingdings" pitchFamily="2" charset="2"/>
              </a:rPr>
              <a:t> for Hybrid Wind Probabilities?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Develop and test for E. Pacific and W. Pacific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>
              <a:buNone/>
            </a:pPr>
            <a:r>
              <a:rPr lang="en-US" sz="2400" dirty="0" smtClean="0"/>
              <a:t>DeMaria, M., J. A. Knaff, R. </a:t>
            </a:r>
            <a:r>
              <a:rPr lang="en-US" sz="2400" dirty="0" err="1" smtClean="0"/>
              <a:t>Knabb</a:t>
            </a:r>
            <a:r>
              <a:rPr lang="en-US" sz="2400" dirty="0" smtClean="0"/>
              <a:t>, C. Lauer, C. R. Sampson, R. T. DeMaria, 2009:  A New Method for Estimating Tropical Cyclone Wind Speed Probabilities, </a:t>
            </a:r>
            <a:r>
              <a:rPr lang="en-US" sz="2400" i="1" dirty="0" err="1" smtClean="0"/>
              <a:t>Wea</a:t>
            </a:r>
            <a:r>
              <a:rPr lang="en-US" sz="2400" i="1" dirty="0" smtClean="0"/>
              <a:t>. and Forecasting</a:t>
            </a:r>
            <a:r>
              <a:rPr lang="en-US" sz="2400" dirty="0" smtClean="0"/>
              <a:t>, </a:t>
            </a:r>
            <a:r>
              <a:rPr lang="en-US" sz="2400" b="1" dirty="0" smtClean="0"/>
              <a:t>24</a:t>
            </a:r>
            <a:r>
              <a:rPr lang="en-US" sz="2400" dirty="0" smtClean="0"/>
              <a:t>, pp. 1573-1591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073150" y="5802868"/>
            <a:ext cx="75614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1000 Track Realizations                  </a:t>
            </a:r>
            <a:r>
              <a:rPr lang="en-US" b="1" dirty="0" smtClean="0"/>
              <a:t>	 </a:t>
            </a:r>
            <a:r>
              <a:rPr lang="en-US" b="1" dirty="0"/>
              <a:t>64 </a:t>
            </a:r>
            <a:r>
              <a:rPr lang="en-US" b="1" dirty="0" err="1"/>
              <a:t>kt</a:t>
            </a:r>
            <a:r>
              <a:rPr lang="en-US" b="1" dirty="0"/>
              <a:t> 0-120 h Cumulative Probabilities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22300" y="180975"/>
            <a:ext cx="7423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/>
              <a:t>MC Probability Example</a:t>
            </a:r>
          </a:p>
          <a:p>
            <a:pPr algn="ctr"/>
            <a:r>
              <a:rPr lang="en-US" sz="3600" b="1" dirty="0"/>
              <a:t>Hurricane Ike 7 Sept 2008 12 UTC</a:t>
            </a:r>
          </a:p>
        </p:txBody>
      </p:sp>
      <p:pic>
        <p:nvPicPr>
          <p:cNvPr id="11276" name="Picture 12" descr="mcprob09_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976993"/>
            <a:ext cx="4033838" cy="3227388"/>
          </a:xfrm>
          <a:prstGeom prst="rect">
            <a:avLst/>
          </a:prstGeom>
          <a:noFill/>
        </p:spPr>
      </p:pic>
      <p:pic>
        <p:nvPicPr>
          <p:cNvPr id="11277" name="Picture 13" descr="ike_swarm_plot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35668"/>
            <a:ext cx="4429125" cy="416877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Developing Hybrid Statistical-Dynamical Wind Probabilities</a:t>
            </a:r>
            <a:endParaRPr lang="en-US" sz="36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229600" cy="5257800"/>
          </a:xfrm>
        </p:spPr>
        <p:txBody>
          <a:bodyPr/>
          <a:lstStyle/>
          <a:p>
            <a:r>
              <a:rPr lang="en-US" sz="2400" dirty="0" smtClean="0"/>
              <a:t>Atlantic Basin only (to start)</a:t>
            </a:r>
          </a:p>
          <a:p>
            <a:r>
              <a:rPr lang="en-US" sz="2400" dirty="0" smtClean="0"/>
              <a:t>Track </a:t>
            </a:r>
            <a:r>
              <a:rPr lang="en-US" sz="2400" dirty="0"/>
              <a:t>realizations from </a:t>
            </a:r>
            <a:r>
              <a:rPr lang="en-US" sz="2400" i="1" dirty="0" smtClean="0">
                <a:solidFill>
                  <a:srgbClr val="FF0000"/>
                </a:solidFill>
              </a:rPr>
              <a:t>global model ensemble tracks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Intensity of realizations from random sampling NHC </a:t>
            </a:r>
            <a:r>
              <a:rPr lang="en-US" sz="2400" i="1" dirty="0">
                <a:solidFill>
                  <a:srgbClr val="0066FF"/>
                </a:solidFill>
              </a:rPr>
              <a:t>intensity error</a:t>
            </a:r>
            <a:r>
              <a:rPr lang="en-US" sz="2400" dirty="0"/>
              <a:t> distributions</a:t>
            </a:r>
          </a:p>
          <a:p>
            <a:pPr lvl="1"/>
            <a:r>
              <a:rPr lang="en-US" sz="2000" dirty="0"/>
              <a:t>Special treatment near land </a:t>
            </a:r>
          </a:p>
          <a:p>
            <a:r>
              <a:rPr lang="en-US" sz="2400" dirty="0"/>
              <a:t>Wind radii of realizations from radii CLIPER model and its </a:t>
            </a:r>
            <a:r>
              <a:rPr lang="en-US" sz="2400" i="1" dirty="0">
                <a:solidFill>
                  <a:srgbClr val="0066FF"/>
                </a:solidFill>
              </a:rPr>
              <a:t>radii error</a:t>
            </a:r>
            <a:r>
              <a:rPr lang="en-US" sz="2400" dirty="0"/>
              <a:t> distributions</a:t>
            </a:r>
          </a:p>
          <a:p>
            <a:r>
              <a:rPr lang="en-US" sz="2400" dirty="0"/>
              <a:t>Serial correlation of errors included </a:t>
            </a:r>
          </a:p>
          <a:p>
            <a:r>
              <a:rPr lang="en-US" sz="2400" dirty="0"/>
              <a:t>Probability at a point from counting number of realizations passing within the wind radii of interest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/>
              <a:t>Data (2011)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Tropical cyclone advisories and forecasts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a-decks, b-decks and e-decks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Global numerical model ensemble forecasts (T. Marchok)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GFS (control + 20 perturbations)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CMC (control + 20 perturbations)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ECMWF (control + 50 perturbations)</a:t>
            </a:r>
          </a:p>
          <a:p>
            <a:pPr lvl="1">
              <a:lnSpc>
                <a:spcPct val="110000"/>
              </a:lnSpc>
            </a:pPr>
            <a:r>
              <a:rPr lang="en-US" u="sng" dirty="0" smtClean="0"/>
              <a:t>93 model track/intensity forecasts total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Note:  ECMWF runs only available at 12z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For initial development, only ran MCP at 12z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ym typeface="Wingdings" pitchFamily="2" charset="2"/>
              </a:rPr>
              <a:t>Limited size of sample to N = 99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Monte Carlo Probability (MCP) Configuration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2011 operational version</a:t>
            </a:r>
          </a:p>
          <a:p>
            <a:pPr lvl="1"/>
            <a:r>
              <a:rPr lang="en-US" dirty="0" smtClean="0"/>
              <a:t>Sample forecast errors from 2006-2010</a:t>
            </a:r>
          </a:p>
          <a:p>
            <a:r>
              <a:rPr lang="en-US" dirty="0" smtClean="0"/>
              <a:t>Domain:  0 to 50</a:t>
            </a:r>
            <a:r>
              <a:rPr lang="en-US" dirty="0" smtClean="0">
                <a:latin typeface="Calibri"/>
              </a:rPr>
              <a:t>°</a:t>
            </a:r>
            <a:r>
              <a:rPr lang="en-US" dirty="0" smtClean="0"/>
              <a:t>N, 10-100°W</a:t>
            </a:r>
          </a:p>
          <a:p>
            <a:r>
              <a:rPr lang="en-US" dirty="0" smtClean="0"/>
              <a:t>Resolution:  0.5 degree latitude-longitude grid</a:t>
            </a:r>
          </a:p>
          <a:p>
            <a:r>
              <a:rPr lang="en-US" dirty="0" smtClean="0"/>
              <a:t>Runs</a:t>
            </a:r>
          </a:p>
          <a:p>
            <a:pPr lvl="1"/>
            <a:r>
              <a:rPr lang="en-US" dirty="0" smtClean="0"/>
              <a:t>1000 realizations (sampling </a:t>
            </a:r>
            <a:r>
              <a:rPr lang="en-US" dirty="0" err="1" smtClean="0"/>
              <a:t>climatological</a:t>
            </a:r>
            <a:r>
              <a:rPr lang="en-US" dirty="0" smtClean="0"/>
              <a:t> track &amp; intensity forecast errors)</a:t>
            </a:r>
          </a:p>
          <a:p>
            <a:pPr lvl="1"/>
            <a:r>
              <a:rPr lang="en-US" dirty="0" smtClean="0"/>
              <a:t>93 realizations (sampling </a:t>
            </a:r>
            <a:r>
              <a:rPr lang="en-US" dirty="0" err="1" smtClean="0"/>
              <a:t>climatological</a:t>
            </a:r>
            <a:r>
              <a:rPr lang="en-US" dirty="0" smtClean="0"/>
              <a:t> track &amp; intensity forecast errors)</a:t>
            </a:r>
          </a:p>
          <a:p>
            <a:pPr lvl="1"/>
            <a:r>
              <a:rPr lang="en-US" dirty="0" smtClean="0"/>
              <a:t>93 realizations (model tracks, sampling </a:t>
            </a:r>
            <a:r>
              <a:rPr lang="en-US" dirty="0" err="1" smtClean="0"/>
              <a:t>climatological</a:t>
            </a:r>
            <a:r>
              <a:rPr lang="en-US" dirty="0" smtClean="0"/>
              <a:t> intensity forecast errors)</a:t>
            </a:r>
          </a:p>
          <a:p>
            <a:pPr lvl="1"/>
            <a:r>
              <a:rPr lang="en-US" dirty="0" smtClean="0"/>
              <a:t>93 realizations (model tracks &amp; intensities)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Number of Realizations and Convergence</a:t>
            </a:r>
            <a:endParaRPr lang="en-US" sz="3600" b="1" dirty="0"/>
          </a:p>
        </p:txBody>
      </p:sp>
      <p:pic>
        <p:nvPicPr>
          <p:cNvPr id="5" name="Picture 4" descr="converge.JPG"/>
          <p:cNvPicPr>
            <a:picLocks noChangeAspect="1"/>
          </p:cNvPicPr>
          <p:nvPr/>
        </p:nvPicPr>
        <p:blipFill>
          <a:blip r:embed="rId2" cstate="print"/>
          <a:srcRect l="50833" t="15556" r="11667" b="53333"/>
          <a:stretch>
            <a:fillRect/>
          </a:stretch>
        </p:blipFill>
        <p:spPr>
          <a:xfrm>
            <a:off x="4419600" y="990600"/>
            <a:ext cx="4267200" cy="2655065"/>
          </a:xfrm>
          <a:prstGeom prst="rect">
            <a:avLst/>
          </a:prstGeom>
        </p:spPr>
      </p:pic>
      <p:pic>
        <p:nvPicPr>
          <p:cNvPr id="6" name="Picture 5" descr="converge.JPG"/>
          <p:cNvPicPr>
            <a:picLocks noChangeAspect="1"/>
          </p:cNvPicPr>
          <p:nvPr/>
        </p:nvPicPr>
        <p:blipFill>
          <a:blip r:embed="rId2" cstate="print"/>
          <a:srcRect l="65833" t="46667" r="23333" b="51111"/>
          <a:stretch>
            <a:fillRect/>
          </a:stretch>
        </p:blipFill>
        <p:spPr>
          <a:xfrm>
            <a:off x="6172200" y="3581400"/>
            <a:ext cx="1221806" cy="1880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9906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In the log-log diagram, errors (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are nearly a linear function of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N</a:t>
            </a:r>
            <a:r>
              <a:rPr lang="en-US" sz="2000" dirty="0" smtClean="0">
                <a:latin typeface="+mj-lt"/>
                <a:cs typeface="Times New Roman" pitchFamily="18" charset="0"/>
              </a:rPr>
              <a:t>:</a:t>
            </a:r>
          </a:p>
          <a:p>
            <a:pPr algn="ctr"/>
            <a:endParaRPr lang="en-US" sz="2000" dirty="0">
              <a:latin typeface="+mj-lt"/>
              <a:cs typeface="Times New Roman" pitchFamily="18" charset="0"/>
            </a:endParaRPr>
          </a:p>
          <a:p>
            <a:pPr algn="ctr"/>
            <a:r>
              <a:rPr lang="en-US" sz="2000" i="1" dirty="0" smtClean="0">
                <a:latin typeface="+mj-lt"/>
                <a:cs typeface="Times New Roman" pitchFamily="18" charset="0"/>
              </a:rPr>
              <a:t>E = C / </a:t>
            </a:r>
            <a:r>
              <a:rPr lang="en-US" sz="2000" i="1" dirty="0" err="1" smtClean="0">
                <a:latin typeface="+mj-lt"/>
                <a:cs typeface="Times New Roman" pitchFamily="18" charset="0"/>
              </a:rPr>
              <a:t>N</a:t>
            </a:r>
            <a:r>
              <a:rPr lang="en-US" sz="2000" i="1" baseline="30000" dirty="0" err="1" smtClean="0">
                <a:latin typeface="+mj-lt"/>
                <a:cs typeface="Times New Roman" pitchFamily="18" charset="0"/>
              </a:rPr>
              <a:t>z</a:t>
            </a:r>
            <a:endParaRPr lang="en-US" sz="2000" i="1" baseline="300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362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Times New Roman" pitchFamily="18" charset="0"/>
              </a:rPr>
              <a:t>Where C and Z are constants.  Taking the natural log of both sides gives</a:t>
            </a:r>
          </a:p>
          <a:p>
            <a:pPr algn="ctr"/>
            <a:endParaRPr lang="en-US" sz="2000" dirty="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2000" i="1" dirty="0" smtClean="0">
                <a:latin typeface="+mj-lt"/>
                <a:cs typeface="Times New Roman" pitchFamily="18" charset="0"/>
              </a:rPr>
              <a:t>y = </a:t>
            </a:r>
            <a:r>
              <a:rPr lang="en-US" sz="2000" i="1" dirty="0" err="1" smtClean="0">
                <a:latin typeface="+mj-lt"/>
                <a:cs typeface="Times New Roman" pitchFamily="18" charset="0"/>
              </a:rPr>
              <a:t>mx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 + b</a:t>
            </a:r>
          </a:p>
          <a:p>
            <a:pPr algn="ctr"/>
            <a:endParaRPr lang="en-US" sz="2000" dirty="0" smtClean="0">
              <a:latin typeface="+mj-lt"/>
              <a:cs typeface="Times New Roman" pitchFamily="18" charset="0"/>
            </a:endParaRPr>
          </a:p>
          <a:p>
            <a:r>
              <a:rPr lang="en-US" sz="2000" dirty="0" smtClean="0">
                <a:latin typeface="+mj-lt"/>
                <a:cs typeface="Times New Roman" pitchFamily="18" charset="0"/>
              </a:rPr>
              <a:t>Where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y = </a:t>
            </a:r>
            <a:r>
              <a:rPr lang="en-US" sz="2000" i="1" dirty="0" err="1" smtClean="0">
                <a:latin typeface="+mj-lt"/>
                <a:cs typeface="Times New Roman" pitchFamily="18" charset="0"/>
              </a:rPr>
              <a:t>ln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(E), x = </a:t>
            </a:r>
            <a:r>
              <a:rPr lang="en-US" sz="2000" i="1" dirty="0" err="1" smtClean="0">
                <a:latin typeface="+mj-lt"/>
                <a:cs typeface="Times New Roman" pitchFamily="18" charset="0"/>
              </a:rPr>
              <a:t>ln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(N), b = </a:t>
            </a:r>
            <a:r>
              <a:rPr lang="en-US" sz="2000" i="1" dirty="0" err="1" smtClean="0">
                <a:latin typeface="+mj-lt"/>
                <a:cs typeface="Times New Roman" pitchFamily="18" charset="0"/>
              </a:rPr>
              <a:t>ln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(C),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m = -z.</a:t>
            </a:r>
          </a:p>
          <a:p>
            <a:endParaRPr lang="en-US" sz="2000" i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8006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Fitting (7) to max. error data yields:</a:t>
            </a:r>
          </a:p>
          <a:p>
            <a:pPr algn="ctr"/>
            <a:r>
              <a:rPr lang="en-US" sz="2000" dirty="0" smtClean="0">
                <a:cs typeface="Times New Roman" pitchFamily="18" charset="0"/>
              </a:rPr>
              <a:t>z = 0.485, C = 109.2%</a:t>
            </a:r>
          </a:p>
          <a:p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Fitting </a:t>
            </a:r>
            <a:r>
              <a:rPr lang="en-US" sz="2000" dirty="0">
                <a:cs typeface="Times New Roman" pitchFamily="18" charset="0"/>
              </a:rPr>
              <a:t>(7) to avg. error data </a:t>
            </a:r>
            <a:r>
              <a:rPr lang="en-US" sz="2000" dirty="0" smtClean="0">
                <a:cs typeface="Times New Roman" pitchFamily="18" charset="0"/>
              </a:rPr>
              <a:t>yields:</a:t>
            </a:r>
            <a:endParaRPr lang="en-US" sz="2000" dirty="0">
              <a:cs typeface="Times New Roman" pitchFamily="18" charset="0"/>
            </a:endParaRPr>
          </a:p>
          <a:p>
            <a:pPr algn="ctr"/>
            <a:r>
              <a:rPr lang="en-US" sz="2000" dirty="0">
                <a:cs typeface="Times New Roman" pitchFamily="18" charset="0"/>
              </a:rPr>
              <a:t>z = </a:t>
            </a:r>
            <a:r>
              <a:rPr lang="en-US" sz="2000" dirty="0" smtClean="0">
                <a:cs typeface="Times New Roman" pitchFamily="18" charset="0"/>
              </a:rPr>
              <a:t>0.490, C </a:t>
            </a:r>
            <a:r>
              <a:rPr lang="en-US" sz="2000" dirty="0">
                <a:cs typeface="Times New Roman" pitchFamily="18" charset="0"/>
              </a:rPr>
              <a:t>= 15.8%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4369475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Maximum and average errors are both inversely proportional to the square root of N:</a:t>
            </a:r>
          </a:p>
          <a:p>
            <a:pPr algn="ctr"/>
            <a:r>
              <a:rPr lang="en-US" dirty="0" smtClean="0"/>
              <a:t>E ~ 1/N</a:t>
            </a:r>
            <a:r>
              <a:rPr lang="en-US" baseline="30000" dirty="0" smtClean="0"/>
              <a:t>0.5</a:t>
            </a:r>
          </a:p>
          <a:p>
            <a:endParaRPr lang="en-US" dirty="0"/>
          </a:p>
          <a:p>
            <a:pPr algn="ctr"/>
            <a:r>
              <a:rPr lang="en-US" dirty="0" smtClean="0"/>
              <a:t>For N = 1000,   </a:t>
            </a:r>
            <a:r>
              <a:rPr lang="en-US" dirty="0" err="1" smtClean="0"/>
              <a:t>avg</a:t>
            </a:r>
            <a:r>
              <a:rPr lang="en-US" dirty="0" smtClean="0"/>
              <a:t> E = 0.5%</a:t>
            </a:r>
          </a:p>
          <a:p>
            <a:pPr algn="ctr"/>
            <a:r>
              <a:rPr lang="en-US" dirty="0" smtClean="0"/>
              <a:t>For N = 100,     </a:t>
            </a:r>
            <a:r>
              <a:rPr lang="en-US" dirty="0" err="1" smtClean="0"/>
              <a:t>avg</a:t>
            </a:r>
            <a:r>
              <a:rPr lang="en-US" dirty="0" smtClean="0"/>
              <a:t> E </a:t>
            </a:r>
            <a:r>
              <a:rPr lang="en-US" dirty="0"/>
              <a:t>=</a:t>
            </a:r>
            <a:r>
              <a:rPr lang="en-US" dirty="0" smtClean="0"/>
              <a:t> 1.6%</a:t>
            </a:r>
          </a:p>
          <a:p>
            <a:pPr algn="ctr"/>
            <a:r>
              <a:rPr lang="en-US" dirty="0" smtClean="0"/>
              <a:t>i.e., factor of 10 reduction in N</a:t>
            </a:r>
          </a:p>
          <a:p>
            <a:pPr algn="ctr"/>
            <a:r>
              <a:rPr lang="en-US" dirty="0" smtClean="0"/>
              <a:t>Yields smaller increase in E (~factor of 3)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00600" y="5410200"/>
            <a:ext cx="4038600" cy="1219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converge2.JPG"/>
          <p:cNvPicPr>
            <a:picLocks noChangeAspect="1"/>
          </p:cNvPicPr>
          <p:nvPr/>
        </p:nvPicPr>
        <p:blipFill>
          <a:blip r:embed="rId3" cstate="print"/>
          <a:srcRect l="50833" t="16667" r="12500" b="74444"/>
          <a:stretch>
            <a:fillRect/>
          </a:stretch>
        </p:blipFill>
        <p:spPr>
          <a:xfrm>
            <a:off x="5029200" y="3810000"/>
            <a:ext cx="3352684" cy="6095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66996" y="190500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(6)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566996" y="3257490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(7)</a:t>
            </a: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 #1:  Irene</a:t>
            </a:r>
            <a:br>
              <a:rPr lang="en-US" b="1" dirty="0" smtClean="0"/>
            </a:br>
            <a:r>
              <a:rPr lang="en-US" b="1" dirty="0" smtClean="0"/>
              <a:t>25 Aug 2011 at 12Z</a:t>
            </a:r>
            <a:endParaRPr lang="en-US" b="1" dirty="0"/>
          </a:p>
        </p:txBody>
      </p:sp>
      <p:pic>
        <p:nvPicPr>
          <p:cNvPr id="1026" name="Picture 2" descr="Loading Storm Graphics Loo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4381500" cy="3505200"/>
          </a:xfrm>
          <a:prstGeom prst="rect">
            <a:avLst/>
          </a:prstGeom>
          <a:noFill/>
        </p:spPr>
      </p:pic>
      <p:pic>
        <p:nvPicPr>
          <p:cNvPr id="1028" name="Picture 4" descr="Loading Storm Graphics Loo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381500" cy="3505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etracks_al092011_082512_m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858768"/>
            <a:ext cx="3297936" cy="2846832"/>
          </a:xfrm>
          <a:prstGeom prst="rect">
            <a:avLst/>
          </a:prstGeom>
        </p:spPr>
      </p:pic>
      <p:pic>
        <p:nvPicPr>
          <p:cNvPr id="18" name="Picture 17" descr="etracks_al092011_082512_me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858768"/>
            <a:ext cx="3297936" cy="2846832"/>
          </a:xfrm>
          <a:prstGeom prst="rect">
            <a:avLst/>
          </a:prstGeom>
        </p:spPr>
      </p:pic>
      <p:pic>
        <p:nvPicPr>
          <p:cNvPr id="16" name="Picture 15" descr="etracks_al092011_082512_0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914400"/>
            <a:ext cx="3297936" cy="2840736"/>
          </a:xfrm>
          <a:prstGeom prst="rect">
            <a:avLst/>
          </a:prstGeom>
        </p:spPr>
      </p:pic>
      <p:pic>
        <p:nvPicPr>
          <p:cNvPr id="17" name="Picture 16" descr="etracks_al092011_082512_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914400"/>
            <a:ext cx="3267456" cy="28224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Realizations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05409" y="243840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(N = 93)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62075" y="5029200"/>
            <a:ext cx="153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 ensemble</a:t>
            </a:r>
          </a:p>
          <a:p>
            <a:pPr algn="ctr"/>
            <a:r>
              <a:rPr lang="en-US" sz="1600" b="1" dirty="0" smtClean="0"/>
              <a:t>tracks (N=93)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0202" y="4884003"/>
            <a:ext cx="1472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MCP w/ ensemble</a:t>
            </a:r>
          </a:p>
          <a:p>
            <a:pPr algn="ctr"/>
            <a:r>
              <a:rPr lang="en-US" sz="1600" b="1" dirty="0"/>
              <a:t>t</a:t>
            </a:r>
            <a:r>
              <a:rPr lang="en-US" sz="1600" b="1" dirty="0" smtClean="0"/>
              <a:t>racks &amp; intensities (N=93)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0004" y="243840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MCP (N = 1000)</a:t>
            </a:r>
            <a:endParaRPr lang="en-US" sz="16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9180-68CE-425A-9D07-CC6E597209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4816</TotalTime>
  <Words>1106</Words>
  <Application>Microsoft Office PowerPoint</Application>
  <PresentationFormat>On-screen Show (4:3)</PresentationFormat>
  <Paragraphs>203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HFIP Ensemble Subgroup Prototype Ensemble Products  Hybrid Dynamical-Statistical Wind Probabilities</vt:lpstr>
      <vt:lpstr>Monte Carlo Wind Probability Model</vt:lpstr>
      <vt:lpstr>Slide 3</vt:lpstr>
      <vt:lpstr>Developing Hybrid Statistical-Dynamical Wind Probabilities</vt:lpstr>
      <vt:lpstr>Data (2011)</vt:lpstr>
      <vt:lpstr>Monte Carlo Probability (MCP) Configuration</vt:lpstr>
      <vt:lpstr>Number of Realizations and Convergence</vt:lpstr>
      <vt:lpstr>Example #1:  Irene 25 Aug 2011 at 12Z</vt:lpstr>
      <vt:lpstr>Realizations </vt:lpstr>
      <vt:lpstr>Slide 10</vt:lpstr>
      <vt:lpstr>Slide 11</vt:lpstr>
      <vt:lpstr>Example #2: Rina 26 Oct 2011 at 12z </vt:lpstr>
      <vt:lpstr>Slide 13</vt:lpstr>
      <vt:lpstr>Slide 14</vt:lpstr>
      <vt:lpstr>Slide 15</vt:lpstr>
      <vt:lpstr>2011 Atlantic Basin Verification Statistical MCP vs. Hybrid MCP</vt:lpstr>
      <vt:lpstr>2011 Atlantic Verification (Cont…) (Example: 34-kt wind speed probabilities  from 0 UTC 15 Aug 2007)</vt:lpstr>
      <vt:lpstr>Results – Brier Skill Scores</vt:lpstr>
      <vt:lpstr>Results – Threat Scores</vt:lpstr>
      <vt:lpstr>Results - Multiplicative Bias</vt:lpstr>
      <vt:lpstr>Summary</vt:lpstr>
      <vt:lpstr>Continuing work</vt:lpstr>
      <vt:lpstr>References</vt:lpstr>
    </vt:vector>
  </TitlesOfParts>
  <Company>CIRA/RAMMB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Schumacher</dc:creator>
  <cp:lastModifiedBy>Andrea Schumacher</cp:lastModifiedBy>
  <cp:revision>81</cp:revision>
  <dcterms:created xsi:type="dcterms:W3CDTF">2012-01-05T17:33:13Z</dcterms:created>
  <dcterms:modified xsi:type="dcterms:W3CDTF">2012-01-09T23:59:48Z</dcterms:modified>
</cp:coreProperties>
</file>