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</p:sldMasterIdLst>
  <p:notesMasterIdLst>
    <p:notesMasterId r:id="rId33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3" r:id="rId18"/>
    <p:sldId id="274" r:id="rId19"/>
    <p:sldId id="275" r:id="rId20"/>
    <p:sldId id="276" r:id="rId21"/>
    <p:sldId id="268" r:id="rId22"/>
    <p:sldId id="269" r:id="rId23"/>
    <p:sldId id="270" r:id="rId24"/>
    <p:sldId id="264" r:id="rId25"/>
    <p:sldId id="265" r:id="rId26"/>
    <p:sldId id="266" r:id="rId27"/>
    <p:sldId id="267" r:id="rId28"/>
    <p:sldId id="271" r:id="rId29"/>
    <p:sldId id="272" r:id="rId30"/>
    <p:sldId id="273" r:id="rId31"/>
    <p:sldId id="2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4DC17-DAE1-49B4-9CCF-E99BABAB173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91CB-8F3A-4D50-B3EC-177EE5E0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2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FBC6-A162-4622-99AA-03E0EB096F9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68-F135-407A-90A5-986D80702831}" type="datetime1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0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E15B-3F2B-49C3-86CC-45E0D88E467A}" type="datetime1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F9-E50F-48D1-A8C5-213956E31873}" type="datetime1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1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3162-6334-4281-B8EA-8BE1B5217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A894-3855-477C-930E-FD82ECD7A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CCB5-03EA-40AB-9F9B-45D7D8261C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3FE4-3A22-4022-92EC-4A4FFE6A9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63-15A0-4D17-A53B-31D9C9DF4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91A-0DD4-49F4-A047-65CB43845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19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EBA5-62E2-41A4-B727-7776217E9B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91A-0DD4-49F4-A047-65CB43845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08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F057-F305-4A52-B752-C125B5384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91A-0DD4-49F4-A047-65CB43845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08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6C6A-1898-40CF-A151-9B48E7C928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BE5A-7458-465A-B1AD-2D76E364B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D96-6CD4-4D01-B204-29308A3FD327}" type="datetime1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15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1A2B-9A8B-4AC7-8BBC-57BC096AB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BE5A-7458-465A-B1AD-2D76E364B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D0F070-29D0-4A5E-B0F7-0E19B9B5DA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57A92F-6EA6-431A-966D-63D24AA202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996B-5862-4953-A47A-8898EF273E90}" type="datetime1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1EF-C35E-46D0-912B-6C79122120CE}" type="datetime1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1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7607-6854-4C7D-80C2-C8489A165FAB}" type="datetime1">
              <a:rPr lang="en-US" smtClean="0"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3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F43-2DBF-4BCC-A893-26ED89E30C5B}" type="datetime1">
              <a:rPr lang="en-US" smtClean="0"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7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1A34-41C5-47A2-B48E-64CD9C670D92}" type="datetime1">
              <a:rPr lang="en-US" smtClean="0"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9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FF0F-19C3-47A4-9697-7CB80EA09165}" type="datetime1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5E86-44E1-40D0-9AE8-34D0E0589C09}" type="datetime1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0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08A48-08CD-4CA3-9D36-73681D0FD652}" type="datetime1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10F-CEA1-4552-9E6C-611FBCA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3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BA13-E081-49C6-A18E-64AC9E577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BE5A-7458-465A-B1AD-2D76E364B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B08-CF90-4400-AE2A-E878A649F9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BE5A-7458-465A-B1AD-2D76E364B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508B554-14AF-4C4C-ABA3-EB96E71F26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B8B612A-744E-4A4B-9530-8F7D211AA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750F01-3501-4BE5-81BC-1C78B3440F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7FFB64B-79ED-42FB-9B3C-E09F4C4900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F2CD7-A995-49E4-B54A-B71A7D217E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F191A-0DD4-49F4-A047-65CB43845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1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0344-D13C-4D70-ACD5-3351058816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F191A-0DD4-49F4-A047-65CB43845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1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3DB67-465D-4FF2-8B83-B5BA49C359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F191A-0DD4-49F4-A047-65CB43845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1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3CB5-C9B2-4296-8D22-29E0B6ADC9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BE5A-7458-465A-B1AD-2D76E364B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smas.miami.edu/personal/smajumdar/predict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HFIP Ensemble Products Subgroup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 2, 2011 Conference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Hierarchical Cluster Analysis</a:t>
            </a:r>
            <a:endParaRPr lang="en-US" sz="4000" dirty="0"/>
          </a:p>
        </p:txBody>
      </p:sp>
      <p:pic>
        <p:nvPicPr>
          <p:cNvPr id="28698" name="Picture 26" descr="Picture2"/>
          <p:cNvPicPr preferRelativeResize="0">
            <a:picLocks noGrp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752600"/>
            <a:ext cx="3505200" cy="4038600"/>
          </a:xfrm>
          <a:noFill/>
          <a:ln/>
        </p:spPr>
      </p:pic>
      <p:pic>
        <p:nvPicPr>
          <p:cNvPr id="28699" name="Picture 27" descr="cluster_dem_2008082600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914400"/>
            <a:ext cx="3810000" cy="2944953"/>
          </a:xfrm>
          <a:noFill/>
          <a:ln/>
        </p:spPr>
      </p:pic>
      <p:pic>
        <p:nvPicPr>
          <p:cNvPr id="28700" name="Picture 28" descr="cluster_dem_2008082600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752600" y="3581400"/>
            <a:ext cx="3971925" cy="3071812"/>
          </a:xfrm>
          <a:noFill/>
          <a:ln/>
        </p:spPr>
      </p:pic>
      <p:sp>
        <p:nvSpPr>
          <p:cNvPr id="28701" name="Line 29"/>
          <p:cNvSpPr>
            <a:spLocks noChangeShapeType="1"/>
          </p:cNvSpPr>
          <p:nvPr/>
        </p:nvSpPr>
        <p:spPr bwMode="auto">
          <a:xfrm flipV="1">
            <a:off x="6858000" y="121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5257800" y="5943600"/>
            <a:ext cx="4191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prstClr val="black"/>
                </a:solidFill>
              </a:rPr>
              <a:t>       </a:t>
            </a:r>
            <a:r>
              <a:rPr lang="en-US" sz="900" dirty="0" smtClean="0">
                <a:solidFill>
                  <a:prstClr val="black"/>
                </a:solidFill>
              </a:rPr>
              <a:t>      20  </a:t>
            </a:r>
            <a:r>
              <a:rPr lang="en-US" sz="900" dirty="0">
                <a:solidFill>
                  <a:prstClr val="black"/>
                </a:solidFill>
              </a:rPr>
              <a:t>18 16  </a:t>
            </a:r>
            <a:r>
              <a:rPr lang="en-US" sz="900" dirty="0" smtClean="0">
                <a:solidFill>
                  <a:prstClr val="black"/>
                </a:solidFill>
              </a:rPr>
              <a:t> 19 </a:t>
            </a:r>
            <a:r>
              <a:rPr lang="en-US" sz="900" dirty="0">
                <a:solidFill>
                  <a:prstClr val="black"/>
                </a:solidFill>
              </a:rPr>
              <a:t>17  15  </a:t>
            </a:r>
            <a:r>
              <a:rPr lang="en-US" sz="900" dirty="0" smtClean="0">
                <a:solidFill>
                  <a:prstClr val="black"/>
                </a:solidFill>
              </a:rPr>
              <a:t> 12   14 </a:t>
            </a:r>
            <a:r>
              <a:rPr lang="en-US" sz="900" dirty="0">
                <a:solidFill>
                  <a:prstClr val="black"/>
                </a:solidFill>
              </a:rPr>
              <a:t>06  </a:t>
            </a:r>
            <a:r>
              <a:rPr lang="en-US" sz="900" dirty="0" smtClean="0">
                <a:solidFill>
                  <a:prstClr val="black"/>
                </a:solidFill>
              </a:rPr>
              <a:t>   10 </a:t>
            </a:r>
            <a:r>
              <a:rPr lang="en-US" sz="900" dirty="0">
                <a:solidFill>
                  <a:prstClr val="black"/>
                </a:solidFill>
              </a:rPr>
              <a:t>04  </a:t>
            </a:r>
            <a:r>
              <a:rPr lang="en-US" sz="900" dirty="0" smtClean="0">
                <a:solidFill>
                  <a:prstClr val="black"/>
                </a:solidFill>
              </a:rPr>
              <a:t>  08  02   </a:t>
            </a:r>
            <a:r>
              <a:rPr lang="en-US" sz="900" dirty="0">
                <a:solidFill>
                  <a:prstClr val="black"/>
                </a:solidFill>
              </a:rPr>
              <a:t>11 13  05 </a:t>
            </a:r>
            <a:r>
              <a:rPr lang="en-US" sz="900" dirty="0" smtClean="0">
                <a:solidFill>
                  <a:prstClr val="black"/>
                </a:solidFill>
              </a:rPr>
              <a:t>   09 </a:t>
            </a:r>
            <a:r>
              <a:rPr lang="en-US" sz="900" dirty="0">
                <a:solidFill>
                  <a:prstClr val="black"/>
                </a:solidFill>
              </a:rPr>
              <a:t>03 </a:t>
            </a:r>
            <a:r>
              <a:rPr lang="en-US" sz="900" dirty="0" smtClean="0">
                <a:solidFill>
                  <a:prstClr val="black"/>
                </a:solidFill>
              </a:rPr>
              <a:t>   07 </a:t>
            </a:r>
            <a:r>
              <a:rPr lang="en-US" sz="900" dirty="0">
                <a:solidFill>
                  <a:prstClr val="black"/>
                </a:solidFill>
              </a:rPr>
              <a:t>01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6934200" y="12954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Total ensemble mean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7239000" y="3810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prstClr val="black"/>
                </a:solidFill>
              </a:rPr>
              <a:t>Cluster 1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5791200" y="4495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prstClr val="black"/>
                </a:solidFill>
              </a:rPr>
              <a:t>Cluster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6248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Ensemble Member ID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371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Methodology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981200"/>
            <a:ext cx="236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Compute distance (or similarity) among each ensemble member;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Initially each member is treated as a cluster;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Join two closest cluster to form a new cluster;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Repeat the process until only one cluster remains;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be applied to intensity analysis as well.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619500" y="1714500"/>
            <a:ext cx="3505200" cy="297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3886200" y="3048000"/>
            <a:ext cx="3733800" cy="2057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3581400" y="3048000"/>
            <a:ext cx="2590800" cy="2133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72400" y="25908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The vertical length measures the similarities among the clusters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382000" y="1752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58200" y="4800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7086600" y="3276600"/>
            <a:ext cx="3048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81600" y="762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Example of cluster 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A92F-6EA6-431A-966D-63D24AA2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10420" r="14622" b="15064"/>
          <a:stretch/>
        </p:blipFill>
        <p:spPr bwMode="auto">
          <a:xfrm>
            <a:off x="-76200" y="19210"/>
            <a:ext cx="9238975" cy="622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t="10896" r="15072" b="5067"/>
          <a:stretch/>
        </p:blipFill>
        <p:spPr bwMode="auto">
          <a:xfrm>
            <a:off x="228600" y="76199"/>
            <a:ext cx="8534400" cy="651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10792" r="14885" b="4785"/>
          <a:stretch/>
        </p:blipFill>
        <p:spPr bwMode="auto">
          <a:xfrm>
            <a:off x="304800" y="152400"/>
            <a:ext cx="8458200" cy="64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Products Adapted from NHC </a:t>
            </a:r>
            <a:br>
              <a:rPr lang="en-US" sz="3600" b="1" dirty="0" smtClean="0"/>
            </a:br>
            <a:r>
              <a:rPr lang="en-US" sz="3600" b="1" dirty="0" smtClean="0"/>
              <a:t>Wind Speed Probabilities </a:t>
            </a:r>
            <a:br>
              <a:rPr lang="en-US" sz="3600" b="1" dirty="0" smtClean="0"/>
            </a:br>
            <a:r>
              <a:rPr lang="en-US" sz="3600" b="1" dirty="0" smtClean="0"/>
              <a:t>M. DeMaria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Monte Carlo method using random sampling of NHC historical errors provides 1000 tracks, max surface winds, and radii of 34, 50 and 64 </a:t>
            </a:r>
            <a:r>
              <a:rPr lang="en-US" dirty="0" err="1" smtClean="0"/>
              <a:t>kt</a:t>
            </a:r>
            <a:r>
              <a:rPr lang="en-US" dirty="0" smtClean="0"/>
              <a:t> surface winds</a:t>
            </a:r>
          </a:p>
          <a:p>
            <a:r>
              <a:rPr lang="en-US" dirty="0" smtClean="0"/>
              <a:t>Many products derived from the information</a:t>
            </a:r>
          </a:p>
          <a:p>
            <a:r>
              <a:rPr lang="en-US" dirty="0" smtClean="0"/>
              <a:t>Some are candidates for dynamical ensemble systems</a:t>
            </a:r>
          </a:p>
          <a:p>
            <a:r>
              <a:rPr lang="en-US" dirty="0" smtClean="0"/>
              <a:t>Two examples</a:t>
            </a:r>
          </a:p>
          <a:p>
            <a:pPr lvl="1"/>
            <a:r>
              <a:rPr lang="en-US" dirty="0" smtClean="0"/>
              <a:t>Wind speed probabilities</a:t>
            </a:r>
          </a:p>
          <a:p>
            <a:pPr lvl="1"/>
            <a:r>
              <a:rPr lang="en-US" dirty="0" smtClean="0"/>
              <a:t>Watch/Warning guidance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5867400"/>
            <a:ext cx="819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1000 Track Realizations                     34 kt 0-120 h Cumulative Probabilities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7707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MC Probability Example</a:t>
            </a:r>
          </a:p>
          <a:p>
            <a:pPr algn="ctr"/>
            <a:r>
              <a:rPr lang="en-US" sz="3600" b="1"/>
              <a:t>Hurricane Bill 20 Aug 2009 00 UTC</a:t>
            </a:r>
          </a:p>
        </p:txBody>
      </p:sp>
      <p:pic>
        <p:nvPicPr>
          <p:cNvPr id="14340" name="Picture 3" descr="al032009_082000_animat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mcprob_al032009_082000_034_c_000_120[1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9131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9700" b="4396"/>
          <a:stretch/>
        </p:blipFill>
        <p:spPr bwMode="auto">
          <a:xfrm>
            <a:off x="228600" y="914400"/>
            <a:ext cx="8662115" cy="582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5801" y="0"/>
            <a:ext cx="66277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Automated Watch/Warning Guidance</a:t>
            </a:r>
          </a:p>
          <a:p>
            <a:pPr algn="ctr"/>
            <a:r>
              <a:rPr lang="en-US" sz="2800" dirty="0" smtClean="0"/>
              <a:t>Based on 34 and 64 </a:t>
            </a:r>
            <a:r>
              <a:rPr lang="en-US" sz="2800" dirty="0" err="1" smtClean="0"/>
              <a:t>kt</a:t>
            </a:r>
            <a:r>
              <a:rPr lang="en-US" sz="2800" dirty="0" smtClean="0"/>
              <a:t> probability </a:t>
            </a:r>
            <a:r>
              <a:rPr lang="en-US" sz="2800" dirty="0" err="1" smtClean="0"/>
              <a:t>threholds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Wind speed probabilities</a:t>
            </a:r>
          </a:p>
          <a:p>
            <a:pPr lvl="1"/>
            <a:r>
              <a:rPr lang="en-US" dirty="0" smtClean="0"/>
              <a:t>Use NHC 34, 50 and 64 </a:t>
            </a:r>
            <a:r>
              <a:rPr lang="en-US" dirty="0" err="1" smtClean="0"/>
              <a:t>kt</a:t>
            </a:r>
            <a:r>
              <a:rPr lang="en-US" dirty="0" smtClean="0"/>
              <a:t> wind radii from best track as ground truth</a:t>
            </a:r>
          </a:p>
          <a:p>
            <a:pPr lvl="1"/>
            <a:r>
              <a:rPr lang="en-US" dirty="0" smtClean="0"/>
              <a:t>Multiplicative Bias, reliability diagrams, threat score, Brier Score</a:t>
            </a:r>
          </a:p>
          <a:p>
            <a:pPr lvl="1"/>
            <a:r>
              <a:rPr lang="en-US" dirty="0" smtClean="0"/>
              <a:t>Use NHC deterministic forecast as basis for skill</a:t>
            </a:r>
          </a:p>
          <a:p>
            <a:pPr lvl="2"/>
            <a:r>
              <a:rPr lang="en-US" dirty="0" smtClean="0"/>
              <a:t>Covert to binary probability </a:t>
            </a:r>
          </a:p>
          <a:p>
            <a:r>
              <a:rPr lang="en-US" dirty="0" smtClean="0"/>
              <a:t>Watch/Warning guidance</a:t>
            </a:r>
          </a:p>
          <a:p>
            <a:pPr lvl="1"/>
            <a:r>
              <a:rPr lang="en-US" dirty="0" smtClean="0"/>
              <a:t>Use best track to identify areas with hurricane winds </a:t>
            </a:r>
          </a:p>
          <a:p>
            <a:pPr lvl="1"/>
            <a:r>
              <a:rPr lang="en-US" dirty="0" smtClean="0"/>
              <a:t>Hit rate and false alarm rate</a:t>
            </a:r>
          </a:p>
          <a:p>
            <a:pPr lvl="1"/>
            <a:r>
              <a:rPr lang="en-US" dirty="0" smtClean="0"/>
              <a:t>Use NHC official watch/warnings as skill measure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764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NRL TC ensemble products and verification</a:t>
            </a:r>
            <a:endParaRPr lang="en-US" sz="28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8001000" y="139700"/>
            <a:ext cx="946150" cy="850900"/>
            <a:chOff x="2496" y="0"/>
            <a:chExt cx="712" cy="633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 bwMode="auto">
            <a:xfrm>
              <a:off x="2496" y="0"/>
              <a:ext cx="672" cy="633"/>
              <a:chOff x="5088" y="0"/>
              <a:chExt cx="672" cy="633"/>
            </a:xfrm>
          </p:grpSpPr>
          <p:sp>
            <p:nvSpPr>
              <p:cNvPr id="9" name="Oval 9"/>
              <p:cNvSpPr>
                <a:spLocks noChangeAspect="1" noChangeArrowheads="1"/>
              </p:cNvSpPr>
              <p:nvPr/>
            </p:nvSpPr>
            <p:spPr bwMode="auto">
              <a:xfrm>
                <a:off x="5184" y="96"/>
                <a:ext cx="48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0" name="Picture 10" descr="DON Se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8" y="0"/>
                <a:ext cx="672" cy="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Oval 11"/>
            <p:cNvSpPr>
              <a:spLocks noChangeAspect="1" noChangeArrowheads="1"/>
            </p:cNvSpPr>
            <p:nvPr/>
          </p:nvSpPr>
          <p:spPr bwMode="auto">
            <a:xfrm>
              <a:off x="2576" y="52"/>
              <a:ext cx="500" cy="519"/>
            </a:xfrm>
            <a:prstGeom prst="ellipse">
              <a:avLst/>
            </a:prstGeom>
            <a:solidFill>
              <a:srgbClr val="0000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12" descr="white on Dar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" y="0"/>
              <a:ext cx="704" cy="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93801" y="1182469"/>
            <a:ext cx="783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cs typeface="Arial" pitchFamily="34" charset="0"/>
              </a:rPr>
              <a:t>Initial Goal: Effectively display basic track/intensity/wind radii forecasts from our</a:t>
            </a:r>
          </a:p>
          <a:p>
            <a:r>
              <a:rPr lang="en-US" dirty="0">
                <a:solidFill>
                  <a:srgbClr val="0066FF"/>
                </a:solidFill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66FF"/>
                </a:solidFill>
                <a:cs typeface="Arial" pitchFamily="34" charset="0"/>
              </a:rPr>
              <a:t>wo real-time ensemble systems: (1) NOGAPS global and (2) COAMPS-TC regional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6822" y="7620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Jon Moskaitis, Carolyn Reynolds, Alex Reinecke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2" descr="C:\Users\moskaitis\Desktop\Pages from al072010_trac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7845" r="7247" b="12181"/>
          <a:stretch/>
        </p:blipFill>
        <p:spPr bwMode="auto">
          <a:xfrm>
            <a:off x="2385967" y="1941732"/>
            <a:ext cx="6529433" cy="48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2438400"/>
            <a:ext cx="223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TC track ensemble</a:t>
            </a:r>
          </a:p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isplay example</a:t>
            </a:r>
          </a:p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rom NOGAPS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(Hurricane Earl)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479390" y="5181600"/>
            <a:ext cx="55010" cy="381000"/>
          </a:xfrm>
          <a:prstGeom prst="straightConnector1">
            <a:avLst/>
          </a:prstGeom>
          <a:ln w="254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28785" y="5562600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Number of</a:t>
            </a:r>
          </a:p>
          <a:p>
            <a:r>
              <a:rPr lang="en-US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nsemble</a:t>
            </a:r>
          </a:p>
          <a:p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members</a:t>
            </a:r>
            <a:endParaRPr lang="en-US" sz="12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985" y="5730237"/>
            <a:ext cx="1917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The two ellipses per lead</a:t>
            </a:r>
          </a:p>
          <a:p>
            <a:r>
              <a:rPr lang="en-US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ime contain 1/3 and 2/3</a:t>
            </a:r>
          </a:p>
          <a:p>
            <a:r>
              <a:rPr lang="en-US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f the ensemble member</a:t>
            </a:r>
          </a:p>
          <a:p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TC positions, respectively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91A-0DD4-49F4-A047-65CB43845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764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NRL TC ensemble products and verification</a:t>
            </a:r>
            <a:endParaRPr lang="en-US" sz="28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8001000" y="139700"/>
            <a:ext cx="946150" cy="850900"/>
            <a:chOff x="2496" y="0"/>
            <a:chExt cx="712" cy="633"/>
          </a:xfrm>
        </p:grpSpPr>
        <p:grpSp>
          <p:nvGrpSpPr>
            <p:cNvPr id="7" name="Group 8"/>
            <p:cNvGrpSpPr>
              <a:grpSpLocks noChangeAspect="1"/>
            </p:cNvGrpSpPr>
            <p:nvPr/>
          </p:nvGrpSpPr>
          <p:grpSpPr bwMode="auto">
            <a:xfrm>
              <a:off x="2496" y="0"/>
              <a:ext cx="672" cy="633"/>
              <a:chOff x="5088" y="0"/>
              <a:chExt cx="672" cy="633"/>
            </a:xfrm>
          </p:grpSpPr>
          <p:sp>
            <p:nvSpPr>
              <p:cNvPr id="10" name="Oval 9"/>
              <p:cNvSpPr>
                <a:spLocks noChangeAspect="1" noChangeArrowheads="1"/>
              </p:cNvSpPr>
              <p:nvPr/>
            </p:nvSpPr>
            <p:spPr bwMode="auto">
              <a:xfrm>
                <a:off x="5184" y="96"/>
                <a:ext cx="48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1" name="Picture 10" descr="DON Se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8" y="0"/>
                <a:ext cx="672" cy="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Oval 11"/>
            <p:cNvSpPr>
              <a:spLocks noChangeAspect="1" noChangeArrowheads="1"/>
            </p:cNvSpPr>
            <p:nvPr/>
          </p:nvSpPr>
          <p:spPr bwMode="auto">
            <a:xfrm>
              <a:off x="2576" y="52"/>
              <a:ext cx="500" cy="519"/>
            </a:xfrm>
            <a:prstGeom prst="ellipse">
              <a:avLst/>
            </a:prstGeom>
            <a:solidFill>
              <a:srgbClr val="0000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9" name="Picture 12" descr="white on Dar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" y="0"/>
              <a:ext cx="704" cy="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C:\Users\moskaitis\Desktop\2011082312_09L_intensit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6091" r="8804" b="5841"/>
          <a:stretch/>
        </p:blipFill>
        <p:spPr bwMode="auto">
          <a:xfrm>
            <a:off x="4572000" y="923224"/>
            <a:ext cx="4192656" cy="59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oskaitis\Desktop\2011082312_000_avgwndra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52210"/>
          <a:stretch/>
        </p:blipFill>
        <p:spPr bwMode="auto">
          <a:xfrm>
            <a:off x="191589" y="3744685"/>
            <a:ext cx="4234634" cy="29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3277" y="1286470"/>
            <a:ext cx="4006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TC intensity/min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slp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/r34 ensemble</a:t>
            </a:r>
          </a:p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isplay example from COAMPS-TC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(Hurricane Irene)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4146243" y="1949758"/>
            <a:ext cx="1159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Intensity 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843446" y="5070900"/>
            <a:ext cx="160653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Minimum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(mb)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56313" y="4671113"/>
            <a:ext cx="15728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Average r34 (nm)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277" y="2514600"/>
            <a:ext cx="401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Real-time COAMPS-TC ensemble forecasts at</a:t>
            </a:r>
          </a:p>
          <a:p>
            <a:r>
              <a:rPr lang="en-US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://www.nrlmry.navy.mil/coamps-web/web/ens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91A-0DD4-49F4-A047-65CB43845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Ensemble Products for TC genesis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Majumdar</a:t>
            </a:r>
            <a:endParaRPr lang="en-US" dirty="0" smtClean="0"/>
          </a:p>
          <a:p>
            <a:r>
              <a:rPr lang="en-US" dirty="0" smtClean="0"/>
              <a:t>EMC Ensemble Team</a:t>
            </a:r>
          </a:p>
          <a:p>
            <a:pPr lvl="1"/>
            <a:r>
              <a:rPr lang="en-US" dirty="0" smtClean="0"/>
              <a:t>Jiayi Peng and Zhan Zhang </a:t>
            </a:r>
          </a:p>
          <a:p>
            <a:r>
              <a:rPr lang="en-US" dirty="0" smtClean="0"/>
              <a:t>Regional model ensemble products</a:t>
            </a:r>
          </a:p>
          <a:p>
            <a:pPr lvl="1"/>
            <a:r>
              <a:rPr lang="en-US" dirty="0" smtClean="0"/>
              <a:t>Will Lewis </a:t>
            </a:r>
          </a:p>
          <a:p>
            <a:r>
              <a:rPr lang="en-US" dirty="0" smtClean="0"/>
              <a:t>NHC wind speed probability products</a:t>
            </a:r>
          </a:p>
          <a:p>
            <a:pPr lvl="1"/>
            <a:r>
              <a:rPr lang="en-US" dirty="0" smtClean="0"/>
              <a:t>Mark DeMaria</a:t>
            </a:r>
          </a:p>
          <a:p>
            <a:r>
              <a:rPr lang="en-US" dirty="0" smtClean="0"/>
              <a:t>NRL ensemble products </a:t>
            </a:r>
          </a:p>
          <a:p>
            <a:pPr lvl="1"/>
            <a:r>
              <a:rPr lang="en-US" dirty="0" smtClean="0"/>
              <a:t>Jon </a:t>
            </a:r>
            <a:r>
              <a:rPr lang="en-US" dirty="0" err="1" smtClean="0"/>
              <a:t>Moskaitis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Next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764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NRL TC ensemble products and verification</a:t>
            </a:r>
            <a:endParaRPr lang="en-US" sz="28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8001000" y="139700"/>
            <a:ext cx="946150" cy="850900"/>
            <a:chOff x="2496" y="0"/>
            <a:chExt cx="712" cy="633"/>
          </a:xfrm>
        </p:grpSpPr>
        <p:grpSp>
          <p:nvGrpSpPr>
            <p:cNvPr id="7" name="Group 8"/>
            <p:cNvGrpSpPr>
              <a:grpSpLocks noChangeAspect="1"/>
            </p:cNvGrpSpPr>
            <p:nvPr/>
          </p:nvGrpSpPr>
          <p:grpSpPr bwMode="auto">
            <a:xfrm>
              <a:off x="2496" y="0"/>
              <a:ext cx="672" cy="633"/>
              <a:chOff x="5088" y="0"/>
              <a:chExt cx="672" cy="633"/>
            </a:xfrm>
          </p:grpSpPr>
          <p:sp>
            <p:nvSpPr>
              <p:cNvPr id="10" name="Oval 9"/>
              <p:cNvSpPr>
                <a:spLocks noChangeAspect="1" noChangeArrowheads="1"/>
              </p:cNvSpPr>
              <p:nvPr/>
            </p:nvSpPr>
            <p:spPr bwMode="auto">
              <a:xfrm>
                <a:off x="5184" y="96"/>
                <a:ext cx="48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1" name="Picture 10" descr="DON Se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8" y="0"/>
                <a:ext cx="672" cy="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Oval 11"/>
            <p:cNvSpPr>
              <a:spLocks noChangeAspect="1" noChangeArrowheads="1"/>
            </p:cNvSpPr>
            <p:nvPr/>
          </p:nvSpPr>
          <p:spPr bwMode="auto">
            <a:xfrm>
              <a:off x="2576" y="52"/>
              <a:ext cx="500" cy="519"/>
            </a:xfrm>
            <a:prstGeom prst="ellipse">
              <a:avLst/>
            </a:prstGeom>
            <a:solidFill>
              <a:srgbClr val="0000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9" name="Picture 12" descr="white on Dar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" y="0"/>
              <a:ext cx="704" cy="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M:\currentwork\NOGAPS\verification_framework_ens\figs\skeb_ens\spread_v_error\SKEB_spreadskill_bc2_linegrap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9" y="1097272"/>
            <a:ext cx="4480569" cy="41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currentwork\NOGAPS\verification_framework_auto\figs\SKEBensmean\summary\all_tcreltrackerr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7"/>
          <a:stretch/>
        </p:blipFill>
        <p:spPr bwMode="auto">
          <a:xfrm>
            <a:off x="76200" y="1380297"/>
            <a:ext cx="4480569" cy="50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914400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NOGAPS ensemble mean </a:t>
            </a:r>
          </a:p>
          <a:p>
            <a:r>
              <a:rPr lang="en-US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Storm relative mean error</a:t>
            </a:r>
            <a:endParaRPr lang="en-US" sz="1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1626" y="1524000"/>
            <a:ext cx="7021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AHEAD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168138"/>
            <a:ext cx="64152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RIGHT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155875"/>
            <a:ext cx="51809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LEFT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7352" y="4876800"/>
            <a:ext cx="7537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BEHIND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4991" y="1072520"/>
            <a:ext cx="2884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NOGAPS spread-skill comparison</a:t>
            </a:r>
            <a:endParaRPr lang="en-US" sz="1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9383" y="5259977"/>
            <a:ext cx="249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Future verification work: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7638" y="5629309"/>
            <a:ext cx="3304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</a:rPr>
              <a:t>Reliability diagrams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</a:rPr>
              <a:t>Rank histograms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</a:rPr>
              <a:t>Fit continuous probability distribution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    and verify with CRPS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5184577"/>
            <a:ext cx="4047340" cy="15210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91A-0DD4-49F4-A047-65CB43845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list of potential ensemble products</a:t>
            </a:r>
          </a:p>
          <a:p>
            <a:pPr lvl="1"/>
            <a:r>
              <a:rPr lang="en-US" dirty="0" smtClean="0"/>
              <a:t>Track only</a:t>
            </a:r>
          </a:p>
          <a:p>
            <a:pPr lvl="1"/>
            <a:r>
              <a:rPr lang="en-US" dirty="0" smtClean="0"/>
              <a:t>Track, intensity</a:t>
            </a:r>
          </a:p>
          <a:p>
            <a:pPr lvl="1"/>
            <a:r>
              <a:rPr lang="en-US" dirty="0" smtClean="0"/>
              <a:t>Track, intensity, structure</a:t>
            </a:r>
          </a:p>
          <a:p>
            <a:pPr lvl="1"/>
            <a:r>
              <a:rPr lang="en-US" dirty="0" smtClean="0"/>
              <a:t>TC genesis</a:t>
            </a:r>
          </a:p>
          <a:p>
            <a:pPr lvl="1"/>
            <a:r>
              <a:rPr lang="en-US" dirty="0" smtClean="0"/>
              <a:t>Other?</a:t>
            </a:r>
          </a:p>
          <a:p>
            <a:r>
              <a:rPr lang="en-US" dirty="0" smtClean="0"/>
              <a:t>Metrics for evaluation</a:t>
            </a:r>
          </a:p>
          <a:p>
            <a:r>
              <a:rPr lang="en-US" dirty="0" smtClean="0"/>
              <a:t>Subsets for real time evaluation</a:t>
            </a:r>
          </a:p>
          <a:p>
            <a:r>
              <a:rPr lang="en-US" dirty="0" smtClean="0"/>
              <a:t>Inter-comparison between research groups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Ensemble-based prediction and diagnostics for tropical </a:t>
            </a:r>
            <a:r>
              <a:rPr lang="en-US" sz="3600" dirty="0" err="1" smtClean="0"/>
              <a:t>cyclogenesis</a:t>
            </a:r>
            <a:endParaRPr lang="en-US" sz="3600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4581968"/>
            <a:ext cx="9144000" cy="22760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Sharan </a:t>
            </a:r>
            <a:r>
              <a:rPr lang="en-US" sz="3600" dirty="0" err="1" smtClean="0">
                <a:solidFill>
                  <a:schemeClr val="tx1"/>
                </a:solidFill>
              </a:rPr>
              <a:t>Majumdar</a:t>
            </a:r>
            <a:r>
              <a:rPr lang="en-US" sz="3600" dirty="0" smtClean="0">
                <a:solidFill>
                  <a:schemeClr val="tx1"/>
                </a:solidFill>
              </a:rPr>
              <a:t> (RSMAS / U. Miami)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Collaborators: Ryan Torn &amp; the PREDICT team</a:t>
            </a:r>
          </a:p>
          <a:p>
            <a:pPr eaLnBrk="1" hangingPunct="1"/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9/2/11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NSF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52186"/>
            <a:ext cx="2568387" cy="2568387"/>
          </a:xfrm>
          <a:prstGeom prst="rect">
            <a:avLst/>
          </a:prstGeom>
        </p:spPr>
      </p:pic>
      <p:pic>
        <p:nvPicPr>
          <p:cNvPr id="7" name="Picture 6" descr="predic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5333" y="1625255"/>
            <a:ext cx="3311867" cy="26377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80788"/>
            <a:ext cx="8991600" cy="6419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hlinkClick r:id="rId2"/>
              </a:rPr>
              <a:t>http://www.rsmas.miami.edu/personal/smajumdar/predict/</a:t>
            </a:r>
            <a:r>
              <a:rPr lang="en-US" sz="2800" dirty="0" smtClean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02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Real-time ensemble products, Aug-Sep 2011</a:t>
            </a:r>
            <a:endParaRPr lang="en-US" sz="4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9" y="1758341"/>
            <a:ext cx="6335059" cy="48952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9551" r="4051" b="47611"/>
          <a:stretch>
            <a:fillRect/>
          </a:stretch>
        </p:blipFill>
        <p:spPr>
          <a:xfrm>
            <a:off x="29192" y="5096423"/>
            <a:ext cx="8992543" cy="1653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45700"/>
          <a:stretch>
            <a:fillRect/>
          </a:stretch>
        </p:blipFill>
        <p:spPr>
          <a:xfrm>
            <a:off x="0" y="1197125"/>
            <a:ext cx="9116032" cy="38250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02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Pre-Irene: 4-day ECMWF ensemble forecast</a:t>
            </a:r>
            <a:endParaRPr lang="en-US" sz="4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48"/>
            <a:ext cx="8229600" cy="1143000"/>
          </a:xfrm>
        </p:spPr>
        <p:txBody>
          <a:bodyPr/>
          <a:lstStyle/>
          <a:p>
            <a:r>
              <a:rPr lang="en-US" dirty="0" smtClean="0"/>
              <a:t>Plans for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21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Converge on reliable quantitative metric for a tropical cyclone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Area </a:t>
            </a:r>
            <a:r>
              <a:rPr lang="en-US" dirty="0" err="1" smtClean="0">
                <a:solidFill>
                  <a:srgbClr val="0000FF"/>
                </a:solidFill>
              </a:rPr>
              <a:t>ave</a:t>
            </a:r>
            <a:r>
              <a:rPr lang="en-US" dirty="0" smtClean="0">
                <a:solidFill>
                  <a:srgbClr val="0000FF"/>
                </a:solidFill>
              </a:rPr>
              <a:t>. rel. </a:t>
            </a:r>
            <a:r>
              <a:rPr lang="en-US" dirty="0" err="1" smtClean="0">
                <a:solidFill>
                  <a:srgbClr val="0000FF"/>
                </a:solidFill>
              </a:rPr>
              <a:t>vort</a:t>
            </a:r>
            <a:r>
              <a:rPr lang="en-US" dirty="0" smtClean="0">
                <a:solidFill>
                  <a:srgbClr val="0000FF"/>
                </a:solidFill>
              </a:rPr>
              <a:t>. &gt; 5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10</a:t>
            </a:r>
            <a:r>
              <a:rPr lang="en-US" baseline="30000" dirty="0" smtClean="0">
                <a:solidFill>
                  <a:srgbClr val="0000FF"/>
                </a:solidFill>
              </a:rPr>
              <a:t>-5</a:t>
            </a:r>
            <a:r>
              <a:rPr lang="en-US" dirty="0" smtClean="0">
                <a:solidFill>
                  <a:srgbClr val="0000FF"/>
                </a:solidFill>
              </a:rPr>
              <a:t> s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Local 200-850 </a:t>
            </a:r>
            <a:r>
              <a:rPr lang="en-US" dirty="0" err="1" smtClean="0">
                <a:solidFill>
                  <a:srgbClr val="0000FF"/>
                </a:solidFill>
              </a:rPr>
              <a:t>hPa</a:t>
            </a:r>
            <a:r>
              <a:rPr lang="en-US" dirty="0" smtClean="0">
                <a:solidFill>
                  <a:srgbClr val="0000FF"/>
                </a:solidFill>
              </a:rPr>
              <a:t> thickness anomaly &gt; 40 </a:t>
            </a:r>
            <a:r>
              <a:rPr lang="en-US" dirty="0" err="1" smtClean="0">
                <a:solidFill>
                  <a:srgbClr val="0000FF"/>
                </a:solidFill>
              </a:rPr>
              <a:t>m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Local MSLP minima &lt; 1010 </a:t>
            </a:r>
            <a:r>
              <a:rPr lang="en-US" dirty="0" err="1" smtClean="0">
                <a:solidFill>
                  <a:srgbClr val="0000FF"/>
                </a:solidFill>
              </a:rPr>
              <a:t>mb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Probabilistic verification of genesis and non-genesis cases, for 0-10 day ECMWF and NCEP (and other?) ensemble forecasts in 2010-2011</a:t>
            </a:r>
          </a:p>
          <a:p>
            <a:pPr lvl="1"/>
            <a:r>
              <a:rPr lang="en-US" dirty="0" smtClean="0"/>
              <a:t>Genesis probabilities</a:t>
            </a:r>
          </a:p>
          <a:p>
            <a:pPr lvl="1"/>
            <a:r>
              <a:rPr lang="en-US" dirty="0" err="1" smtClean="0"/>
              <a:t>PDFs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3EA8-BB1A-4F4D-A1A0-86FAA8496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5" t="17262" r="32511" b="11508"/>
          <a:stretch/>
        </p:blipFill>
        <p:spPr bwMode="auto">
          <a:xfrm>
            <a:off x="381000" y="838200"/>
            <a:ext cx="4390572" cy="521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22768" r="35274" b="33997"/>
          <a:stretch/>
        </p:blipFill>
        <p:spPr bwMode="auto">
          <a:xfrm>
            <a:off x="4572000" y="2590800"/>
            <a:ext cx="4345412" cy="374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0147" y="838200"/>
            <a:ext cx="30187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Jiayi Peng</a:t>
            </a:r>
          </a:p>
          <a:p>
            <a:r>
              <a:rPr lang="en-US" sz="3200" b="1" dirty="0" smtClean="0"/>
              <a:t>And Zhan Zhang 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D10F-CEA1-4552-9E6C-611FBCA8D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EA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1037" y="0"/>
            <a:ext cx="4652963" cy="3597275"/>
          </a:xfrm>
          <a:prstGeom prst="rect">
            <a:avLst/>
          </a:prstGeom>
          <a:noFill/>
        </p:spPr>
      </p:pic>
      <p:pic>
        <p:nvPicPr>
          <p:cNvPr id="36872" name="Picture 8" descr="EA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3900"/>
            <a:ext cx="4648200" cy="3594100"/>
          </a:xfrm>
          <a:prstGeom prst="rect">
            <a:avLst/>
          </a:prstGeom>
          <a:noFill/>
        </p:spPr>
      </p:pic>
      <p:pic>
        <p:nvPicPr>
          <p:cNvPr id="36873" name="Picture 9" descr="EAR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594100"/>
          </a:xfrm>
          <a:prstGeom prst="rect">
            <a:avLst/>
          </a:prstGeom>
          <a:noFill/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105400" y="4114800"/>
            <a:ext cx="3733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Positive bias for weaker storm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Negative bias for stronger storm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For Earl, there are overall strong negative sample bias.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 flipV="1">
            <a:off x="1752600" y="1981200"/>
            <a:ext cx="3429000" cy="274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5181600" y="2438400"/>
            <a:ext cx="106680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62000" y="25146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Init intensity=75kts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410200" y="15240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Init intensity=35kts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438400" y="55626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Init intensity=50kts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BE5A-7458-465A-B1AD-2D76E364B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hist_alllev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0"/>
            <a:ext cx="4634753" cy="3581400"/>
          </a:xfrm>
          <a:prstGeom prst="rect">
            <a:avLst/>
          </a:prstGeo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57200" y="36576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Ranked Ensemble members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 rot="10800000">
            <a:off x="0" y="762000"/>
            <a:ext cx="46166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Relative Frequency (%)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0" y="0"/>
            <a:ext cx="4572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Ranked Histogram for 10m Max Wind Speed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Hurricane Earl, 2010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447800" y="1905000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Strong negative sample bias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209800" y="16764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ENS_EARL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352800"/>
            <a:ext cx="4673600" cy="35052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66800" y="4800600"/>
            <a:ext cx="3200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Intensity forecast skills improved ~15% with weighted ensemble mean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1143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 single model, initial condition based ensemble, regression model can be used to determine the weights on each of the ranked ensemble members;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weights are functions of maximum wind speed, basins, etc.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09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order to remove model bias..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BE5A-7458-465A-B1AD-2D76E364B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715</Words>
  <Application>Microsoft Office PowerPoint</Application>
  <PresentationFormat>On-screen Show (4:3)</PresentationFormat>
  <Paragraphs>152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HFIP Ensemble Products Subgroup</vt:lpstr>
      <vt:lpstr>Outline</vt:lpstr>
      <vt:lpstr>Ensemble-based prediction and diagnostics for tropical cyclogenesis</vt:lpstr>
      <vt:lpstr>Real-time ensemble products, Aug-Sep 2011</vt:lpstr>
      <vt:lpstr>Pre-Irene: 4-day ECMWF ensemble forecast</vt:lpstr>
      <vt:lpstr>Plans for evaluation</vt:lpstr>
      <vt:lpstr>PowerPoint Presentation</vt:lpstr>
      <vt:lpstr>PowerPoint Presentation</vt:lpstr>
      <vt:lpstr>PowerPoint Presentation</vt:lpstr>
      <vt:lpstr>Hierarchical Cluster Analysis</vt:lpstr>
      <vt:lpstr>PowerPoint Presentation</vt:lpstr>
      <vt:lpstr>PowerPoint Presentation</vt:lpstr>
      <vt:lpstr>PowerPoint Presentation</vt:lpstr>
      <vt:lpstr>Products Adapted from NHC  Wind Speed Probabilities  M. DeMaria </vt:lpstr>
      <vt:lpstr>PowerPoint Presentation</vt:lpstr>
      <vt:lpstr>PowerPoint Presentation</vt:lpstr>
      <vt:lpstr>Verification Methods</vt:lpstr>
      <vt:lpstr>PowerPoint Presentation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DeMaria, Mark</dc:creator>
  <cp:lastModifiedBy>DeMaria, Mark</cp:lastModifiedBy>
  <cp:revision>14</cp:revision>
  <dcterms:created xsi:type="dcterms:W3CDTF">2011-09-01T02:09:41Z</dcterms:created>
  <dcterms:modified xsi:type="dcterms:W3CDTF">2011-09-02T20:54:50Z</dcterms:modified>
</cp:coreProperties>
</file>