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2" r:id="rId4"/>
    <p:sldId id="258" r:id="rId5"/>
    <p:sldId id="261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81" autoAdjust="0"/>
    <p:restoredTop sz="90929"/>
  </p:normalViewPr>
  <p:slideViewPr>
    <p:cSldViewPr>
      <p:cViewPr varScale="1">
        <p:scale>
          <a:sx n="81" d="100"/>
          <a:sy n="81" d="100"/>
        </p:scale>
        <p:origin x="-52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684FA5-466C-471A-ACB0-E79F07F7C3A9}" type="datetimeFigureOut">
              <a:rPr lang="en-US" smtClean="0"/>
              <a:pPr/>
              <a:t>3/11/2012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3BFEAB-3646-4E85-893F-11DFB150537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E85B1B-DD21-4844-9098-6071F77B88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6E3B8A-4968-4500-8558-3DF448E62A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6FEC4E-2879-44F1-BF18-3C2DA028D5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52C722-2594-4DF2-A71E-EB67500F67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A572E5-E109-4CB0-85AB-C503146524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F92712-4473-4B80-9650-70E4DF33AA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F90C5F-3326-4498-80DA-6EFB8E2E09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05F587-2A39-4741-A01F-A4E89F7507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0A3792-3CF3-45EA-A54B-DC2C5483AA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A1EEFD-0AD9-407A-84B7-14580B0EC6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657417-DCA3-4B44-813F-0A7F8FFE6E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7500E6A-5536-44F7-8E92-E26D3CAADCE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924800" cy="1600200"/>
          </a:xfrm>
        </p:spPr>
        <p:txBody>
          <a:bodyPr/>
          <a:lstStyle/>
          <a:p>
            <a:r>
              <a:rPr lang="en-US" dirty="0"/>
              <a:t>Multi-physics </a:t>
            </a:r>
            <a:r>
              <a:rPr lang="en-US" dirty="0" smtClean="0"/>
              <a:t>Multi-IC Ensemble </a:t>
            </a:r>
            <a:r>
              <a:rPr lang="en-US" dirty="0"/>
              <a:t>Plan for 2012 Hurricane Season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352800"/>
            <a:ext cx="6553200" cy="2590800"/>
          </a:xfrm>
        </p:spPr>
        <p:txBody>
          <a:bodyPr/>
          <a:lstStyle/>
          <a:p>
            <a:r>
              <a:rPr lang="en-US" sz="2400" b="1" dirty="0"/>
              <a:t>Zhan </a:t>
            </a:r>
            <a:r>
              <a:rPr lang="en-US" sz="2400" b="1" dirty="0" smtClean="0"/>
              <a:t>Zhang </a:t>
            </a:r>
            <a:r>
              <a:rPr lang="en-US" sz="2400" b="1" dirty="0" smtClean="0"/>
              <a:t>and Vijay </a:t>
            </a:r>
            <a:r>
              <a:rPr lang="en-US" sz="2400" b="1" dirty="0" err="1"/>
              <a:t>Tallapragada</a:t>
            </a:r>
            <a:endParaRPr lang="en-US" sz="2400" b="1" dirty="0"/>
          </a:p>
          <a:p>
            <a:r>
              <a:rPr lang="en-US" sz="2400" b="1" dirty="0"/>
              <a:t>NCEP/EMC</a:t>
            </a:r>
          </a:p>
          <a:p>
            <a:endParaRPr lang="en-US" sz="2400" b="1" dirty="0"/>
          </a:p>
          <a:p>
            <a:endParaRPr lang="en-US" sz="2400" b="1" dirty="0"/>
          </a:p>
          <a:p>
            <a:r>
              <a:rPr lang="en-US" sz="1800" b="1" dirty="0">
                <a:latin typeface="Arial" charset="0"/>
                <a:cs typeface="Arial" charset="0"/>
              </a:rPr>
              <a:t>HFIP Regional Ensemble Conference Call</a:t>
            </a:r>
          </a:p>
          <a:p>
            <a:r>
              <a:rPr lang="en-US" sz="1800" b="1" dirty="0">
                <a:latin typeface="Arial" charset="0"/>
                <a:cs typeface="Arial" charset="0"/>
              </a:rPr>
              <a:t>March 12, 2012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5B1B-DD21-4844-9098-6071F77B88C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 Models for Hurricane Ensemble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77200" cy="4114800"/>
          </a:xfrm>
        </p:spPr>
        <p:txBody>
          <a:bodyPr/>
          <a:lstStyle/>
          <a:p>
            <a:r>
              <a:rPr lang="en-US" sz="2800" dirty="0"/>
              <a:t>2012 Operational </a:t>
            </a:r>
            <a:r>
              <a:rPr lang="en-US" sz="2800" dirty="0" smtClean="0"/>
              <a:t>HWRF (NCO, CCS);</a:t>
            </a:r>
            <a:endParaRPr lang="en-US" sz="2800" dirty="0"/>
          </a:p>
          <a:p>
            <a:pPr lvl="1"/>
            <a:r>
              <a:rPr lang="en-US" sz="2400" dirty="0"/>
              <a:t> </a:t>
            </a:r>
            <a:r>
              <a:rPr lang="en-US" sz="2400" dirty="0" smtClean="0"/>
              <a:t>Triple </a:t>
            </a:r>
            <a:r>
              <a:rPr lang="en-US" sz="2400" dirty="0"/>
              <a:t>nest domain (27/9/3 km);</a:t>
            </a:r>
          </a:p>
          <a:p>
            <a:pPr lvl="1"/>
            <a:r>
              <a:rPr lang="en-US" sz="2400" dirty="0"/>
              <a:t> </a:t>
            </a:r>
            <a:r>
              <a:rPr lang="en-US" sz="2400" dirty="0" smtClean="0"/>
              <a:t>43 </a:t>
            </a:r>
            <a:r>
              <a:rPr lang="en-US" sz="2400" dirty="0"/>
              <a:t>vertical levels;</a:t>
            </a:r>
          </a:p>
          <a:p>
            <a:pPr lvl="1"/>
            <a:r>
              <a:rPr lang="en-US" sz="2400" dirty="0"/>
              <a:t>  </a:t>
            </a:r>
            <a:r>
              <a:rPr lang="en-US" sz="2400" dirty="0" smtClean="0"/>
              <a:t>Two Moveable nests.</a:t>
            </a:r>
            <a:endParaRPr lang="en-US" sz="2400" dirty="0"/>
          </a:p>
          <a:p>
            <a:r>
              <a:rPr lang="en-US" sz="2800" dirty="0"/>
              <a:t>Basin Scale </a:t>
            </a:r>
            <a:r>
              <a:rPr lang="en-US" sz="2800" dirty="0" smtClean="0"/>
              <a:t>HWRF (EMC/HRD, Jet);</a:t>
            </a:r>
            <a:endParaRPr lang="en-US" sz="2800" dirty="0"/>
          </a:p>
          <a:p>
            <a:pPr lvl="1"/>
            <a:r>
              <a:rPr lang="en-US" sz="2400" dirty="0"/>
              <a:t> </a:t>
            </a:r>
            <a:r>
              <a:rPr lang="en-US" sz="2400" dirty="0" smtClean="0"/>
              <a:t>Single basin domain (27Km), </a:t>
            </a:r>
            <a:r>
              <a:rPr lang="en-US" sz="2400" dirty="0"/>
              <a:t>covers both AL and </a:t>
            </a:r>
            <a:r>
              <a:rPr lang="en-US" sz="2400" dirty="0" smtClean="0"/>
              <a:t>EP;</a:t>
            </a:r>
            <a:endParaRPr lang="en-US" sz="2400" dirty="0"/>
          </a:p>
          <a:p>
            <a:pPr lvl="1"/>
            <a:r>
              <a:rPr lang="en-US" sz="2400" dirty="0"/>
              <a:t> </a:t>
            </a:r>
            <a:r>
              <a:rPr lang="en-US" sz="2400" dirty="0" smtClean="0"/>
              <a:t>61 </a:t>
            </a:r>
            <a:r>
              <a:rPr lang="en-US" sz="2400" dirty="0"/>
              <a:t>vertical </a:t>
            </a:r>
            <a:r>
              <a:rPr lang="en-US" sz="2400" dirty="0" smtClean="0"/>
              <a:t>levels;</a:t>
            </a:r>
          </a:p>
          <a:p>
            <a:pPr lvl="1"/>
            <a:r>
              <a:rPr lang="en-US" sz="2400" dirty="0" smtClean="0"/>
              <a:t>Continuous runs at 6-hr interval starting on June 1, 2012;</a:t>
            </a:r>
          </a:p>
          <a:p>
            <a:pPr lvl="1"/>
            <a:r>
              <a:rPr lang="en-US" sz="2400" dirty="0" smtClean="0"/>
              <a:t>Single static nest over Florida (9km).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2C722-2594-4DF2-A71E-EB67500F67C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610600" cy="4800600"/>
          </a:xfrm>
        </p:spPr>
        <p:txBody>
          <a:bodyPr/>
          <a:lstStyle/>
          <a:p>
            <a:r>
              <a:rPr lang="en-US" sz="2400" dirty="0" smtClean="0"/>
              <a:t>Candidates for Multi-Physics based on operational 3km HWRF configuration:</a:t>
            </a:r>
          </a:p>
          <a:p>
            <a:pPr lvl="1"/>
            <a:r>
              <a:rPr lang="en-US" sz="2000" dirty="0" smtClean="0"/>
              <a:t>MYJ </a:t>
            </a:r>
            <a:r>
              <a:rPr lang="en-US" sz="2000" dirty="0"/>
              <a:t>PBL </a:t>
            </a:r>
            <a:r>
              <a:rPr lang="en-US" sz="2000" dirty="0" smtClean="0"/>
              <a:t>Scheme (J.W. </a:t>
            </a:r>
            <a:r>
              <a:rPr lang="en-US" sz="2000" dirty="0" err="1" smtClean="0"/>
              <a:t>Bao</a:t>
            </a:r>
            <a:r>
              <a:rPr lang="en-US" sz="2000" dirty="0" smtClean="0"/>
              <a:t>, ESRL, Jet)</a:t>
            </a:r>
          </a:p>
          <a:p>
            <a:pPr lvl="1"/>
            <a:r>
              <a:rPr lang="en-US" sz="2000" dirty="0" smtClean="0"/>
              <a:t>NOAH LSM (Bob </a:t>
            </a:r>
            <a:r>
              <a:rPr lang="en-US" sz="2000" dirty="0" err="1" smtClean="0"/>
              <a:t>Tuleya</a:t>
            </a:r>
            <a:r>
              <a:rPr lang="en-US" sz="2000" dirty="0" smtClean="0"/>
              <a:t>, EMC, Jet)</a:t>
            </a:r>
          </a:p>
          <a:p>
            <a:pPr lvl="1"/>
            <a:r>
              <a:rPr lang="en-US" sz="2000" dirty="0" smtClean="0"/>
              <a:t>HWRF-HYCOM (Hyun-</a:t>
            </a:r>
            <a:r>
              <a:rPr lang="en-US" sz="2000" dirty="0" err="1" smtClean="0"/>
              <a:t>Sook</a:t>
            </a:r>
            <a:r>
              <a:rPr lang="en-US" sz="2000" dirty="0" smtClean="0"/>
              <a:t> Kim, EMC, CCS)</a:t>
            </a:r>
          </a:p>
          <a:p>
            <a:r>
              <a:rPr lang="en-US" sz="2400" dirty="0" smtClean="0"/>
              <a:t>Candidates for Multi-Initial Conditions based on operational 3km HWRF configuration :</a:t>
            </a:r>
          </a:p>
          <a:p>
            <a:pPr lvl="1"/>
            <a:r>
              <a:rPr lang="en-US" sz="2000" dirty="0" smtClean="0"/>
              <a:t>Assimilation of TDR and modified DA (</a:t>
            </a:r>
            <a:r>
              <a:rPr lang="en-US" sz="2000" dirty="0" err="1" smtClean="0"/>
              <a:t>Mingjing</a:t>
            </a:r>
            <a:r>
              <a:rPr lang="en-US" sz="2000" dirty="0" smtClean="0"/>
              <a:t> Tong, CCS);</a:t>
            </a:r>
          </a:p>
          <a:p>
            <a:pPr lvl="1"/>
            <a:r>
              <a:rPr lang="en-US" sz="2000" dirty="0" smtClean="0"/>
              <a:t>27/9/3 HWRF (43 levels) off of IC/BC from basin-scale HWRF (EMC/HRD, Jet)</a:t>
            </a:r>
          </a:p>
          <a:p>
            <a:pPr lvl="1"/>
            <a:r>
              <a:rPr lang="en-US" sz="2000" dirty="0" smtClean="0"/>
              <a:t>27/9/3 HWRF (61 levels) off of IC/BC from basin-scale HWRF (EMC/HRD, Jet)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304800"/>
            <a:ext cx="7772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Potential Physics/IC based Ensemble Candidates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2C722-2594-4DF2-A71E-EB67500F67C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209800"/>
            <a:ext cx="8229600" cy="4419600"/>
          </a:xfrm>
        </p:spPr>
        <p:txBody>
          <a:bodyPr/>
          <a:lstStyle/>
          <a:p>
            <a:r>
              <a:rPr lang="en-US" dirty="0" smtClean="0"/>
              <a:t>Carefully choose 10 different IC based perturbations from GEFS and/or </a:t>
            </a:r>
            <a:r>
              <a:rPr lang="en-US" dirty="0" err="1" smtClean="0"/>
              <a:t>EnKF</a:t>
            </a:r>
            <a:r>
              <a:rPr lang="en-US" dirty="0" smtClean="0"/>
              <a:t>-Hybrid GFS ensemble members;</a:t>
            </a:r>
          </a:p>
          <a:p>
            <a:r>
              <a:rPr lang="en-US" dirty="0" smtClean="0"/>
              <a:t>10 member ensemble to be run on Jet or Zeus (100 cores each member and each storm, subjected to available resources) – Zhan Zhang, EMC, Jet/Zeus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09600"/>
            <a:ext cx="7772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Stream 2 Ensemble Candidates for 27/9 HWRF based on GEFS/</a:t>
            </a:r>
            <a:r>
              <a:rPr lang="en-US" sz="3600" dirty="0" err="1" smtClean="0"/>
              <a:t>EnKF</a:t>
            </a:r>
            <a:r>
              <a:rPr lang="en-US" sz="3600" dirty="0" smtClean="0"/>
              <a:t>-Hybrid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2C722-2594-4DF2-A71E-EB67500F67C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Ensemble Products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8001000" cy="4648200"/>
          </a:xfrm>
        </p:spPr>
        <p:txBody>
          <a:bodyPr/>
          <a:lstStyle/>
          <a:p>
            <a:r>
              <a:rPr lang="en-US" dirty="0"/>
              <a:t>Track/intensity ensemble forecasts based on KDE method;</a:t>
            </a:r>
          </a:p>
          <a:p>
            <a:r>
              <a:rPr lang="en-US" dirty="0"/>
              <a:t>Max Wind Speed Strike Probability;</a:t>
            </a:r>
          </a:p>
          <a:p>
            <a:r>
              <a:rPr lang="en-US" dirty="0"/>
              <a:t>All 3D fields based on the best ensemble identified by the KDE;</a:t>
            </a:r>
          </a:p>
          <a:p>
            <a:r>
              <a:rPr lang="en-US" dirty="0" smtClean="0"/>
              <a:t>Cyclone </a:t>
            </a:r>
            <a:r>
              <a:rPr lang="en-US" dirty="0"/>
              <a:t>Genesis info from Basin Scale </a:t>
            </a:r>
            <a:r>
              <a:rPr lang="en-US" dirty="0" smtClean="0"/>
              <a:t>runs.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2C722-2594-4DF2-A71E-EB67500F67C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301</Words>
  <Application>Microsoft Office PowerPoint</Application>
  <PresentationFormat>On-screen Show (4:3)</PresentationFormat>
  <Paragraphs>39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Default Design</vt:lpstr>
      <vt:lpstr>Multi-physics Multi-IC Ensemble Plan for 2012 Hurricane Season</vt:lpstr>
      <vt:lpstr>Base Models for Hurricane Ensemble</vt:lpstr>
      <vt:lpstr>Slide 3</vt:lpstr>
      <vt:lpstr>Slide 4</vt:lpstr>
      <vt:lpstr>Ensemble Products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Multi-physics Ensemble Plan for 2012 Hurricane Season</dc:title>
  <dc:creator>Cathy</dc:creator>
  <cp:lastModifiedBy>Zack</cp:lastModifiedBy>
  <cp:revision>16</cp:revision>
  <dcterms:created xsi:type="dcterms:W3CDTF">2012-03-11T15:34:22Z</dcterms:created>
  <dcterms:modified xsi:type="dcterms:W3CDTF">2012-03-12T01:15:47Z</dcterms:modified>
</cp:coreProperties>
</file>