
<file path=[Content_Types].xml><?xml version="1.0" encoding="utf-8"?>
<Types xmlns="http://schemas.openxmlformats.org/package/2006/content-types">
  <Default Extension="pict" ContentType="image/pict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theme/theme6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vml" ContentType="application/vnd.openxmlformats-officedocument.vmlDrawing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711" r:id="rId2"/>
    <p:sldMasterId id="2147483715" r:id="rId3"/>
    <p:sldMasterId id="2147483717" r:id="rId4"/>
  </p:sldMasterIdLst>
  <p:notesMasterIdLst>
    <p:notesMasterId r:id="rId12"/>
  </p:notesMasterIdLst>
  <p:handoutMasterIdLst>
    <p:handoutMasterId r:id="rId13"/>
  </p:handoutMasterIdLst>
  <p:sldIdLst>
    <p:sldId id="257" r:id="rId5"/>
    <p:sldId id="377" r:id="rId6"/>
    <p:sldId id="373" r:id="rId7"/>
    <p:sldId id="374" r:id="rId8"/>
    <p:sldId id="357" r:id="rId9"/>
    <p:sldId id="368" r:id="rId10"/>
    <p:sldId id="3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A68"/>
    <a:srgbClr val="FFF9F9"/>
    <a:srgbClr val="C02967"/>
    <a:srgbClr val="FFC51E"/>
    <a:srgbClr val="6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5620"/>
    <p:restoredTop sz="69231" autoAdjust="0"/>
  </p:normalViewPr>
  <p:slideViewPr>
    <p:cSldViewPr snapToGrid="0">
      <p:cViewPr>
        <p:scale>
          <a:sx n="200" d="100"/>
          <a:sy n="200" d="100"/>
        </p:scale>
        <p:origin x="-768" y="-1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26281-5BA9-DD4F-B754-BB285D0D061C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A5FBC-5BD8-FB43-B1F7-F7F4579C7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A0677-39A3-BE43-9859-6C9AE6A8781C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FD85C-4036-FD46-A376-85518924C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Also thank </a:t>
            </a:r>
            <a:r>
              <a:rPr lang="en-US" dirty="0" err="1" smtClean="0"/>
              <a:t>Meng</a:t>
            </a:r>
            <a:r>
              <a:rPr lang="en-US" dirty="0" smtClean="0"/>
              <a:t> Zhang</a:t>
            </a:r>
            <a:r>
              <a:rPr lang="en-US" baseline="0" dirty="0" smtClean="0"/>
              <a:t> and Dr. </a:t>
            </a:r>
            <a:r>
              <a:rPr lang="en-US" baseline="0" dirty="0" err="1" smtClean="0"/>
              <a:t>Yunghui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FD85C-4036-FD46-A376-85518924C3C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6A085-92FF-7F46-AF88-6B8EACB6C449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6A085-92FF-7F46-AF88-6B8EACB6C449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3171D-1FE2-F24C-8018-C180EE172F49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3171D-1FE2-F24C-8018-C180EE172F49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3171D-1FE2-F24C-8018-C180EE172F49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4E3A-A1B8-5147-8FBF-D0D5B08EEE95}" type="datetimeFigureOut">
              <a:rPr lang="en-US" smtClean="0"/>
              <a:pPr/>
              <a:t>8/18/11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95E8-939A-C245-8D15-467865E6E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4E3A-A1B8-5147-8FBF-D0D5B08EEE95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95E8-939A-C245-8D15-467865E6E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81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81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4E3A-A1B8-5147-8FBF-D0D5B08EEE95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95E8-939A-C245-8D15-467865E6E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9F007-CDC5-CB4E-9504-88068108D66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9F007-CDC5-CB4E-9504-88068108D66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AC14-8094-46AD-9C82-9412E175691E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18DD-1F67-4170-BE9D-6F2DD5221D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110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4E3A-A1B8-5147-8FBF-D0D5B08EEE95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95E8-939A-C245-8D15-467865E6E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4E3A-A1B8-5147-8FBF-D0D5B08EEE95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95E8-939A-C245-8D15-467865E6E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1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1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4E3A-A1B8-5147-8FBF-D0D5B08EEE95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95E8-939A-C245-8D15-467865E6E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8413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4374"/>
            <a:ext cx="4040188" cy="43719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2999"/>
            <a:ext cx="4041775" cy="8413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4374"/>
            <a:ext cx="4041775" cy="43719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4E3A-A1B8-5147-8FBF-D0D5B08EEE95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95E8-939A-C245-8D15-467865E6E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4E3A-A1B8-5147-8FBF-D0D5B08EEE95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95E8-939A-C245-8D15-467865E6E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4E3A-A1B8-5147-8FBF-D0D5B08EEE95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95E8-939A-C245-8D15-467865E6E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83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4E3A-A1B8-5147-8FBF-D0D5B08EEE95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95E8-939A-C245-8D15-467865E6E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4E3A-A1B8-5147-8FBF-D0D5B08EEE95}" type="datetimeFigureOut">
              <a:rPr lang="en-US" smtClean="0"/>
              <a:pPr/>
              <a:t>8/18/11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95E8-939A-C245-8D15-467865E6E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21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6B54E3A-A1B8-5147-8FBF-D0D5B08EEE95}" type="datetimeFigureOut">
              <a:rPr lang="en-US" smtClean="0"/>
              <a:pPr/>
              <a:t>8/18/11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2B695E8-939A-C245-8D15-467865E6E6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3366CC"/>
            </a:gs>
            <a:gs pos="100000">
              <a:srgbClr val="18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D1CC03-D515-3A4C-A890-4616822DBD00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1" name="Picture 7" descr="METEO1_White11_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6019800"/>
            <a:ext cx="19462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0" descr="PSU-shield-white-transparent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066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3366CC"/>
            </a:gs>
            <a:gs pos="100000">
              <a:srgbClr val="18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D1CC03-D515-3A4C-A890-4616822DBD00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1" name="Picture 7" descr="METEO1_White11_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6019800"/>
            <a:ext cx="19462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0" descr="PSU-shield-white-transparent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066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onstantia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onstantia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charset="0"/>
              </a:defRPr>
            </a:lvl1pPr>
          </a:lstStyle>
          <a:p>
            <a:fld id="{702E3BCF-3996-0A4A-BB87-D8956E32B1B1}" type="datetime1">
              <a:rPr lang="en-US"/>
              <a:pPr/>
              <a:t>8/18/11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charset="0"/>
              </a:defRPr>
            </a:lvl1pPr>
          </a:lstStyle>
          <a:p>
            <a:fld id="{214B87C8-4DCC-0148-992C-10C7A66DB0F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onstantia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onstantia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jpeg"/><Relationship Id="rId5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-266700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90"/>
                </a:solidFill>
                <a:latin typeface="Arial"/>
                <a:cs typeface="Arial"/>
              </a:rPr>
              <a:t>PSU </a:t>
            </a:r>
            <a:r>
              <a:rPr lang="en-US" sz="3600" b="1" dirty="0" err="1" smtClean="0">
                <a:solidFill>
                  <a:srgbClr val="000090"/>
                </a:solidFill>
                <a:latin typeface="Arial"/>
                <a:cs typeface="Arial"/>
              </a:rPr>
              <a:t>realtime</a:t>
            </a:r>
            <a:r>
              <a:rPr lang="en-US" sz="3600" b="1" dirty="0" smtClean="0">
                <a:solidFill>
                  <a:srgbClr val="000090"/>
                </a:solidFill>
                <a:latin typeface="Arial"/>
                <a:cs typeface="Arial"/>
              </a:rPr>
              <a:t> ensemble with ARW-EnKF</a:t>
            </a:r>
            <a:endParaRPr lang="en-US" sz="36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5" name="Picture 23" descr="enkf_p3_rmse_std_all2008-2010AL_wsp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4349" y="1352550"/>
            <a:ext cx="5302251" cy="452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73100" y="850840"/>
            <a:ext cx="833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1" dirty="0" smtClean="0">
                <a:solidFill>
                  <a:srgbClr val="333399"/>
                </a:solidFill>
                <a:latin typeface="Times New Roman" charset="0"/>
                <a:cs typeface="宋体" charset="-122"/>
              </a:rPr>
              <a:t>3 </a:t>
            </a:r>
            <a:r>
              <a:rPr lang="en-US" altLang="zh-CN" sz="2000" b="1" i="1" dirty="0" smtClean="0">
                <a:solidFill>
                  <a:srgbClr val="333399"/>
                </a:solidFill>
                <a:latin typeface="Times New Roman" charset="0"/>
                <a:cs typeface="宋体" charset="-122"/>
              </a:rPr>
              <a:t>domains (40.5, 13.5&amp;4.5km), 60-member </a:t>
            </a:r>
            <a:r>
              <a:rPr lang="en-US" altLang="zh-CN" sz="2000" b="1" i="1" dirty="0" smtClean="0">
                <a:solidFill>
                  <a:srgbClr val="333399"/>
                </a:solidFill>
                <a:latin typeface="Times New Roman" charset="0"/>
                <a:cs typeface="宋体" charset="-122"/>
              </a:rPr>
              <a:t>ensemble, assimilate TDR </a:t>
            </a:r>
            <a:r>
              <a:rPr lang="en-US" altLang="zh-CN" sz="2000" b="1" i="1" dirty="0" err="1" smtClean="0">
                <a:solidFill>
                  <a:srgbClr val="333399"/>
                </a:solidFill>
                <a:latin typeface="Times New Roman" charset="0"/>
                <a:cs typeface="宋体" charset="-122"/>
              </a:rPr>
              <a:t>Vr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425700" y="1873250"/>
            <a:ext cx="584200" cy="1035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0200" y="5886390"/>
            <a:ext cx="8756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 smtClean="0">
                <a:solidFill>
                  <a:srgbClr val="333399"/>
                </a:solidFill>
                <a:latin typeface="Times New Roman" charset="0"/>
                <a:cs typeface="宋体" charset="-122"/>
              </a:rPr>
              <a:t>Notes: (1</a:t>
            </a:r>
            <a:r>
              <a:rPr lang="en-US" altLang="zh-CN" b="1" i="1" dirty="0" smtClean="0">
                <a:solidFill>
                  <a:srgbClr val="333399"/>
                </a:solidFill>
                <a:latin typeface="Times New Roman" charset="0"/>
                <a:cs typeface="宋体" charset="-122"/>
              </a:rPr>
              <a:t>) </a:t>
            </a:r>
            <a:r>
              <a:rPr lang="en-US" altLang="zh-CN" b="1" i="1" dirty="0" smtClean="0">
                <a:solidFill>
                  <a:srgbClr val="333399"/>
                </a:solidFill>
                <a:latin typeface="Times New Roman" charset="0"/>
                <a:cs typeface="宋体" charset="-122"/>
              </a:rPr>
              <a:t>mean of 60</a:t>
            </a:r>
            <a:r>
              <a:rPr lang="en-US" altLang="zh-CN" b="1" i="1" dirty="0" smtClean="0">
                <a:solidFill>
                  <a:srgbClr val="333399"/>
                </a:solidFill>
                <a:latin typeface="Times New Roman" charset="0"/>
                <a:cs typeface="宋体" charset="-122"/>
              </a:rPr>
              <a:t>-member ensemble forecast has similar performance to the forecast from initial EnKF mean; (2) ensemble is rather unbiased; (3) correlation of the forecast error versus spread is not great; </a:t>
            </a:r>
            <a:r>
              <a:rPr lang="en-US" altLang="zh-CN" b="1" i="1" dirty="0" smtClean="0">
                <a:solidFill>
                  <a:srgbClr val="333399"/>
                </a:solidFill>
                <a:latin typeface="Times New Roman" charset="0"/>
                <a:cs typeface="宋体" charset="-122"/>
              </a:rPr>
              <a:t>(4) unclear  how much we gain from the EF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70513" y="858838"/>
          <a:ext cx="2590801" cy="3688080"/>
        </p:xfrm>
        <a:graphic>
          <a:graphicData uri="http://schemas.openxmlformats.org/drawingml/2006/table">
            <a:tbl>
              <a:tblPr/>
              <a:tblGrid>
                <a:gridCol w="533400"/>
                <a:gridCol w="1066800"/>
                <a:gridCol w="990601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Storms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P3 Missions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</a:tr>
              <a:tr h="228600">
                <a:tc rowSpan="5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2008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(26)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Dolly 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ＭＳ Ｐゴシック" charset="-128"/>
                        <a:cs typeface="Times New Roman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Fay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ＭＳ Ｐゴシック" charset="-128"/>
                        <a:cs typeface="Times New Roman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Gustav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ＭＳ Ｐゴシック" charset="-128"/>
                        <a:cs typeface="Times New Roman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Ike 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ＭＳ Ｐゴシック" charset="-128"/>
                        <a:cs typeface="Times New Roman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Paloma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 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</a:tr>
              <a:tr h="228600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2009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(10)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Ana 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ＭＳ Ｐゴシック" charset="-128"/>
                        <a:cs typeface="Times New Roman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Bill 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ＭＳ Ｐゴシック" charset="-128"/>
                        <a:cs typeface="Times New Roman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Danny 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</a:tr>
              <a:tr h="228600">
                <a:tc rowSpan="6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2010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(23)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Alex 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ＭＳ Ｐゴシック" charset="-128"/>
                        <a:cs typeface="Times New Roman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Two 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ＭＳ Ｐゴシック" charset="-128"/>
                        <a:cs typeface="Times New Roman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Earl 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11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ＭＳ Ｐゴシック" charset="-128"/>
                        <a:cs typeface="Times New Roman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Karl 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ＭＳ Ｐゴシック" charset="-128"/>
                        <a:cs typeface="Times New Roman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Richard 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ea typeface="ＭＳ Ｐゴシック" charset="-128"/>
                        <a:cs typeface="Times New Roman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Tomas 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Ｐゴシック" charset="-128"/>
                          <a:cs typeface="Times New Roman"/>
                        </a:rPr>
                        <a:t>3 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4784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:Fig01.jpg"/>
          <p:cNvPicPr/>
          <p:nvPr/>
        </p:nvPicPr>
        <p:blipFill>
          <a:blip r:embed="rId2"/>
          <a:srcRect l="720" t="6083" r="2041" b="11941"/>
          <a:stretch>
            <a:fillRect/>
          </a:stretch>
        </p:blipFill>
        <p:spPr bwMode="auto">
          <a:xfrm>
            <a:off x="-774700" y="12700"/>
            <a:ext cx="9931400" cy="732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:Fig03.jpg"/>
          <p:cNvPicPr/>
          <p:nvPr/>
        </p:nvPicPr>
        <p:blipFill>
          <a:blip r:embed="rId4"/>
          <a:srcRect b="46965"/>
          <a:stretch>
            <a:fillRect/>
          </a:stretch>
        </p:blipFill>
        <p:spPr bwMode="auto">
          <a:xfrm>
            <a:off x="0" y="14478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77788"/>
            <a:ext cx="9144000" cy="976312"/>
          </a:xfrm>
        </p:spPr>
        <p:txBody>
          <a:bodyPr/>
          <a:lstStyle/>
          <a:p>
            <a:pPr eaLnBrk="1" hangingPunct="1"/>
            <a:r>
              <a:rPr lang="en-US" altLang="zh-CN" sz="2800" b="1" dirty="0" smtClean="0">
                <a:solidFill>
                  <a:srgbClr val="FFFFFF"/>
                </a:solidFill>
              </a:rPr>
              <a:t>WRF-</a:t>
            </a:r>
            <a:r>
              <a:rPr lang="en-US" altLang="zh-CN" sz="2800" b="1" dirty="0">
                <a:solidFill>
                  <a:srgbClr val="FFFFFF"/>
                </a:solidFill>
              </a:rPr>
              <a:t>EnKF</a:t>
            </a:r>
            <a:r>
              <a:rPr lang="en-US" altLang="zh-CN" sz="2800" b="1" dirty="0" smtClean="0">
                <a:solidFill>
                  <a:srgbClr val="FFFFFF"/>
                </a:solidFill>
              </a:rPr>
              <a:t> Performance Airborne </a:t>
            </a:r>
            <a:r>
              <a:rPr lang="en-US" altLang="zh-CN" sz="2800" b="1" dirty="0" err="1" smtClean="0">
                <a:solidFill>
                  <a:srgbClr val="FFFFFF"/>
                </a:solidFill>
              </a:rPr>
              <a:t>Vr</a:t>
            </a:r>
            <a:r>
              <a:rPr lang="en-US" altLang="zh-CN" sz="2800" b="1" dirty="0" smtClean="0">
                <a:solidFill>
                  <a:srgbClr val="FFFFFF"/>
                </a:solidFill>
              </a:rPr>
              <a:t> for 2008-2010 </a:t>
            </a:r>
            <a:r>
              <a:rPr lang="en-US" altLang="zh-CN" sz="2800" dirty="0" smtClean="0">
                <a:solidFill>
                  <a:srgbClr val="FFFFFF"/>
                </a:solidFill>
              </a:rPr>
              <a:t/>
            </a:r>
            <a:br>
              <a:rPr lang="en-US" altLang="zh-CN" sz="2800" dirty="0" smtClean="0">
                <a:solidFill>
                  <a:srgbClr val="FFFFFF"/>
                </a:solidFill>
              </a:rPr>
            </a:br>
            <a:r>
              <a:rPr lang="en-US" altLang="zh-CN" sz="2000" i="1" dirty="0">
                <a:solidFill>
                  <a:srgbClr val="FFFFFF"/>
                </a:solidFill>
              </a:rPr>
              <a:t>Mean</a:t>
            </a:r>
            <a:r>
              <a:rPr lang="en-US" altLang="zh-CN" sz="2000" i="1" dirty="0" smtClean="0">
                <a:solidFill>
                  <a:srgbClr val="FFFFFF"/>
                </a:solidFill>
              </a:rPr>
              <a:t> </a:t>
            </a:r>
            <a:r>
              <a:rPr lang="en-US" altLang="zh-CN" sz="2000" i="1" dirty="0">
                <a:solidFill>
                  <a:srgbClr val="FFFFFF"/>
                </a:solidFill>
              </a:rPr>
              <a:t>a</a:t>
            </a:r>
            <a:r>
              <a:rPr lang="en-US" altLang="zh-CN" sz="2000" i="1" dirty="0" smtClean="0">
                <a:solidFill>
                  <a:srgbClr val="FFFFFF"/>
                </a:solidFill>
              </a:rPr>
              <a:t>bsolute track (km) &amp; intensity (</a:t>
            </a:r>
            <a:r>
              <a:rPr lang="en-US" altLang="zh-CN" sz="2000" i="1" dirty="0" err="1" smtClean="0">
                <a:solidFill>
                  <a:srgbClr val="FFFFFF"/>
                </a:solidFill>
              </a:rPr>
              <a:t>kts</a:t>
            </a:r>
            <a:r>
              <a:rPr lang="en-US" altLang="zh-CN" sz="2000" i="1" dirty="0" smtClean="0">
                <a:solidFill>
                  <a:srgbClr val="FFFFFF"/>
                </a:solidFill>
              </a:rPr>
              <a:t>) error for </a:t>
            </a:r>
            <a:r>
              <a:rPr lang="en-US" altLang="zh-CN" sz="2000" i="1" dirty="0">
                <a:solidFill>
                  <a:srgbClr val="FFFFFF"/>
                </a:solidFill>
              </a:rPr>
              <a:t>all</a:t>
            </a:r>
            <a:r>
              <a:rPr lang="en-US" altLang="zh-CN" sz="2000" i="1" dirty="0" smtClean="0">
                <a:solidFill>
                  <a:srgbClr val="FFFFFF"/>
                </a:solidFill>
              </a:rPr>
              <a:t> applicable P3 missions</a:t>
            </a:r>
            <a:endParaRPr lang="en-US" altLang="zh-CN" sz="2000" i="1" dirty="0">
              <a:solidFill>
                <a:srgbClr val="FFFFFF"/>
              </a:solidFill>
            </a:endParaRPr>
          </a:p>
        </p:txBody>
      </p:sp>
      <p:graphicFrame>
        <p:nvGraphicFramePr>
          <p:cNvPr id="354306" name="Object 2"/>
          <p:cNvGraphicFramePr>
            <a:graphicFrameLocks/>
          </p:cNvGraphicFramePr>
          <p:nvPr/>
        </p:nvGraphicFramePr>
        <p:xfrm>
          <a:off x="5473700" y="4330700"/>
          <a:ext cx="3336925" cy="406400"/>
        </p:xfrm>
        <a:graphic>
          <a:graphicData uri="http://schemas.openxmlformats.org/presentationml/2006/ole">
            <p:oleObj spid="_x0000_s388098" name="Equation" r:id="rId5" imgW="34163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-23812"/>
            <a:ext cx="9144000" cy="976312"/>
          </a:xfrm>
        </p:spPr>
        <p:txBody>
          <a:bodyPr/>
          <a:lstStyle/>
          <a:p>
            <a:pPr eaLnBrk="1" hangingPunct="1"/>
            <a:r>
              <a:rPr lang="en-US" altLang="zh-CN" sz="2800" b="1" dirty="0" smtClean="0">
                <a:solidFill>
                  <a:srgbClr val="FFFFFF"/>
                </a:solidFill>
              </a:rPr>
              <a:t>WRF-</a:t>
            </a:r>
            <a:r>
              <a:rPr lang="en-US" altLang="zh-CN" sz="2800" b="1" dirty="0">
                <a:solidFill>
                  <a:srgbClr val="FFFFFF"/>
                </a:solidFill>
              </a:rPr>
              <a:t>EnKF</a:t>
            </a:r>
            <a:r>
              <a:rPr lang="en-US" altLang="zh-CN" sz="2800" b="1" dirty="0" smtClean="0">
                <a:solidFill>
                  <a:srgbClr val="FFFFFF"/>
                </a:solidFill>
              </a:rPr>
              <a:t> Performance Airborne </a:t>
            </a:r>
            <a:r>
              <a:rPr lang="en-US" altLang="zh-CN" sz="2800" b="1" dirty="0" err="1" smtClean="0">
                <a:solidFill>
                  <a:srgbClr val="FFFFFF"/>
                </a:solidFill>
              </a:rPr>
              <a:t>Vr</a:t>
            </a:r>
            <a:r>
              <a:rPr lang="en-US" altLang="zh-CN" sz="2800" b="1" dirty="0" smtClean="0">
                <a:solidFill>
                  <a:srgbClr val="FFFFFF"/>
                </a:solidFill>
              </a:rPr>
              <a:t> for 2008-2010 </a:t>
            </a:r>
            <a:r>
              <a:rPr lang="en-US" altLang="zh-CN" sz="2800" dirty="0" smtClean="0">
                <a:solidFill>
                  <a:srgbClr val="FFFFFF"/>
                </a:solidFill>
              </a:rPr>
              <a:t/>
            </a:r>
            <a:br>
              <a:rPr lang="en-US" altLang="zh-CN" sz="2800" dirty="0" smtClean="0">
                <a:solidFill>
                  <a:srgbClr val="FFFFFF"/>
                </a:solidFill>
              </a:rPr>
            </a:br>
            <a:r>
              <a:rPr lang="en-US" altLang="zh-CN" sz="2000" i="1" dirty="0" smtClean="0">
                <a:solidFill>
                  <a:srgbClr val="FFFFFF"/>
                </a:solidFill>
              </a:rPr>
              <a:t>1.5-km EnKF Predicted versus Best-track Maximum Wind Speed Error (</a:t>
            </a:r>
            <a:r>
              <a:rPr lang="en-US" altLang="zh-CN" sz="2000" i="1" dirty="0" err="1" smtClean="0">
                <a:solidFill>
                  <a:srgbClr val="FFFFFF"/>
                </a:solidFill>
              </a:rPr>
              <a:t>kts</a:t>
            </a:r>
            <a:r>
              <a:rPr lang="en-US" altLang="zh-CN" sz="2000" i="1" dirty="0" smtClean="0">
                <a:solidFill>
                  <a:srgbClr val="FFFFFF"/>
                </a:solidFill>
              </a:rPr>
              <a:t>)</a:t>
            </a:r>
            <a:endParaRPr lang="en-US" altLang="zh-CN" sz="2000" i="1" dirty="0">
              <a:solidFill>
                <a:srgbClr val="FFFFFF"/>
              </a:solidFill>
            </a:endParaRPr>
          </a:p>
        </p:txBody>
      </p:sp>
      <p:sp>
        <p:nvSpPr>
          <p:cNvPr id="28675" name="TextBox 9"/>
          <p:cNvSpPr txBox="1">
            <a:spLocks noChangeArrowheads="1"/>
          </p:cNvSpPr>
          <p:nvPr/>
        </p:nvSpPr>
        <p:spPr bwMode="auto">
          <a:xfrm>
            <a:off x="2781300" y="1169988"/>
            <a:ext cx="39624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zh-CN" b="1" dirty="0" smtClean="0">
                <a:solidFill>
                  <a:srgbClr val="C02967"/>
                </a:solidFill>
                <a:latin typeface="Calibri" charset="0"/>
              </a:rPr>
              <a:t>A1PS: EnKF 1.5-km control run</a:t>
            </a:r>
          </a:p>
          <a:p>
            <a:r>
              <a:rPr lang="en-US" altLang="zh-CN" b="1" dirty="0" smtClean="0">
                <a:solidFill>
                  <a:srgbClr val="FF6A68"/>
                </a:solidFill>
                <a:latin typeface="Calibri" charset="0"/>
              </a:rPr>
              <a:t>A4PS: EnKF 4.5-km control run</a:t>
            </a:r>
          </a:p>
          <a:p>
            <a:r>
              <a:rPr lang="en-US" altLang="zh-CN" b="1" dirty="0" smtClean="0">
                <a:solidFill>
                  <a:srgbClr val="FFC51E"/>
                </a:solidFill>
                <a:latin typeface="Calibri" charset="0"/>
              </a:rPr>
              <a:t>P400: EnKF 4.5-km ensemble mean</a:t>
            </a:r>
          </a:p>
          <a:p>
            <a:endParaRPr lang="en-US" altLang="zh-CN" b="1" dirty="0" smtClean="0">
              <a:solidFill>
                <a:srgbClr val="FF0000"/>
              </a:solidFill>
              <a:latin typeface="Calibri" charset="0"/>
            </a:endParaRPr>
          </a:p>
        </p:txBody>
      </p:sp>
      <p:graphicFrame>
        <p:nvGraphicFramePr>
          <p:cNvPr id="354306" name="Object 2"/>
          <p:cNvGraphicFramePr>
            <a:graphicFrameLocks/>
          </p:cNvGraphicFramePr>
          <p:nvPr/>
        </p:nvGraphicFramePr>
        <p:xfrm>
          <a:off x="3057525" y="4652963"/>
          <a:ext cx="5159375" cy="592137"/>
        </p:xfrm>
        <a:graphic>
          <a:graphicData uri="http://schemas.openxmlformats.org/presentationml/2006/ole">
            <p:oleObj spid="_x0000_s390146" name="Equation" r:id="rId4" imgW="3822700" imgH="406400" progId="Equation.3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00" y="971550"/>
            <a:ext cx="6744510" cy="568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52400" y="166688"/>
            <a:ext cx="9144000" cy="976312"/>
          </a:xfrm>
        </p:spPr>
        <p:txBody>
          <a:bodyPr/>
          <a:lstStyle/>
          <a:p>
            <a:pPr eaLnBrk="1" hangingPunct="1"/>
            <a:r>
              <a:rPr lang="en-US" altLang="zh-CN" sz="2800" b="1">
                <a:solidFill>
                  <a:srgbClr val="FFFFFF"/>
                </a:solidFill>
              </a:rPr>
              <a:t>Consistency between Ensemble Spread and Error</a:t>
            </a:r>
            <a:r>
              <a:rPr lang="en-US" altLang="zh-CN" sz="2800">
                <a:solidFill>
                  <a:srgbClr val="FFFFFF"/>
                </a:solidFill>
              </a:rPr>
              <a:t/>
            </a:r>
            <a:br>
              <a:rPr lang="en-US" altLang="zh-CN" sz="2800">
                <a:solidFill>
                  <a:srgbClr val="FFFFFF"/>
                </a:solidFill>
              </a:rPr>
            </a:br>
            <a:r>
              <a:rPr lang="en-US" altLang="zh-CN" sz="2000" i="1">
                <a:solidFill>
                  <a:srgbClr val="FFFFFF"/>
                </a:solidFill>
              </a:rPr>
              <a:t>Mean Absolute Error and Ensemble Spread for all 59 cases 2008-2010 </a:t>
            </a:r>
          </a:p>
        </p:txBody>
      </p:sp>
      <p:pic>
        <p:nvPicPr>
          <p:cNvPr id="30724" name="Picture 23" descr="enkf_p3_rmse_std_all2008-2010AL_wsp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4637" y="1003300"/>
            <a:ext cx="6811667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kf_p3m60_2008_2010_abserr_nobias_wsp_A1P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28700" y="780255"/>
            <a:ext cx="7073900" cy="596860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166688"/>
            <a:ext cx="91440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Forecast Error as a Function of Initial Intensity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endParaRPr kumimoji="0" lang="en-US" altLang="zh-CN" sz="2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52400" y="166688"/>
            <a:ext cx="9144000" cy="976312"/>
          </a:xfrm>
        </p:spPr>
        <p:txBody>
          <a:bodyPr/>
          <a:lstStyle/>
          <a:p>
            <a:pPr eaLnBrk="1" hangingPunct="1"/>
            <a:r>
              <a:rPr lang="en-US" altLang="zh-CN" sz="2800" b="1" dirty="0" smtClean="0">
                <a:solidFill>
                  <a:srgbClr val="FFFFFF"/>
                </a:solidFill>
              </a:rPr>
              <a:t>Ensemble </a:t>
            </a:r>
            <a:r>
              <a:rPr lang="en-US" altLang="zh-CN" sz="2800" b="1" dirty="0">
                <a:solidFill>
                  <a:srgbClr val="FFFFFF"/>
                </a:solidFill>
              </a:rPr>
              <a:t>Spread</a:t>
            </a:r>
            <a:r>
              <a:rPr lang="en-US" altLang="zh-CN" sz="2800" b="1" dirty="0" smtClean="0">
                <a:solidFill>
                  <a:srgbClr val="FFFFFF"/>
                </a:solidFill>
              </a:rPr>
              <a:t> As a Function of Initial Intensity</a:t>
            </a:r>
            <a:r>
              <a:rPr lang="en-US" altLang="zh-CN" sz="2800" dirty="0" smtClean="0">
                <a:solidFill>
                  <a:srgbClr val="FFFFFF"/>
                </a:solidFill>
              </a:rPr>
              <a:t/>
            </a:r>
            <a:br>
              <a:rPr lang="en-US" altLang="zh-CN" sz="2800" dirty="0" smtClean="0">
                <a:solidFill>
                  <a:srgbClr val="FFFFFF"/>
                </a:solidFill>
              </a:rPr>
            </a:br>
            <a:endParaRPr lang="en-US" altLang="zh-CN" sz="2000" i="1" dirty="0">
              <a:solidFill>
                <a:srgbClr val="FFFFFF"/>
              </a:solidFill>
            </a:endParaRPr>
          </a:p>
        </p:txBody>
      </p:sp>
      <p:pic>
        <p:nvPicPr>
          <p:cNvPr id="5" name="Picture 4" descr="enkf_p3m60_2008_2010_avespread_wsp_P40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28700" y="2482850"/>
            <a:ext cx="7359650" cy="425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4890</TotalTime>
  <Words>257</Words>
  <Application>Microsoft Macintosh PowerPoint</Application>
  <PresentationFormat>On-screen Show (4:3)</PresentationFormat>
  <Paragraphs>54</Paragraphs>
  <Slides>7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Office Theme</vt:lpstr>
      <vt:lpstr>Default Design</vt:lpstr>
      <vt:lpstr>2_Default Design</vt:lpstr>
      <vt:lpstr>Flow</vt:lpstr>
      <vt:lpstr>Equation</vt:lpstr>
      <vt:lpstr>PSU realtime ensemble with ARW-EnKF</vt:lpstr>
      <vt:lpstr>Slide 2</vt:lpstr>
      <vt:lpstr>WRF-EnKF Performance Airborne Vr for 2008-2010  Mean absolute track (km) &amp; intensity (kts) error for all applicable P3 missions</vt:lpstr>
      <vt:lpstr>WRF-EnKF Performance Airborne Vr for 2008-2010  1.5-km EnKF Predicted versus Best-track Maximum Wind Speed Error (kts)</vt:lpstr>
      <vt:lpstr>Consistency between Ensemble Spread and Error Mean Absolute Error and Ensemble Spread for all 59 cases 2008-2010 </vt:lpstr>
      <vt:lpstr>Slide 6</vt:lpstr>
      <vt:lpstr>Ensemble Spread As a Function of Initial Intensity 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Predictability and dynamics of a squall line and bow echo event during BAMEX using ensemble forecasts</dc:title>
  <dc:creator>Christopher Melhauser</dc:creator>
  <cp:lastModifiedBy>Fuqing Zhang</cp:lastModifiedBy>
  <cp:revision>496</cp:revision>
  <dcterms:created xsi:type="dcterms:W3CDTF">2011-08-18T17:04:56Z</dcterms:created>
  <dcterms:modified xsi:type="dcterms:W3CDTF">2011-08-18T17:30:57Z</dcterms:modified>
</cp:coreProperties>
</file>