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0" r:id="rId4"/>
    <p:sldId id="258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BFF02E-2882-4CD5-A510-7AC811AA60D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E8178E-9B82-4FF4-8D3B-9274C264D3E8}">
      <dgm:prSet/>
      <dgm:spPr/>
      <dgm:t>
        <a:bodyPr/>
        <a:lstStyle/>
        <a:p>
          <a:pPr rtl="0"/>
          <a:r>
            <a:rPr lang="en-US" dirty="0" smtClean="0"/>
            <a:t>80-member ensemble for DA</a:t>
          </a:r>
          <a:endParaRPr lang="en-US" dirty="0"/>
        </a:p>
      </dgm:t>
    </dgm:pt>
    <dgm:pt modelId="{B78D2823-F1F9-4F22-83FD-B14F8DD4FCB4}" type="parTrans" cxnId="{DA9AA748-BF5E-460D-ACCF-B639CC671910}">
      <dgm:prSet/>
      <dgm:spPr/>
      <dgm:t>
        <a:bodyPr/>
        <a:lstStyle/>
        <a:p>
          <a:endParaRPr lang="en-US"/>
        </a:p>
      </dgm:t>
    </dgm:pt>
    <dgm:pt modelId="{A45DF51B-E757-45A3-9E12-2AE9F6A8EC57}" type="sibTrans" cxnId="{DA9AA748-BF5E-460D-ACCF-B639CC671910}">
      <dgm:prSet/>
      <dgm:spPr/>
      <dgm:t>
        <a:bodyPr/>
        <a:lstStyle/>
        <a:p>
          <a:endParaRPr lang="en-US"/>
        </a:p>
      </dgm:t>
    </dgm:pt>
    <dgm:pt modelId="{525646ED-5D0A-493F-BB8D-60C0E589E337}">
      <dgm:prSet/>
      <dgm:spPr/>
      <dgm:t>
        <a:bodyPr/>
        <a:lstStyle/>
        <a:p>
          <a:pPr rtl="0"/>
          <a:r>
            <a:rPr lang="en-US" dirty="0" smtClean="0"/>
            <a:t>GFS-EnKF lateral boundary conditions</a:t>
          </a:r>
          <a:endParaRPr lang="en-US" dirty="0"/>
        </a:p>
      </dgm:t>
    </dgm:pt>
    <dgm:pt modelId="{117D6029-F8D0-4384-92A6-A776F9363A84}" type="parTrans" cxnId="{16D85E86-2DA5-4778-991F-E63986CF7032}">
      <dgm:prSet/>
      <dgm:spPr/>
      <dgm:t>
        <a:bodyPr/>
        <a:lstStyle/>
        <a:p>
          <a:endParaRPr lang="en-US"/>
        </a:p>
      </dgm:t>
    </dgm:pt>
    <dgm:pt modelId="{CF934D1D-E834-4901-A628-5AD786E300F1}" type="sibTrans" cxnId="{16D85E86-2DA5-4778-991F-E63986CF7032}">
      <dgm:prSet/>
      <dgm:spPr/>
      <dgm:t>
        <a:bodyPr/>
        <a:lstStyle/>
        <a:p>
          <a:endParaRPr lang="en-US"/>
        </a:p>
      </dgm:t>
    </dgm:pt>
    <dgm:pt modelId="{55BA8EFE-CE84-44BB-B462-7B161606AC08}">
      <dgm:prSet/>
      <dgm:spPr/>
      <dgm:t>
        <a:bodyPr/>
        <a:lstStyle/>
        <a:p>
          <a:pPr rtl="0"/>
          <a:r>
            <a:rPr lang="en-US" dirty="0" smtClean="0"/>
            <a:t>45-15-5 km 2-way interactive nests for each storm</a:t>
          </a:r>
          <a:endParaRPr lang="en-US" dirty="0"/>
        </a:p>
      </dgm:t>
    </dgm:pt>
    <dgm:pt modelId="{5644EA2D-0D43-4BFE-8D55-2E1A871B0620}" type="parTrans" cxnId="{31DB9E31-4110-41F6-8812-975D50BC1A5E}">
      <dgm:prSet/>
      <dgm:spPr/>
      <dgm:t>
        <a:bodyPr/>
        <a:lstStyle/>
        <a:p>
          <a:endParaRPr lang="en-US"/>
        </a:p>
      </dgm:t>
    </dgm:pt>
    <dgm:pt modelId="{30722EF2-A165-4324-B0EE-57589C22E6EA}" type="sibTrans" cxnId="{31DB9E31-4110-41F6-8812-975D50BC1A5E}">
      <dgm:prSet/>
      <dgm:spPr/>
      <dgm:t>
        <a:bodyPr/>
        <a:lstStyle/>
        <a:p>
          <a:endParaRPr lang="en-US"/>
        </a:p>
      </dgm:t>
    </dgm:pt>
    <dgm:pt modelId="{B87451AD-F554-45CF-A3BC-41C412E2EA87}">
      <dgm:prSet/>
      <dgm:spPr/>
      <dgm:t>
        <a:bodyPr/>
        <a:lstStyle/>
        <a:p>
          <a:pPr rtl="0"/>
          <a:r>
            <a:rPr lang="en-US" dirty="0" smtClean="0"/>
            <a:t>Atlantic, </a:t>
          </a:r>
          <a:r>
            <a:rPr lang="en-US" dirty="0" err="1" smtClean="0"/>
            <a:t>EastPac</a:t>
          </a:r>
          <a:r>
            <a:rPr lang="en-US" dirty="0" smtClean="0"/>
            <a:t>, and </a:t>
          </a:r>
          <a:r>
            <a:rPr lang="en-US" dirty="0" err="1" smtClean="0"/>
            <a:t>WestPac</a:t>
          </a:r>
          <a:endParaRPr lang="en-US" dirty="0"/>
        </a:p>
      </dgm:t>
    </dgm:pt>
    <dgm:pt modelId="{10ED907B-F4D6-4A66-A271-7D9EF1D7BA4D}" type="parTrans" cxnId="{1B19EFB9-2AA5-4335-B513-9CD58682E49D}">
      <dgm:prSet/>
      <dgm:spPr/>
      <dgm:t>
        <a:bodyPr/>
        <a:lstStyle/>
        <a:p>
          <a:endParaRPr lang="en-US"/>
        </a:p>
      </dgm:t>
    </dgm:pt>
    <dgm:pt modelId="{32D6D96D-E2CA-416A-BC5F-01A383EA547E}" type="sibTrans" cxnId="{1B19EFB9-2AA5-4335-B513-9CD58682E49D}">
      <dgm:prSet/>
      <dgm:spPr/>
      <dgm:t>
        <a:bodyPr/>
        <a:lstStyle/>
        <a:p>
          <a:endParaRPr lang="en-US"/>
        </a:p>
      </dgm:t>
    </dgm:pt>
    <dgm:pt modelId="{3865A0C4-1ED3-42FC-A6EC-C2D86751C3FF}">
      <dgm:prSet/>
      <dgm:spPr/>
      <dgm:t>
        <a:bodyPr/>
        <a:lstStyle/>
        <a:p>
          <a:pPr rtl="0"/>
          <a:r>
            <a:rPr lang="en-US" dirty="0" smtClean="0"/>
            <a:t>Nest relocated to ensemble mean position for DA</a:t>
          </a:r>
          <a:endParaRPr lang="en-US" dirty="0"/>
        </a:p>
      </dgm:t>
    </dgm:pt>
    <dgm:pt modelId="{52E2D6AE-A269-47D6-B214-B6490BF0E7F8}" type="parTrans" cxnId="{78517AD2-D1FD-451D-9871-292E4D77F30E}">
      <dgm:prSet/>
      <dgm:spPr/>
      <dgm:t>
        <a:bodyPr/>
        <a:lstStyle/>
        <a:p>
          <a:endParaRPr lang="en-US"/>
        </a:p>
      </dgm:t>
    </dgm:pt>
    <dgm:pt modelId="{901BF6C3-77CE-43FB-916D-394F45A5947A}" type="sibTrans" cxnId="{78517AD2-D1FD-451D-9871-292E4D77F30E}">
      <dgm:prSet/>
      <dgm:spPr/>
      <dgm:t>
        <a:bodyPr/>
        <a:lstStyle/>
        <a:p>
          <a:endParaRPr lang="en-US"/>
        </a:p>
      </dgm:t>
    </dgm:pt>
    <dgm:pt modelId="{30B95BCE-341F-4C36-BA83-8F70382B2438}">
      <dgm:prSet/>
      <dgm:spPr/>
      <dgm:t>
        <a:bodyPr/>
        <a:lstStyle/>
        <a:p>
          <a:pPr rtl="0"/>
          <a:r>
            <a:rPr lang="en-US" dirty="0" smtClean="0"/>
            <a:t>Serial EnKF (DART)</a:t>
          </a:r>
          <a:endParaRPr lang="en-US" dirty="0"/>
        </a:p>
      </dgm:t>
    </dgm:pt>
    <dgm:pt modelId="{DD110349-A6C6-45A9-8E88-AAC1CF5F93B3}" type="parTrans" cxnId="{F401B6DF-59D2-4E4A-B899-C2D0CEF6B356}">
      <dgm:prSet/>
      <dgm:spPr/>
      <dgm:t>
        <a:bodyPr/>
        <a:lstStyle/>
        <a:p>
          <a:endParaRPr lang="en-US"/>
        </a:p>
      </dgm:t>
    </dgm:pt>
    <dgm:pt modelId="{ADACEB26-D2A2-45E6-984F-BFD088387780}" type="sibTrans" cxnId="{F401B6DF-59D2-4E4A-B899-C2D0CEF6B356}">
      <dgm:prSet/>
      <dgm:spPr/>
      <dgm:t>
        <a:bodyPr/>
        <a:lstStyle/>
        <a:p>
          <a:endParaRPr lang="en-US"/>
        </a:p>
      </dgm:t>
    </dgm:pt>
    <dgm:pt modelId="{C4ED86A8-6D98-416B-A439-29D08C49B45E}">
      <dgm:prSet/>
      <dgm:spPr/>
      <dgm:t>
        <a:bodyPr/>
        <a:lstStyle/>
        <a:p>
          <a:pPr rtl="0"/>
          <a:r>
            <a:rPr lang="en-US" dirty="0" smtClean="0"/>
            <a:t>Two-way interactive DA – highest resolution nest defines the innovation</a:t>
          </a:r>
          <a:endParaRPr lang="en-US" dirty="0"/>
        </a:p>
      </dgm:t>
    </dgm:pt>
    <dgm:pt modelId="{6AB7206B-2805-4AE7-816A-0797B9E0BA05}" type="parTrans" cxnId="{D77CF314-6D96-4E0B-BA0C-77E436FF1B18}">
      <dgm:prSet/>
      <dgm:spPr/>
      <dgm:t>
        <a:bodyPr/>
        <a:lstStyle/>
        <a:p>
          <a:endParaRPr lang="en-US"/>
        </a:p>
      </dgm:t>
    </dgm:pt>
    <dgm:pt modelId="{D959C384-5EF4-484E-999C-5ABF7DD409BB}" type="sibTrans" cxnId="{D77CF314-6D96-4E0B-BA0C-77E436FF1B18}">
      <dgm:prSet/>
      <dgm:spPr/>
      <dgm:t>
        <a:bodyPr/>
        <a:lstStyle/>
        <a:p>
          <a:endParaRPr lang="en-US"/>
        </a:p>
      </dgm:t>
    </dgm:pt>
    <dgm:pt modelId="{C677D6AA-81AE-4279-8DBE-ECCB16A3449F}">
      <dgm:prSet/>
      <dgm:spPr/>
      <dgm:t>
        <a:bodyPr/>
        <a:lstStyle/>
        <a:p>
          <a:pPr rtl="0"/>
          <a:r>
            <a:rPr lang="en-US" dirty="0" smtClean="0"/>
            <a:t>Observations: Surface/ship stations, cloud-track winds, aircraft data, dropsondes, radiosondes, SSMI/S and </a:t>
          </a:r>
          <a:r>
            <a:rPr lang="en-US" dirty="0" err="1" smtClean="0"/>
            <a:t>WindSat</a:t>
          </a:r>
          <a:r>
            <a:rPr lang="en-US" dirty="0" smtClean="0"/>
            <a:t> TPW</a:t>
          </a:r>
          <a:endParaRPr lang="en-US" dirty="0"/>
        </a:p>
      </dgm:t>
    </dgm:pt>
    <dgm:pt modelId="{FBD0AFDA-D755-4C67-8658-3BAD3D1EAC70}" type="parTrans" cxnId="{5B450198-2DA8-44E9-B7CB-E22E90294F1F}">
      <dgm:prSet/>
      <dgm:spPr/>
      <dgm:t>
        <a:bodyPr/>
        <a:lstStyle/>
        <a:p>
          <a:endParaRPr lang="en-US"/>
        </a:p>
      </dgm:t>
    </dgm:pt>
    <dgm:pt modelId="{5D3E3087-D6BD-4A1F-B9F2-E3FAF543B221}" type="sibTrans" cxnId="{5B450198-2DA8-44E9-B7CB-E22E90294F1F}">
      <dgm:prSet/>
      <dgm:spPr/>
      <dgm:t>
        <a:bodyPr/>
        <a:lstStyle/>
        <a:p>
          <a:endParaRPr lang="en-US"/>
        </a:p>
      </dgm:t>
    </dgm:pt>
    <dgm:pt modelId="{12C2959A-E147-4CD4-BBD3-453FF0D91BB6}">
      <dgm:prSet/>
      <dgm:spPr/>
      <dgm:t>
        <a:bodyPr/>
        <a:lstStyle/>
        <a:p>
          <a:pPr rtl="0"/>
          <a:r>
            <a:rPr lang="en-US" dirty="0" smtClean="0"/>
            <a:t>15 and 5 km nest follows storm independently for each member</a:t>
          </a:r>
          <a:endParaRPr lang="en-US" dirty="0"/>
        </a:p>
      </dgm:t>
    </dgm:pt>
    <dgm:pt modelId="{EA415C61-A3BC-482D-B731-C941D00B8C24}" type="parTrans" cxnId="{A1C6F033-09AF-4F41-AF61-8EC7DA773D82}">
      <dgm:prSet/>
      <dgm:spPr/>
      <dgm:t>
        <a:bodyPr/>
        <a:lstStyle/>
        <a:p>
          <a:endParaRPr lang="en-US"/>
        </a:p>
      </dgm:t>
    </dgm:pt>
    <dgm:pt modelId="{E758B183-0E27-4D51-9351-4B7773C2A3A1}" type="sibTrans" cxnId="{A1C6F033-09AF-4F41-AF61-8EC7DA773D82}">
      <dgm:prSet/>
      <dgm:spPr/>
      <dgm:t>
        <a:bodyPr/>
        <a:lstStyle/>
        <a:p>
          <a:endParaRPr lang="en-US"/>
        </a:p>
      </dgm:t>
    </dgm:pt>
    <dgm:pt modelId="{350DD583-DE16-4F71-B367-E139CF5DC611}">
      <dgm:prSet/>
      <dgm:spPr/>
      <dgm:t>
        <a:bodyPr/>
        <a:lstStyle/>
        <a:p>
          <a:pPr rtl="0"/>
          <a:r>
            <a:rPr lang="en-US" dirty="0" smtClean="0"/>
            <a:t>GFS-EnKF fields interpolated to COAMPS grid for the initial ensemble</a:t>
          </a:r>
          <a:endParaRPr lang="en-US" dirty="0"/>
        </a:p>
      </dgm:t>
    </dgm:pt>
    <dgm:pt modelId="{F6658F45-1E38-4038-B7EE-F897F2FC7373}" type="parTrans" cxnId="{3100496D-833F-4FD5-8266-82A6C551A32A}">
      <dgm:prSet/>
      <dgm:spPr/>
    </dgm:pt>
    <dgm:pt modelId="{FEDBB556-60A0-4419-A369-C06C7459DF50}" type="sibTrans" cxnId="{3100496D-833F-4FD5-8266-82A6C551A32A}">
      <dgm:prSet/>
      <dgm:spPr/>
    </dgm:pt>
    <dgm:pt modelId="{E5AA5EE6-9488-42A5-8A98-17930E805677}">
      <dgm:prSet/>
      <dgm:spPr/>
      <dgm:t>
        <a:bodyPr/>
        <a:lstStyle/>
        <a:p>
          <a:pPr rtl="0"/>
          <a:r>
            <a:rPr lang="en-US" dirty="0" smtClean="0"/>
            <a:t>6-hr update cycle</a:t>
          </a:r>
          <a:endParaRPr lang="en-US" dirty="0"/>
        </a:p>
      </dgm:t>
    </dgm:pt>
    <dgm:pt modelId="{E6B155A8-927D-4BAA-AB93-FFDC6134FCAC}" type="parTrans" cxnId="{DE6767C1-E638-4667-A25F-8C1FC34559C6}">
      <dgm:prSet/>
      <dgm:spPr/>
    </dgm:pt>
    <dgm:pt modelId="{05114257-EA76-4977-BD89-6978EFD26AC3}" type="sibTrans" cxnId="{DE6767C1-E638-4667-A25F-8C1FC34559C6}">
      <dgm:prSet/>
      <dgm:spPr/>
    </dgm:pt>
    <dgm:pt modelId="{27701B27-2F87-4F86-B6E0-DB8C2939C271}">
      <dgm:prSet/>
      <dgm:spPr/>
      <dgm:t>
        <a:bodyPr/>
        <a:lstStyle/>
        <a:p>
          <a:pPr rtl="0"/>
          <a:r>
            <a:rPr lang="en-US" dirty="0" smtClean="0"/>
            <a:t>Distance based localization, multiplicative based inflation</a:t>
          </a:r>
          <a:endParaRPr lang="en-US" dirty="0"/>
        </a:p>
      </dgm:t>
    </dgm:pt>
    <dgm:pt modelId="{CDEE6C91-3848-48DF-9DDA-01BD3C00966F}" type="parTrans" cxnId="{64B17105-6E0B-4BCD-90B2-8AD455609425}">
      <dgm:prSet/>
      <dgm:spPr/>
    </dgm:pt>
    <dgm:pt modelId="{361EE7C3-865E-45FB-9E75-020D5A52B9E2}" type="sibTrans" cxnId="{64B17105-6E0B-4BCD-90B2-8AD455609425}">
      <dgm:prSet/>
      <dgm:spPr/>
    </dgm:pt>
    <dgm:pt modelId="{261C04BB-27A9-4350-B3A5-A7C41B30DE31}" type="pres">
      <dgm:prSet presAssocID="{9CBFF02E-2882-4CD5-A510-7AC811AA60D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B57916-A7F2-4397-A503-0B157F2043DE}" type="pres">
      <dgm:prSet presAssocID="{30B95BCE-341F-4C36-BA83-8F70382B24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2C4989-42CD-43DF-8763-A1A2C09C6DAF}" type="pres">
      <dgm:prSet presAssocID="{30B95BCE-341F-4C36-BA83-8F70382B2438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13EA27-F5BF-4504-ACF3-86908D8ADFB4}" type="pres">
      <dgm:prSet presAssocID="{94E8178E-9B82-4FF4-8D3B-9274C264D3E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E0ED70-C294-40AD-AD3D-E83B559A4EA9}" type="pres">
      <dgm:prSet presAssocID="{94E8178E-9B82-4FF4-8D3B-9274C264D3E8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A1284B-6324-443D-84E4-5D04933C8508}" type="pres">
      <dgm:prSet presAssocID="{55BA8EFE-CE84-44BB-B462-7B161606AC0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357F4E-37F8-4D6B-844E-7851AD85E7A3}" type="pres">
      <dgm:prSet presAssocID="{55BA8EFE-CE84-44BB-B462-7B161606AC08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08030F-F392-4A8E-8207-8E6D0E2B459F}" type="presOf" srcId="{C677D6AA-81AE-4279-8DBE-ECCB16A3449F}" destId="{532C4989-42CD-43DF-8763-A1A2C09C6DAF}" srcOrd="0" destOrd="1" presId="urn:microsoft.com/office/officeart/2005/8/layout/vList2"/>
    <dgm:cxn modelId="{D64BE1E5-0DD6-475C-AD54-20467DC37DF1}" type="presOf" srcId="{12C2959A-E147-4CD4-BBD3-453FF0D91BB6}" destId="{B3357F4E-37F8-4D6B-844E-7851AD85E7A3}" srcOrd="0" destOrd="1" presId="urn:microsoft.com/office/officeart/2005/8/layout/vList2"/>
    <dgm:cxn modelId="{3100496D-833F-4FD5-8266-82A6C551A32A}" srcId="{94E8178E-9B82-4FF4-8D3B-9274C264D3E8}" destId="{350DD583-DE16-4F71-B367-E139CF5DC611}" srcOrd="2" destOrd="0" parTransId="{F6658F45-1E38-4038-B7EE-F897F2FC7373}" sibTransId="{FEDBB556-60A0-4419-A369-C06C7459DF50}"/>
    <dgm:cxn modelId="{14145D60-622D-412F-962D-913034175696}" type="presOf" srcId="{E5AA5EE6-9488-42A5-8A98-17930E805677}" destId="{1FE0ED70-C294-40AD-AD3D-E83B559A4EA9}" srcOrd="0" destOrd="0" presId="urn:microsoft.com/office/officeart/2005/8/layout/vList2"/>
    <dgm:cxn modelId="{31DB9E31-4110-41F6-8812-975D50BC1A5E}" srcId="{9CBFF02E-2882-4CD5-A510-7AC811AA60DF}" destId="{55BA8EFE-CE84-44BB-B462-7B161606AC08}" srcOrd="2" destOrd="0" parTransId="{5644EA2D-0D43-4BFE-8D55-2E1A871B0620}" sibTransId="{30722EF2-A165-4324-B0EE-57589C22E6EA}"/>
    <dgm:cxn modelId="{C3F581C5-7076-4D50-83DF-2EB0C1320DF7}" type="presOf" srcId="{525646ED-5D0A-493F-BB8D-60C0E589E337}" destId="{1FE0ED70-C294-40AD-AD3D-E83B559A4EA9}" srcOrd="0" destOrd="1" presId="urn:microsoft.com/office/officeart/2005/8/layout/vList2"/>
    <dgm:cxn modelId="{95E98BF5-7055-4D7F-B1E1-3A706D3DD4E7}" type="presOf" srcId="{94E8178E-9B82-4FF4-8D3B-9274C264D3E8}" destId="{E013EA27-F5BF-4504-ACF3-86908D8ADFB4}" srcOrd="0" destOrd="0" presId="urn:microsoft.com/office/officeart/2005/8/layout/vList2"/>
    <dgm:cxn modelId="{7ECDB383-F931-4811-BC07-EA376BCC2EBA}" type="presOf" srcId="{27701B27-2F87-4F86-B6E0-DB8C2939C271}" destId="{532C4989-42CD-43DF-8763-A1A2C09C6DAF}" srcOrd="0" destOrd="2" presId="urn:microsoft.com/office/officeart/2005/8/layout/vList2"/>
    <dgm:cxn modelId="{F47FE090-9F3A-4697-87A9-31090B265273}" type="presOf" srcId="{30B95BCE-341F-4C36-BA83-8F70382B2438}" destId="{66B57916-A7F2-4397-A503-0B157F2043DE}" srcOrd="0" destOrd="0" presId="urn:microsoft.com/office/officeart/2005/8/layout/vList2"/>
    <dgm:cxn modelId="{DB73DC9F-3C3E-49AC-B5EA-0CD50F96AE56}" type="presOf" srcId="{55BA8EFE-CE84-44BB-B462-7B161606AC08}" destId="{F2A1284B-6324-443D-84E4-5D04933C8508}" srcOrd="0" destOrd="0" presId="urn:microsoft.com/office/officeart/2005/8/layout/vList2"/>
    <dgm:cxn modelId="{F401B6DF-59D2-4E4A-B899-C2D0CEF6B356}" srcId="{9CBFF02E-2882-4CD5-A510-7AC811AA60DF}" destId="{30B95BCE-341F-4C36-BA83-8F70382B2438}" srcOrd="0" destOrd="0" parTransId="{DD110349-A6C6-45A9-8E88-AAC1CF5F93B3}" sibTransId="{ADACEB26-D2A2-45E6-984F-BFD088387780}"/>
    <dgm:cxn modelId="{78517AD2-D1FD-451D-9871-292E4D77F30E}" srcId="{55BA8EFE-CE84-44BB-B462-7B161606AC08}" destId="{3865A0C4-1ED3-42FC-A6EC-C2D86751C3FF}" srcOrd="2" destOrd="0" parTransId="{52E2D6AE-A269-47D6-B214-B6490BF0E7F8}" sibTransId="{901BF6C3-77CE-43FB-916D-394F45A5947A}"/>
    <dgm:cxn modelId="{A1C6F033-09AF-4F41-AF61-8EC7DA773D82}" srcId="{55BA8EFE-CE84-44BB-B462-7B161606AC08}" destId="{12C2959A-E147-4CD4-BBD3-453FF0D91BB6}" srcOrd="1" destOrd="0" parTransId="{EA415C61-A3BC-482D-B731-C941D00B8C24}" sibTransId="{E758B183-0E27-4D51-9351-4B7773C2A3A1}"/>
    <dgm:cxn modelId="{1B19EFB9-2AA5-4335-B513-9CD58682E49D}" srcId="{55BA8EFE-CE84-44BB-B462-7B161606AC08}" destId="{B87451AD-F554-45CF-A3BC-41C412E2EA87}" srcOrd="0" destOrd="0" parTransId="{10ED907B-F4D6-4A66-A271-7D9EF1D7BA4D}" sibTransId="{32D6D96D-E2CA-416A-BC5F-01A383EA547E}"/>
    <dgm:cxn modelId="{305B3BA0-C409-4B03-835B-CB519CF82052}" type="presOf" srcId="{B87451AD-F554-45CF-A3BC-41C412E2EA87}" destId="{B3357F4E-37F8-4D6B-844E-7851AD85E7A3}" srcOrd="0" destOrd="0" presId="urn:microsoft.com/office/officeart/2005/8/layout/vList2"/>
    <dgm:cxn modelId="{775FF561-7231-477A-8BB3-1885D7D4A858}" type="presOf" srcId="{C4ED86A8-6D98-416B-A439-29D08C49B45E}" destId="{532C4989-42CD-43DF-8763-A1A2C09C6DAF}" srcOrd="0" destOrd="0" presId="urn:microsoft.com/office/officeart/2005/8/layout/vList2"/>
    <dgm:cxn modelId="{F6D943B9-D368-4379-9D0A-378D534C889E}" type="presOf" srcId="{350DD583-DE16-4F71-B367-E139CF5DC611}" destId="{1FE0ED70-C294-40AD-AD3D-E83B559A4EA9}" srcOrd="0" destOrd="2" presId="urn:microsoft.com/office/officeart/2005/8/layout/vList2"/>
    <dgm:cxn modelId="{DA9AA748-BF5E-460D-ACCF-B639CC671910}" srcId="{9CBFF02E-2882-4CD5-A510-7AC811AA60DF}" destId="{94E8178E-9B82-4FF4-8D3B-9274C264D3E8}" srcOrd="1" destOrd="0" parTransId="{B78D2823-F1F9-4F22-83FD-B14F8DD4FCB4}" sibTransId="{A45DF51B-E757-45A3-9E12-2AE9F6A8EC57}"/>
    <dgm:cxn modelId="{D77CF314-6D96-4E0B-BA0C-77E436FF1B18}" srcId="{30B95BCE-341F-4C36-BA83-8F70382B2438}" destId="{C4ED86A8-6D98-416B-A439-29D08C49B45E}" srcOrd="0" destOrd="0" parTransId="{6AB7206B-2805-4AE7-816A-0797B9E0BA05}" sibTransId="{D959C384-5EF4-484E-999C-5ABF7DD409BB}"/>
    <dgm:cxn modelId="{64B17105-6E0B-4BCD-90B2-8AD455609425}" srcId="{30B95BCE-341F-4C36-BA83-8F70382B2438}" destId="{27701B27-2F87-4F86-B6E0-DB8C2939C271}" srcOrd="2" destOrd="0" parTransId="{CDEE6C91-3848-48DF-9DDA-01BD3C00966F}" sibTransId="{361EE7C3-865E-45FB-9E75-020D5A52B9E2}"/>
    <dgm:cxn modelId="{16D85E86-2DA5-4778-991F-E63986CF7032}" srcId="{94E8178E-9B82-4FF4-8D3B-9274C264D3E8}" destId="{525646ED-5D0A-493F-BB8D-60C0E589E337}" srcOrd="1" destOrd="0" parTransId="{117D6029-F8D0-4384-92A6-A776F9363A84}" sibTransId="{CF934D1D-E834-4901-A628-5AD786E300F1}"/>
    <dgm:cxn modelId="{A9FF1571-E66B-4A0E-A807-0D8AED64089C}" type="presOf" srcId="{9CBFF02E-2882-4CD5-A510-7AC811AA60DF}" destId="{261C04BB-27A9-4350-B3A5-A7C41B30DE31}" srcOrd="0" destOrd="0" presId="urn:microsoft.com/office/officeart/2005/8/layout/vList2"/>
    <dgm:cxn modelId="{2017B65F-A564-4C4B-BCCB-343994BB4B64}" type="presOf" srcId="{3865A0C4-1ED3-42FC-A6EC-C2D86751C3FF}" destId="{B3357F4E-37F8-4D6B-844E-7851AD85E7A3}" srcOrd="0" destOrd="2" presId="urn:microsoft.com/office/officeart/2005/8/layout/vList2"/>
    <dgm:cxn modelId="{5B450198-2DA8-44E9-B7CB-E22E90294F1F}" srcId="{30B95BCE-341F-4C36-BA83-8F70382B2438}" destId="{C677D6AA-81AE-4279-8DBE-ECCB16A3449F}" srcOrd="1" destOrd="0" parTransId="{FBD0AFDA-D755-4C67-8658-3BAD3D1EAC70}" sibTransId="{5D3E3087-D6BD-4A1F-B9F2-E3FAF543B221}"/>
    <dgm:cxn modelId="{DE6767C1-E638-4667-A25F-8C1FC34559C6}" srcId="{94E8178E-9B82-4FF4-8D3B-9274C264D3E8}" destId="{E5AA5EE6-9488-42A5-8A98-17930E805677}" srcOrd="0" destOrd="0" parTransId="{E6B155A8-927D-4BAA-AB93-FFDC6134FCAC}" sibTransId="{05114257-EA76-4977-BD89-6978EFD26AC3}"/>
    <dgm:cxn modelId="{E3612FE7-427B-45CE-816A-0D6EE715F639}" type="presParOf" srcId="{261C04BB-27A9-4350-B3A5-A7C41B30DE31}" destId="{66B57916-A7F2-4397-A503-0B157F2043DE}" srcOrd="0" destOrd="0" presId="urn:microsoft.com/office/officeart/2005/8/layout/vList2"/>
    <dgm:cxn modelId="{086368A0-4AE4-4AAD-92B5-1F7F3570C101}" type="presParOf" srcId="{261C04BB-27A9-4350-B3A5-A7C41B30DE31}" destId="{532C4989-42CD-43DF-8763-A1A2C09C6DAF}" srcOrd="1" destOrd="0" presId="urn:microsoft.com/office/officeart/2005/8/layout/vList2"/>
    <dgm:cxn modelId="{C13F3255-2755-471D-91C0-9D3B30C58F78}" type="presParOf" srcId="{261C04BB-27A9-4350-B3A5-A7C41B30DE31}" destId="{E013EA27-F5BF-4504-ACF3-86908D8ADFB4}" srcOrd="2" destOrd="0" presId="urn:microsoft.com/office/officeart/2005/8/layout/vList2"/>
    <dgm:cxn modelId="{519A49E2-7EDE-4F83-B63C-17E31CA8A017}" type="presParOf" srcId="{261C04BB-27A9-4350-B3A5-A7C41B30DE31}" destId="{1FE0ED70-C294-40AD-AD3D-E83B559A4EA9}" srcOrd="3" destOrd="0" presId="urn:microsoft.com/office/officeart/2005/8/layout/vList2"/>
    <dgm:cxn modelId="{30CD8C50-B6DB-4E2E-9633-EB8BBF2D9C0A}" type="presParOf" srcId="{261C04BB-27A9-4350-B3A5-A7C41B30DE31}" destId="{F2A1284B-6324-443D-84E4-5D04933C8508}" srcOrd="4" destOrd="0" presId="urn:microsoft.com/office/officeart/2005/8/layout/vList2"/>
    <dgm:cxn modelId="{A40E88BD-00FC-422A-8281-9A2861194C72}" type="presParOf" srcId="{261C04BB-27A9-4350-B3A5-A7C41B30DE31}" destId="{B3357F4E-37F8-4D6B-844E-7851AD85E7A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E36E4F-4980-4F0B-A1BB-F53EBBDAF88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65D368-7EEE-4567-AEA9-71BC32E5004B}">
      <dgm:prSet/>
      <dgm:spPr/>
      <dgm:t>
        <a:bodyPr/>
        <a:lstStyle/>
        <a:p>
          <a:pPr rtl="0"/>
          <a:r>
            <a:rPr lang="en-US" dirty="0" smtClean="0"/>
            <a:t>For initial ensemble nests move in an inconsistent manner</a:t>
          </a:r>
          <a:endParaRPr lang="en-US" dirty="0"/>
        </a:p>
      </dgm:t>
    </dgm:pt>
    <dgm:pt modelId="{87BA54D7-FDEC-4B22-9DB8-4B7F59D763C2}" type="parTrans" cxnId="{DBE3F799-45FA-4FFE-8D88-BC3173CFC587}">
      <dgm:prSet/>
      <dgm:spPr/>
      <dgm:t>
        <a:bodyPr/>
        <a:lstStyle/>
        <a:p>
          <a:endParaRPr lang="en-US"/>
        </a:p>
      </dgm:t>
    </dgm:pt>
    <dgm:pt modelId="{F86D2594-FF4F-450F-8094-4AB94D2C21CB}" type="sibTrans" cxnId="{DBE3F799-45FA-4FFE-8D88-BC3173CFC587}">
      <dgm:prSet/>
      <dgm:spPr/>
      <dgm:t>
        <a:bodyPr/>
        <a:lstStyle/>
        <a:p>
          <a:endParaRPr lang="en-US"/>
        </a:p>
      </dgm:t>
    </dgm:pt>
    <dgm:pt modelId="{8242B531-0E32-4443-91AA-71512EE139FF}">
      <dgm:prSet/>
      <dgm:spPr/>
      <dgm:t>
        <a:bodyPr/>
        <a:lstStyle/>
        <a:p>
          <a:pPr rtl="0"/>
          <a:r>
            <a:rPr lang="en-US" dirty="0" smtClean="0"/>
            <a:t>As ensemble spins-up, nests location nearly converged</a:t>
          </a:r>
          <a:endParaRPr lang="en-US" dirty="0"/>
        </a:p>
      </dgm:t>
    </dgm:pt>
    <dgm:pt modelId="{35DEE7EC-BB3F-468A-A044-990D01EBC143}" type="parTrans" cxnId="{D140F3AE-D6C5-48CC-8295-91D17F0A31C2}">
      <dgm:prSet/>
      <dgm:spPr/>
      <dgm:t>
        <a:bodyPr/>
        <a:lstStyle/>
        <a:p>
          <a:endParaRPr lang="en-US"/>
        </a:p>
      </dgm:t>
    </dgm:pt>
    <dgm:pt modelId="{4F3BB1C8-AF1E-411F-BEBE-7774FCF93C9C}" type="sibTrans" cxnId="{D140F3AE-D6C5-48CC-8295-91D17F0A31C2}">
      <dgm:prSet/>
      <dgm:spPr/>
      <dgm:t>
        <a:bodyPr/>
        <a:lstStyle/>
        <a:p>
          <a:endParaRPr lang="en-US"/>
        </a:p>
      </dgm:t>
    </dgm:pt>
    <dgm:pt modelId="{4CD7E141-8AE4-46D8-8EF8-90A0F697BF6C}">
      <dgm:prSet/>
      <dgm:spPr/>
      <dgm:t>
        <a:bodyPr/>
        <a:lstStyle/>
        <a:p>
          <a:pPr rtl="0"/>
          <a:r>
            <a:rPr lang="en-US" dirty="0" smtClean="0"/>
            <a:t>Each member tracks storm independently – nests not constrained to a predefined track</a:t>
          </a:r>
          <a:endParaRPr lang="en-US" dirty="0"/>
        </a:p>
      </dgm:t>
    </dgm:pt>
    <dgm:pt modelId="{6B9E1996-07D9-41C5-BBD6-5844D10827E2}" type="parTrans" cxnId="{F313714D-B4F3-4FCE-8343-AF0DD67E8457}">
      <dgm:prSet/>
      <dgm:spPr/>
      <dgm:t>
        <a:bodyPr/>
        <a:lstStyle/>
        <a:p>
          <a:endParaRPr lang="en-US"/>
        </a:p>
      </dgm:t>
    </dgm:pt>
    <dgm:pt modelId="{B8E07A73-FDAA-498B-8703-F5CA3330AC41}" type="sibTrans" cxnId="{F313714D-B4F3-4FCE-8343-AF0DD67E8457}">
      <dgm:prSet/>
      <dgm:spPr/>
      <dgm:t>
        <a:bodyPr/>
        <a:lstStyle/>
        <a:p>
          <a:endParaRPr lang="en-US"/>
        </a:p>
      </dgm:t>
    </dgm:pt>
    <dgm:pt modelId="{C31ECFF2-DFB8-4187-9F8B-B4BF4296A7A0}" type="pres">
      <dgm:prSet presAssocID="{72E36E4F-4980-4F0B-A1BB-F53EBBDAF88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6AFEB0-5624-4390-A7E3-5A81C1318E64}" type="pres">
      <dgm:prSet presAssocID="{4CD7E141-8AE4-46D8-8EF8-90A0F697BF6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553004-E802-4ACE-AD20-98F7E93F4BC0}" type="pres">
      <dgm:prSet presAssocID="{B8E07A73-FDAA-498B-8703-F5CA3330AC41}" presName="spacer" presStyleCnt="0"/>
      <dgm:spPr/>
    </dgm:pt>
    <dgm:pt modelId="{261C81B1-CFE2-41AC-9FAE-B042098C3740}" type="pres">
      <dgm:prSet presAssocID="{F265D368-7EEE-4567-AEA9-71BC32E5004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54EE72-60E0-4322-918D-E7C0DA07F88E}" type="pres">
      <dgm:prSet presAssocID="{F86D2594-FF4F-450F-8094-4AB94D2C21CB}" presName="spacer" presStyleCnt="0"/>
      <dgm:spPr/>
    </dgm:pt>
    <dgm:pt modelId="{8359A212-BEA4-4214-8643-DB19CDEAC442}" type="pres">
      <dgm:prSet presAssocID="{8242B531-0E32-4443-91AA-71512EE139F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13714D-B4F3-4FCE-8343-AF0DD67E8457}" srcId="{72E36E4F-4980-4F0B-A1BB-F53EBBDAF886}" destId="{4CD7E141-8AE4-46D8-8EF8-90A0F697BF6C}" srcOrd="0" destOrd="0" parTransId="{6B9E1996-07D9-41C5-BBD6-5844D10827E2}" sibTransId="{B8E07A73-FDAA-498B-8703-F5CA3330AC41}"/>
    <dgm:cxn modelId="{96418F9F-5D0F-4B51-829C-2CF239195F62}" type="presOf" srcId="{72E36E4F-4980-4F0B-A1BB-F53EBBDAF886}" destId="{C31ECFF2-DFB8-4187-9F8B-B4BF4296A7A0}" srcOrd="0" destOrd="0" presId="urn:microsoft.com/office/officeart/2005/8/layout/vList2"/>
    <dgm:cxn modelId="{DBE3F799-45FA-4FFE-8D88-BC3173CFC587}" srcId="{72E36E4F-4980-4F0B-A1BB-F53EBBDAF886}" destId="{F265D368-7EEE-4567-AEA9-71BC32E5004B}" srcOrd="1" destOrd="0" parTransId="{87BA54D7-FDEC-4B22-9DB8-4B7F59D763C2}" sibTransId="{F86D2594-FF4F-450F-8094-4AB94D2C21CB}"/>
    <dgm:cxn modelId="{D140F3AE-D6C5-48CC-8295-91D17F0A31C2}" srcId="{72E36E4F-4980-4F0B-A1BB-F53EBBDAF886}" destId="{8242B531-0E32-4443-91AA-71512EE139FF}" srcOrd="2" destOrd="0" parTransId="{35DEE7EC-BB3F-468A-A044-990D01EBC143}" sibTransId="{4F3BB1C8-AF1E-411F-BEBE-7774FCF93C9C}"/>
    <dgm:cxn modelId="{8FE03C5E-EF23-45EA-B94A-BB996488A973}" type="presOf" srcId="{F265D368-7EEE-4567-AEA9-71BC32E5004B}" destId="{261C81B1-CFE2-41AC-9FAE-B042098C3740}" srcOrd="0" destOrd="0" presId="urn:microsoft.com/office/officeart/2005/8/layout/vList2"/>
    <dgm:cxn modelId="{B816FA55-A546-4614-9AFE-27BA37A59D91}" type="presOf" srcId="{4CD7E141-8AE4-46D8-8EF8-90A0F697BF6C}" destId="{336AFEB0-5624-4390-A7E3-5A81C1318E64}" srcOrd="0" destOrd="0" presId="urn:microsoft.com/office/officeart/2005/8/layout/vList2"/>
    <dgm:cxn modelId="{E4D20A23-55AE-4707-89C7-3AAE8E6E65D0}" type="presOf" srcId="{8242B531-0E32-4443-91AA-71512EE139FF}" destId="{8359A212-BEA4-4214-8643-DB19CDEAC442}" srcOrd="0" destOrd="0" presId="urn:microsoft.com/office/officeart/2005/8/layout/vList2"/>
    <dgm:cxn modelId="{0FECF3CA-52AF-4392-9B11-73FD5F584A68}" type="presParOf" srcId="{C31ECFF2-DFB8-4187-9F8B-B4BF4296A7A0}" destId="{336AFEB0-5624-4390-A7E3-5A81C1318E64}" srcOrd="0" destOrd="0" presId="urn:microsoft.com/office/officeart/2005/8/layout/vList2"/>
    <dgm:cxn modelId="{9AE9EE8A-F526-4B5E-8EBA-572B3CB4EE45}" type="presParOf" srcId="{C31ECFF2-DFB8-4187-9F8B-B4BF4296A7A0}" destId="{8B553004-E802-4ACE-AD20-98F7E93F4BC0}" srcOrd="1" destOrd="0" presId="urn:microsoft.com/office/officeart/2005/8/layout/vList2"/>
    <dgm:cxn modelId="{F18416E6-68EE-46C9-A599-98DD902031E0}" type="presParOf" srcId="{C31ECFF2-DFB8-4187-9F8B-B4BF4296A7A0}" destId="{261C81B1-CFE2-41AC-9FAE-B042098C3740}" srcOrd="2" destOrd="0" presId="urn:microsoft.com/office/officeart/2005/8/layout/vList2"/>
    <dgm:cxn modelId="{79231BD3-FD3D-4177-9EEB-28852CEC2CB6}" type="presParOf" srcId="{C31ECFF2-DFB8-4187-9F8B-B4BF4296A7A0}" destId="{0C54EE72-60E0-4322-918D-E7C0DA07F88E}" srcOrd="3" destOrd="0" presId="urn:microsoft.com/office/officeart/2005/8/layout/vList2"/>
    <dgm:cxn modelId="{135C1CE1-1A62-4485-83B2-9A66DEF9AF32}" type="presParOf" srcId="{C31ECFF2-DFB8-4187-9F8B-B4BF4296A7A0}" destId="{8359A212-BEA4-4214-8643-DB19CDEAC44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EAB20A-8B5D-4CFF-929A-124A431486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90FCA4-919D-4D8B-9392-5491FE1822A3}">
      <dgm:prSet/>
      <dgm:spPr/>
      <dgm:t>
        <a:bodyPr/>
        <a:lstStyle/>
        <a:p>
          <a:pPr rtl="0"/>
          <a:r>
            <a:rPr lang="en-US" dirty="0" smtClean="0"/>
            <a:t>10-members (option to run 20-members)</a:t>
          </a:r>
          <a:endParaRPr lang="en-US" dirty="0"/>
        </a:p>
      </dgm:t>
    </dgm:pt>
    <dgm:pt modelId="{CF4D120B-D057-4F28-A2A6-5A950E678EC2}" type="parTrans" cxnId="{082D3998-DF6A-47D7-A10F-A22712D7CDD9}">
      <dgm:prSet/>
      <dgm:spPr/>
      <dgm:t>
        <a:bodyPr/>
        <a:lstStyle/>
        <a:p>
          <a:endParaRPr lang="en-US"/>
        </a:p>
      </dgm:t>
    </dgm:pt>
    <dgm:pt modelId="{0DE66CA4-643B-41B9-BBB1-D16ADF4CA33F}" type="sibTrans" cxnId="{082D3998-DF6A-47D7-A10F-A22712D7CDD9}">
      <dgm:prSet/>
      <dgm:spPr/>
      <dgm:t>
        <a:bodyPr/>
        <a:lstStyle/>
        <a:p>
          <a:endParaRPr lang="en-US"/>
        </a:p>
      </dgm:t>
    </dgm:pt>
    <dgm:pt modelId="{DDBA6A61-B8B8-4D46-B5AC-AE764BE21CB1}">
      <dgm:prSet/>
      <dgm:spPr/>
      <dgm:t>
        <a:bodyPr/>
        <a:lstStyle/>
        <a:p>
          <a:pPr rtl="0"/>
          <a:r>
            <a:rPr lang="en-US" dirty="0" smtClean="0"/>
            <a:t>120-h lead time twice daily (00 and 12 UTC)</a:t>
          </a:r>
          <a:endParaRPr lang="en-US" dirty="0"/>
        </a:p>
      </dgm:t>
    </dgm:pt>
    <dgm:pt modelId="{C737241E-8A3E-4EE5-A301-D44D7C189716}" type="parTrans" cxnId="{E2EA3407-0B20-4C13-B638-6E2A0CA20570}">
      <dgm:prSet/>
      <dgm:spPr/>
      <dgm:t>
        <a:bodyPr/>
        <a:lstStyle/>
        <a:p>
          <a:endParaRPr lang="en-US"/>
        </a:p>
      </dgm:t>
    </dgm:pt>
    <dgm:pt modelId="{9CC065CC-28B3-4A6A-9886-5B87470A58CE}" type="sibTrans" cxnId="{E2EA3407-0B20-4C13-B638-6E2A0CA20570}">
      <dgm:prSet/>
      <dgm:spPr/>
      <dgm:t>
        <a:bodyPr/>
        <a:lstStyle/>
        <a:p>
          <a:endParaRPr lang="en-US"/>
        </a:p>
      </dgm:t>
    </dgm:pt>
    <dgm:pt modelId="{208E3FCA-F958-4EC5-987C-9C7D6D4BAB81}">
      <dgm:prSet/>
      <dgm:spPr/>
      <dgm:t>
        <a:bodyPr/>
        <a:lstStyle/>
        <a:p>
          <a:pPr rtl="0"/>
          <a:r>
            <a:rPr lang="en-US" dirty="0" smtClean="0"/>
            <a:t>GFS-EnKF lateral boundary conditions</a:t>
          </a:r>
          <a:endParaRPr lang="en-US" dirty="0"/>
        </a:p>
      </dgm:t>
    </dgm:pt>
    <dgm:pt modelId="{CA6AA900-DB0E-48ED-A48F-48AAC9E911DD}" type="parTrans" cxnId="{13F4C3FC-1528-4F92-87FB-64242B8872BA}">
      <dgm:prSet/>
      <dgm:spPr/>
      <dgm:t>
        <a:bodyPr/>
        <a:lstStyle/>
        <a:p>
          <a:endParaRPr lang="en-US"/>
        </a:p>
      </dgm:t>
    </dgm:pt>
    <dgm:pt modelId="{DD634519-232D-43F2-9527-A8CF8AE8F8F5}" type="sibTrans" cxnId="{13F4C3FC-1528-4F92-87FB-64242B8872BA}">
      <dgm:prSet/>
      <dgm:spPr/>
      <dgm:t>
        <a:bodyPr/>
        <a:lstStyle/>
        <a:p>
          <a:endParaRPr lang="en-US"/>
        </a:p>
      </dgm:t>
    </dgm:pt>
    <dgm:pt modelId="{3D6D44F7-0897-4F1D-9D28-85A2B0575A31}">
      <dgm:prSet/>
      <dgm:spPr/>
      <dgm:t>
        <a:bodyPr/>
        <a:lstStyle/>
        <a:p>
          <a:pPr rtl="0"/>
          <a:r>
            <a:rPr lang="en-US" dirty="0" smtClean="0"/>
            <a:t>Perturbations</a:t>
          </a:r>
          <a:endParaRPr lang="en-US" dirty="0"/>
        </a:p>
      </dgm:t>
    </dgm:pt>
    <dgm:pt modelId="{988E0EC8-19E0-4A3F-8471-3A80A28B9EFB}" type="parTrans" cxnId="{1F09499C-2331-4137-AA94-8E1773AD7FB0}">
      <dgm:prSet/>
      <dgm:spPr/>
      <dgm:t>
        <a:bodyPr/>
        <a:lstStyle/>
        <a:p>
          <a:endParaRPr lang="en-US"/>
        </a:p>
      </dgm:t>
    </dgm:pt>
    <dgm:pt modelId="{A2C8C0BD-9AB3-466F-A01B-0F8999BEB0DF}" type="sibTrans" cxnId="{1F09499C-2331-4137-AA94-8E1773AD7FB0}">
      <dgm:prSet/>
      <dgm:spPr/>
      <dgm:t>
        <a:bodyPr/>
        <a:lstStyle/>
        <a:p>
          <a:endParaRPr lang="en-US"/>
        </a:p>
      </dgm:t>
    </dgm:pt>
    <dgm:pt modelId="{33C405DC-8A0F-4CB5-ABE9-1F70EE9CA89C}">
      <dgm:prSet/>
      <dgm:spPr/>
      <dgm:t>
        <a:bodyPr/>
        <a:lstStyle/>
        <a:p>
          <a:pPr rtl="0"/>
          <a:r>
            <a:rPr lang="en-US" dirty="0" smtClean="0"/>
            <a:t>IC perturbations from member 1-10 of the DA ensemble</a:t>
          </a:r>
          <a:endParaRPr lang="en-US" dirty="0"/>
        </a:p>
      </dgm:t>
    </dgm:pt>
    <dgm:pt modelId="{71D16977-83F6-40B2-B129-0DDEBF511260}" type="parTrans" cxnId="{565F0828-AE97-420A-A421-E23D897BCB9A}">
      <dgm:prSet/>
      <dgm:spPr/>
      <dgm:t>
        <a:bodyPr/>
        <a:lstStyle/>
        <a:p>
          <a:endParaRPr lang="en-US"/>
        </a:p>
      </dgm:t>
    </dgm:pt>
    <dgm:pt modelId="{4AE521BE-737A-4322-A49A-DA63DA1ADD4A}" type="sibTrans" cxnId="{565F0828-AE97-420A-A421-E23D897BCB9A}">
      <dgm:prSet/>
      <dgm:spPr/>
      <dgm:t>
        <a:bodyPr/>
        <a:lstStyle/>
        <a:p>
          <a:endParaRPr lang="en-US"/>
        </a:p>
      </dgm:t>
    </dgm:pt>
    <dgm:pt modelId="{7C6CB58C-7BA3-4556-94A1-B308F672FCBF}">
      <dgm:prSet/>
      <dgm:spPr/>
      <dgm:t>
        <a:bodyPr/>
        <a:lstStyle/>
        <a:p>
          <a:pPr rtl="0"/>
          <a:r>
            <a:rPr lang="en-US" dirty="0" smtClean="0"/>
            <a:t>No perturbations to model parameterizations</a:t>
          </a:r>
          <a:endParaRPr lang="en-US" dirty="0"/>
        </a:p>
      </dgm:t>
    </dgm:pt>
    <dgm:pt modelId="{E969EC15-4F53-4CB7-8993-1DB884DA6ADF}" type="parTrans" cxnId="{81691034-64A3-4EAA-845B-238E72A0BF4D}">
      <dgm:prSet/>
      <dgm:spPr/>
      <dgm:t>
        <a:bodyPr/>
        <a:lstStyle/>
        <a:p>
          <a:endParaRPr lang="en-US"/>
        </a:p>
      </dgm:t>
    </dgm:pt>
    <dgm:pt modelId="{722921E6-EE79-4FDF-9498-230EA1F3D46F}" type="sibTrans" cxnId="{81691034-64A3-4EAA-845B-238E72A0BF4D}">
      <dgm:prSet/>
      <dgm:spPr/>
      <dgm:t>
        <a:bodyPr/>
        <a:lstStyle/>
        <a:p>
          <a:endParaRPr lang="en-US"/>
        </a:p>
      </dgm:t>
    </dgm:pt>
    <dgm:pt modelId="{73F1F7A4-6FA2-4614-93C4-731DD6DB36BC}">
      <dgm:prSet/>
      <dgm:spPr/>
      <dgm:t>
        <a:bodyPr/>
        <a:lstStyle/>
        <a:p>
          <a:pPr rtl="0"/>
          <a:r>
            <a:rPr lang="en-US" dirty="0" smtClean="0"/>
            <a:t>Graphics output to web</a:t>
          </a:r>
          <a:endParaRPr lang="en-US" dirty="0"/>
        </a:p>
      </dgm:t>
    </dgm:pt>
    <dgm:pt modelId="{15DEDF94-18C4-4E72-905F-7325E9369D50}" type="parTrans" cxnId="{B874CC2F-01EC-45AE-BEB2-A1D913E62FFA}">
      <dgm:prSet/>
      <dgm:spPr/>
      <dgm:t>
        <a:bodyPr/>
        <a:lstStyle/>
        <a:p>
          <a:endParaRPr lang="en-US"/>
        </a:p>
      </dgm:t>
    </dgm:pt>
    <dgm:pt modelId="{E4B0BFF6-5FC5-4EE5-AAF4-400A259525E4}" type="sibTrans" cxnId="{B874CC2F-01EC-45AE-BEB2-A1D913E62FFA}">
      <dgm:prSet/>
      <dgm:spPr/>
      <dgm:t>
        <a:bodyPr/>
        <a:lstStyle/>
        <a:p>
          <a:endParaRPr lang="en-US"/>
        </a:p>
      </dgm:t>
    </dgm:pt>
    <dgm:pt modelId="{E63AF2EB-B5DA-4A5A-B2C1-82A4678001A2}">
      <dgm:prSet/>
      <dgm:spPr/>
      <dgm:t>
        <a:bodyPr/>
        <a:lstStyle/>
        <a:p>
          <a:pPr rtl="0"/>
          <a:r>
            <a:rPr lang="en-US" dirty="0" smtClean="0"/>
            <a:t>15 and 15 km mesh graphics computed in storm relative coordinate</a:t>
          </a:r>
          <a:endParaRPr lang="en-US" dirty="0"/>
        </a:p>
      </dgm:t>
    </dgm:pt>
    <dgm:pt modelId="{3F9C30CB-370B-483C-8CDE-70C3A40FF3D5}" type="parTrans" cxnId="{BC7A3928-B97E-4080-992F-D8FCB17F5257}">
      <dgm:prSet/>
      <dgm:spPr/>
      <dgm:t>
        <a:bodyPr/>
        <a:lstStyle/>
        <a:p>
          <a:endParaRPr lang="en-US"/>
        </a:p>
      </dgm:t>
    </dgm:pt>
    <dgm:pt modelId="{2BC794C3-1F4B-47CC-8795-6B728ADCF39B}" type="sibTrans" cxnId="{BC7A3928-B97E-4080-992F-D8FCB17F5257}">
      <dgm:prSet/>
      <dgm:spPr/>
      <dgm:t>
        <a:bodyPr/>
        <a:lstStyle/>
        <a:p>
          <a:endParaRPr lang="en-US"/>
        </a:p>
      </dgm:t>
    </dgm:pt>
    <dgm:pt modelId="{741B015C-5E80-4E55-8E7B-F12440FFFFCF}">
      <dgm:prSet/>
      <dgm:spPr/>
      <dgm:t>
        <a:bodyPr/>
        <a:lstStyle/>
        <a:p>
          <a:pPr rtl="0"/>
          <a:r>
            <a:rPr lang="en-US" dirty="0" smtClean="0"/>
            <a:t>Summary plots for intensity, size, and track</a:t>
          </a:r>
          <a:endParaRPr lang="en-US" dirty="0"/>
        </a:p>
      </dgm:t>
    </dgm:pt>
    <dgm:pt modelId="{63A4D60A-C47E-4518-BB04-8D28D49037C3}" type="parTrans" cxnId="{0E00AB28-EA74-4BD6-84A2-AC2B579F5F38}">
      <dgm:prSet/>
      <dgm:spPr/>
      <dgm:t>
        <a:bodyPr/>
        <a:lstStyle/>
        <a:p>
          <a:endParaRPr lang="en-US"/>
        </a:p>
      </dgm:t>
    </dgm:pt>
    <dgm:pt modelId="{100C01BD-C0E6-4DAC-94F3-249E7C836D0C}" type="sibTrans" cxnId="{0E00AB28-EA74-4BD6-84A2-AC2B579F5F38}">
      <dgm:prSet/>
      <dgm:spPr/>
      <dgm:t>
        <a:bodyPr/>
        <a:lstStyle/>
        <a:p>
          <a:endParaRPr lang="en-US"/>
        </a:p>
      </dgm:t>
    </dgm:pt>
    <dgm:pt modelId="{72CA773F-87C0-4B59-BB71-29856AF2277C}" type="pres">
      <dgm:prSet presAssocID="{38EAB20A-8B5D-4CFF-929A-124A4314863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B5C2605-8337-4EAE-B49E-76DA49E358A4}" type="pres">
      <dgm:prSet presAssocID="{0D90FCA4-919D-4D8B-9392-5491FE1822A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0DED7-6D25-4907-A7C8-2500043175E1}" type="pres">
      <dgm:prSet presAssocID="{0D90FCA4-919D-4D8B-9392-5491FE1822A3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051B62-D2E1-478D-BBD1-6F4DB0457843}" type="pres">
      <dgm:prSet presAssocID="{3D6D44F7-0897-4F1D-9D28-85A2B0575A3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B9255C-5BB4-4E63-97EF-A3ABCB4D4397}" type="pres">
      <dgm:prSet presAssocID="{3D6D44F7-0897-4F1D-9D28-85A2B0575A31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DD3CB3-BACB-46D1-AC4F-B4ACB072EF0C}" type="pres">
      <dgm:prSet presAssocID="{73F1F7A4-6FA2-4614-93C4-731DD6DB36B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58BA9A-0F95-469B-8C03-9C843692F975}" type="pres">
      <dgm:prSet presAssocID="{73F1F7A4-6FA2-4614-93C4-731DD6DB36BC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784472-F1BA-41A3-8679-24D80EA709F4}" type="presOf" srcId="{3D6D44F7-0897-4F1D-9D28-85A2B0575A31}" destId="{A7051B62-D2E1-478D-BBD1-6F4DB0457843}" srcOrd="0" destOrd="0" presId="urn:microsoft.com/office/officeart/2005/8/layout/vList2"/>
    <dgm:cxn modelId="{B874CC2F-01EC-45AE-BEB2-A1D913E62FFA}" srcId="{38EAB20A-8B5D-4CFF-929A-124A43148631}" destId="{73F1F7A4-6FA2-4614-93C4-731DD6DB36BC}" srcOrd="2" destOrd="0" parTransId="{15DEDF94-18C4-4E72-905F-7325E9369D50}" sibTransId="{E4B0BFF6-5FC5-4EE5-AAF4-400A259525E4}"/>
    <dgm:cxn modelId="{81691034-64A3-4EAA-845B-238E72A0BF4D}" srcId="{3D6D44F7-0897-4F1D-9D28-85A2B0575A31}" destId="{7C6CB58C-7BA3-4556-94A1-B308F672FCBF}" srcOrd="1" destOrd="0" parTransId="{E969EC15-4F53-4CB7-8993-1DB884DA6ADF}" sibTransId="{722921E6-EE79-4FDF-9498-230EA1F3D46F}"/>
    <dgm:cxn modelId="{F1216C2D-E781-41F0-8086-9DCD9D44D332}" type="presOf" srcId="{208E3FCA-F958-4EC5-987C-9C7D6D4BAB81}" destId="{8F90DED7-6D25-4907-A7C8-2500043175E1}" srcOrd="0" destOrd="1" presId="urn:microsoft.com/office/officeart/2005/8/layout/vList2"/>
    <dgm:cxn modelId="{BBC70854-BB67-446A-8565-5E4B6130D47B}" type="presOf" srcId="{7C6CB58C-7BA3-4556-94A1-B308F672FCBF}" destId="{7FB9255C-5BB4-4E63-97EF-A3ABCB4D4397}" srcOrd="0" destOrd="1" presId="urn:microsoft.com/office/officeart/2005/8/layout/vList2"/>
    <dgm:cxn modelId="{1F09499C-2331-4137-AA94-8E1773AD7FB0}" srcId="{38EAB20A-8B5D-4CFF-929A-124A43148631}" destId="{3D6D44F7-0897-4F1D-9D28-85A2B0575A31}" srcOrd="1" destOrd="0" parTransId="{988E0EC8-19E0-4A3F-8471-3A80A28B9EFB}" sibTransId="{A2C8C0BD-9AB3-466F-A01B-0F8999BEB0DF}"/>
    <dgm:cxn modelId="{068CFAAF-DD7D-4DC8-AE84-8A2D53CD7D39}" type="presOf" srcId="{38EAB20A-8B5D-4CFF-929A-124A43148631}" destId="{72CA773F-87C0-4B59-BB71-29856AF2277C}" srcOrd="0" destOrd="0" presId="urn:microsoft.com/office/officeart/2005/8/layout/vList2"/>
    <dgm:cxn modelId="{0E00AB28-EA74-4BD6-84A2-AC2B579F5F38}" srcId="{73F1F7A4-6FA2-4614-93C4-731DD6DB36BC}" destId="{741B015C-5E80-4E55-8E7B-F12440FFFFCF}" srcOrd="0" destOrd="0" parTransId="{63A4D60A-C47E-4518-BB04-8D28D49037C3}" sibTransId="{100C01BD-C0E6-4DAC-94F3-249E7C836D0C}"/>
    <dgm:cxn modelId="{565F0828-AE97-420A-A421-E23D897BCB9A}" srcId="{3D6D44F7-0897-4F1D-9D28-85A2B0575A31}" destId="{33C405DC-8A0F-4CB5-ABE9-1F70EE9CA89C}" srcOrd="0" destOrd="0" parTransId="{71D16977-83F6-40B2-B129-0DDEBF511260}" sibTransId="{4AE521BE-737A-4322-A49A-DA63DA1ADD4A}"/>
    <dgm:cxn modelId="{6E6EE769-4EB9-4EF5-AA68-E6C880E0D696}" type="presOf" srcId="{DDBA6A61-B8B8-4D46-B5AC-AE764BE21CB1}" destId="{8F90DED7-6D25-4907-A7C8-2500043175E1}" srcOrd="0" destOrd="0" presId="urn:microsoft.com/office/officeart/2005/8/layout/vList2"/>
    <dgm:cxn modelId="{E2EA3407-0B20-4C13-B638-6E2A0CA20570}" srcId="{0D90FCA4-919D-4D8B-9392-5491FE1822A3}" destId="{DDBA6A61-B8B8-4D46-B5AC-AE764BE21CB1}" srcOrd="0" destOrd="0" parTransId="{C737241E-8A3E-4EE5-A301-D44D7C189716}" sibTransId="{9CC065CC-28B3-4A6A-9886-5B87470A58CE}"/>
    <dgm:cxn modelId="{3AF8180E-7258-4BE4-B272-5DD8932FCA6F}" type="presOf" srcId="{0D90FCA4-919D-4D8B-9392-5491FE1822A3}" destId="{8B5C2605-8337-4EAE-B49E-76DA49E358A4}" srcOrd="0" destOrd="0" presId="urn:microsoft.com/office/officeart/2005/8/layout/vList2"/>
    <dgm:cxn modelId="{C1E964BE-52F2-4AD4-8CE7-F0E0C26ADFF7}" type="presOf" srcId="{73F1F7A4-6FA2-4614-93C4-731DD6DB36BC}" destId="{E9DD3CB3-BACB-46D1-AC4F-B4ACB072EF0C}" srcOrd="0" destOrd="0" presId="urn:microsoft.com/office/officeart/2005/8/layout/vList2"/>
    <dgm:cxn modelId="{095AC806-4974-4F88-B5B5-65E6D1832E2B}" type="presOf" srcId="{741B015C-5E80-4E55-8E7B-F12440FFFFCF}" destId="{7958BA9A-0F95-469B-8C03-9C843692F975}" srcOrd="0" destOrd="0" presId="urn:microsoft.com/office/officeart/2005/8/layout/vList2"/>
    <dgm:cxn modelId="{082D3998-DF6A-47D7-A10F-A22712D7CDD9}" srcId="{38EAB20A-8B5D-4CFF-929A-124A43148631}" destId="{0D90FCA4-919D-4D8B-9392-5491FE1822A3}" srcOrd="0" destOrd="0" parTransId="{CF4D120B-D057-4F28-A2A6-5A950E678EC2}" sibTransId="{0DE66CA4-643B-41B9-BBB1-D16ADF4CA33F}"/>
    <dgm:cxn modelId="{51551D05-ED38-41DC-AA12-5136CF77444A}" type="presOf" srcId="{E63AF2EB-B5DA-4A5A-B2C1-82A4678001A2}" destId="{7958BA9A-0F95-469B-8C03-9C843692F975}" srcOrd="0" destOrd="1" presId="urn:microsoft.com/office/officeart/2005/8/layout/vList2"/>
    <dgm:cxn modelId="{BC7A3928-B97E-4080-992F-D8FCB17F5257}" srcId="{73F1F7A4-6FA2-4614-93C4-731DD6DB36BC}" destId="{E63AF2EB-B5DA-4A5A-B2C1-82A4678001A2}" srcOrd="1" destOrd="0" parTransId="{3F9C30CB-370B-483C-8CDE-70C3A40FF3D5}" sibTransId="{2BC794C3-1F4B-47CC-8795-6B728ADCF39B}"/>
    <dgm:cxn modelId="{13F4C3FC-1528-4F92-87FB-64242B8872BA}" srcId="{0D90FCA4-919D-4D8B-9392-5491FE1822A3}" destId="{208E3FCA-F958-4EC5-987C-9C7D6D4BAB81}" srcOrd="1" destOrd="0" parTransId="{CA6AA900-DB0E-48ED-A48F-48AAC9E911DD}" sibTransId="{DD634519-232D-43F2-9527-A8CF8AE8F8F5}"/>
    <dgm:cxn modelId="{0C93FD38-D617-4004-8A33-61736F2042EB}" type="presOf" srcId="{33C405DC-8A0F-4CB5-ABE9-1F70EE9CA89C}" destId="{7FB9255C-5BB4-4E63-97EF-A3ABCB4D4397}" srcOrd="0" destOrd="0" presId="urn:microsoft.com/office/officeart/2005/8/layout/vList2"/>
    <dgm:cxn modelId="{2C9EE537-D7E6-4815-9242-39AD0BD0D19B}" type="presParOf" srcId="{72CA773F-87C0-4B59-BB71-29856AF2277C}" destId="{8B5C2605-8337-4EAE-B49E-76DA49E358A4}" srcOrd="0" destOrd="0" presId="urn:microsoft.com/office/officeart/2005/8/layout/vList2"/>
    <dgm:cxn modelId="{B76A4A14-76AA-4833-B1CA-2D17C03A2145}" type="presParOf" srcId="{72CA773F-87C0-4B59-BB71-29856AF2277C}" destId="{8F90DED7-6D25-4907-A7C8-2500043175E1}" srcOrd="1" destOrd="0" presId="urn:microsoft.com/office/officeart/2005/8/layout/vList2"/>
    <dgm:cxn modelId="{6AF8E8A8-4D09-48DC-9334-C4BCFD52B366}" type="presParOf" srcId="{72CA773F-87C0-4B59-BB71-29856AF2277C}" destId="{A7051B62-D2E1-478D-BBD1-6F4DB0457843}" srcOrd="2" destOrd="0" presId="urn:microsoft.com/office/officeart/2005/8/layout/vList2"/>
    <dgm:cxn modelId="{DC64B93C-1FC5-44C3-A079-9B6006AEC8F5}" type="presParOf" srcId="{72CA773F-87C0-4B59-BB71-29856AF2277C}" destId="{7FB9255C-5BB4-4E63-97EF-A3ABCB4D4397}" srcOrd="3" destOrd="0" presId="urn:microsoft.com/office/officeart/2005/8/layout/vList2"/>
    <dgm:cxn modelId="{ACD5D196-726B-46E8-9E0F-BB71BE9C5697}" type="presParOf" srcId="{72CA773F-87C0-4B59-BB71-29856AF2277C}" destId="{E9DD3CB3-BACB-46D1-AC4F-B4ACB072EF0C}" srcOrd="4" destOrd="0" presId="urn:microsoft.com/office/officeart/2005/8/layout/vList2"/>
    <dgm:cxn modelId="{BC3B7A4B-54A5-4BCC-9C53-6944DBF1289D}" type="presParOf" srcId="{72CA773F-87C0-4B59-BB71-29856AF2277C}" destId="{7958BA9A-0F95-469B-8C03-9C843692F97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57916-A7F2-4397-A503-0B157F2043DE}">
      <dsp:nvSpPr>
        <dsp:cNvPr id="0" name=""/>
        <dsp:cNvSpPr/>
      </dsp:nvSpPr>
      <dsp:spPr>
        <a:xfrm>
          <a:off x="0" y="25581"/>
          <a:ext cx="85344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Serial EnKF (DART)</a:t>
          </a:r>
          <a:endParaRPr lang="en-US" sz="2200" kern="1200" dirty="0"/>
        </a:p>
      </dsp:txBody>
      <dsp:txXfrm>
        <a:off x="25759" y="51340"/>
        <a:ext cx="8482882" cy="476152"/>
      </dsp:txXfrm>
    </dsp:sp>
    <dsp:sp modelId="{532C4989-42CD-43DF-8763-A1A2C09C6DAF}">
      <dsp:nvSpPr>
        <dsp:cNvPr id="0" name=""/>
        <dsp:cNvSpPr/>
      </dsp:nvSpPr>
      <dsp:spPr>
        <a:xfrm>
          <a:off x="0" y="553251"/>
          <a:ext cx="8534400" cy="1115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Two-way interactive DA – highest resolution nest defines the innovation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Observations: Surface/ship stations, cloud-track winds, aircraft data, dropsondes, radiosondes, SSMI/S and </a:t>
          </a:r>
          <a:r>
            <a:rPr lang="en-US" sz="1700" kern="1200" dirty="0" err="1" smtClean="0"/>
            <a:t>WindSat</a:t>
          </a:r>
          <a:r>
            <a:rPr lang="en-US" sz="1700" kern="1200" dirty="0" smtClean="0"/>
            <a:t> TPW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Distance based localization, multiplicative based inflation</a:t>
          </a:r>
          <a:endParaRPr lang="en-US" sz="1700" kern="1200" dirty="0"/>
        </a:p>
      </dsp:txBody>
      <dsp:txXfrm>
        <a:off x="0" y="553251"/>
        <a:ext cx="8534400" cy="1115730"/>
      </dsp:txXfrm>
    </dsp:sp>
    <dsp:sp modelId="{E013EA27-F5BF-4504-ACF3-86908D8ADFB4}">
      <dsp:nvSpPr>
        <dsp:cNvPr id="0" name=""/>
        <dsp:cNvSpPr/>
      </dsp:nvSpPr>
      <dsp:spPr>
        <a:xfrm>
          <a:off x="0" y="1668981"/>
          <a:ext cx="85344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80-member ensemble for DA</a:t>
          </a:r>
          <a:endParaRPr lang="en-US" sz="2200" kern="1200" dirty="0"/>
        </a:p>
      </dsp:txBody>
      <dsp:txXfrm>
        <a:off x="25759" y="1694740"/>
        <a:ext cx="8482882" cy="476152"/>
      </dsp:txXfrm>
    </dsp:sp>
    <dsp:sp modelId="{1FE0ED70-C294-40AD-AD3D-E83B559A4EA9}">
      <dsp:nvSpPr>
        <dsp:cNvPr id="0" name=""/>
        <dsp:cNvSpPr/>
      </dsp:nvSpPr>
      <dsp:spPr>
        <a:xfrm>
          <a:off x="0" y="2196651"/>
          <a:ext cx="8534400" cy="888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6-hr update cycle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GFS-EnKF lateral boundary conditions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GFS-EnKF fields interpolated to COAMPS grid for the initial ensemble</a:t>
          </a:r>
          <a:endParaRPr lang="en-US" sz="1700" kern="1200" dirty="0"/>
        </a:p>
      </dsp:txBody>
      <dsp:txXfrm>
        <a:off x="0" y="2196651"/>
        <a:ext cx="8534400" cy="888030"/>
      </dsp:txXfrm>
    </dsp:sp>
    <dsp:sp modelId="{F2A1284B-6324-443D-84E4-5D04933C8508}">
      <dsp:nvSpPr>
        <dsp:cNvPr id="0" name=""/>
        <dsp:cNvSpPr/>
      </dsp:nvSpPr>
      <dsp:spPr>
        <a:xfrm>
          <a:off x="0" y="3084681"/>
          <a:ext cx="85344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45-15-5 km 2-way interactive nests for each storm</a:t>
          </a:r>
          <a:endParaRPr lang="en-US" sz="2200" kern="1200" dirty="0"/>
        </a:p>
      </dsp:txBody>
      <dsp:txXfrm>
        <a:off x="25759" y="3110440"/>
        <a:ext cx="8482882" cy="476152"/>
      </dsp:txXfrm>
    </dsp:sp>
    <dsp:sp modelId="{B3357F4E-37F8-4D6B-844E-7851AD85E7A3}">
      <dsp:nvSpPr>
        <dsp:cNvPr id="0" name=""/>
        <dsp:cNvSpPr/>
      </dsp:nvSpPr>
      <dsp:spPr>
        <a:xfrm>
          <a:off x="0" y="3612351"/>
          <a:ext cx="8534400" cy="888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Atlantic, </a:t>
          </a:r>
          <a:r>
            <a:rPr lang="en-US" sz="1700" kern="1200" dirty="0" err="1" smtClean="0"/>
            <a:t>EastPac</a:t>
          </a:r>
          <a:r>
            <a:rPr lang="en-US" sz="1700" kern="1200" dirty="0" smtClean="0"/>
            <a:t>, and </a:t>
          </a:r>
          <a:r>
            <a:rPr lang="en-US" sz="1700" kern="1200" dirty="0" err="1" smtClean="0"/>
            <a:t>WestPac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15 and 5 km nest follows storm independently for each member</a:t>
          </a:r>
          <a:endParaRPr lang="en-U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700" kern="1200" dirty="0" smtClean="0"/>
            <a:t>Nest relocated to ensemble mean position for DA</a:t>
          </a:r>
          <a:endParaRPr lang="en-US" sz="1700" kern="1200" dirty="0"/>
        </a:p>
      </dsp:txBody>
      <dsp:txXfrm>
        <a:off x="0" y="3612351"/>
        <a:ext cx="8534400" cy="888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AFEB0-5624-4390-A7E3-5A81C1318E64}">
      <dsp:nvSpPr>
        <dsp:cNvPr id="0" name=""/>
        <dsp:cNvSpPr/>
      </dsp:nvSpPr>
      <dsp:spPr>
        <a:xfrm>
          <a:off x="0" y="38607"/>
          <a:ext cx="7164388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Each member tracks storm independently – nests not constrained to a predefined track</a:t>
          </a:r>
          <a:endParaRPr lang="en-US" sz="1400" kern="1200" dirty="0"/>
        </a:p>
      </dsp:txBody>
      <dsp:txXfrm>
        <a:off x="16392" y="54999"/>
        <a:ext cx="7131604" cy="303006"/>
      </dsp:txXfrm>
    </dsp:sp>
    <dsp:sp modelId="{261C81B1-CFE2-41AC-9FAE-B042098C3740}">
      <dsp:nvSpPr>
        <dsp:cNvPr id="0" name=""/>
        <dsp:cNvSpPr/>
      </dsp:nvSpPr>
      <dsp:spPr>
        <a:xfrm>
          <a:off x="0" y="414717"/>
          <a:ext cx="7164388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For initial ensemble nests move in an inconsistent manner</a:t>
          </a:r>
          <a:endParaRPr lang="en-US" sz="1400" kern="1200" dirty="0"/>
        </a:p>
      </dsp:txBody>
      <dsp:txXfrm>
        <a:off x="16392" y="431109"/>
        <a:ext cx="7131604" cy="303006"/>
      </dsp:txXfrm>
    </dsp:sp>
    <dsp:sp modelId="{8359A212-BEA4-4214-8643-DB19CDEAC442}">
      <dsp:nvSpPr>
        <dsp:cNvPr id="0" name=""/>
        <dsp:cNvSpPr/>
      </dsp:nvSpPr>
      <dsp:spPr>
        <a:xfrm>
          <a:off x="0" y="790827"/>
          <a:ext cx="7164388" cy="33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As ensemble spins-up, nests location nearly converged</a:t>
          </a:r>
          <a:endParaRPr lang="en-US" sz="1400" kern="1200" dirty="0"/>
        </a:p>
      </dsp:txBody>
      <dsp:txXfrm>
        <a:off x="16392" y="807219"/>
        <a:ext cx="7131604" cy="303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C2605-8337-4EAE-B49E-76DA49E358A4}">
      <dsp:nvSpPr>
        <dsp:cNvPr id="0" name=""/>
        <dsp:cNvSpPr/>
      </dsp:nvSpPr>
      <dsp:spPr>
        <a:xfrm>
          <a:off x="0" y="201734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10-members (option to run 20-members)</a:t>
          </a:r>
          <a:endParaRPr lang="en-US" sz="2700" kern="1200" dirty="0"/>
        </a:p>
      </dsp:txBody>
      <dsp:txXfrm>
        <a:off x="31613" y="233347"/>
        <a:ext cx="8166374" cy="584369"/>
      </dsp:txXfrm>
    </dsp:sp>
    <dsp:sp modelId="{8F90DED7-6D25-4907-A7C8-2500043175E1}">
      <dsp:nvSpPr>
        <dsp:cNvPr id="0" name=""/>
        <dsp:cNvSpPr/>
      </dsp:nvSpPr>
      <dsp:spPr>
        <a:xfrm>
          <a:off x="0" y="849329"/>
          <a:ext cx="8229600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120-h lead time twice daily (00 and 12 UTC)</a:t>
          </a:r>
          <a:endParaRPr 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GFS-EnKF lateral boundary conditions</a:t>
          </a:r>
          <a:endParaRPr lang="en-US" sz="2100" kern="1200" dirty="0"/>
        </a:p>
      </dsp:txBody>
      <dsp:txXfrm>
        <a:off x="0" y="849329"/>
        <a:ext cx="8229600" cy="726570"/>
      </dsp:txXfrm>
    </dsp:sp>
    <dsp:sp modelId="{A7051B62-D2E1-478D-BBD1-6F4DB0457843}">
      <dsp:nvSpPr>
        <dsp:cNvPr id="0" name=""/>
        <dsp:cNvSpPr/>
      </dsp:nvSpPr>
      <dsp:spPr>
        <a:xfrm>
          <a:off x="0" y="1575899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Perturbations</a:t>
          </a:r>
          <a:endParaRPr lang="en-US" sz="2700" kern="1200" dirty="0"/>
        </a:p>
      </dsp:txBody>
      <dsp:txXfrm>
        <a:off x="31613" y="1607512"/>
        <a:ext cx="8166374" cy="584369"/>
      </dsp:txXfrm>
    </dsp:sp>
    <dsp:sp modelId="{7FB9255C-5BB4-4E63-97EF-A3ABCB4D4397}">
      <dsp:nvSpPr>
        <dsp:cNvPr id="0" name=""/>
        <dsp:cNvSpPr/>
      </dsp:nvSpPr>
      <dsp:spPr>
        <a:xfrm>
          <a:off x="0" y="2223494"/>
          <a:ext cx="8229600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IC perturbations from member 1-10 of the DA ensemble</a:t>
          </a:r>
          <a:endParaRPr 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No perturbations to model parameterizations</a:t>
          </a:r>
          <a:endParaRPr lang="en-US" sz="2100" kern="1200" dirty="0"/>
        </a:p>
      </dsp:txBody>
      <dsp:txXfrm>
        <a:off x="0" y="2223494"/>
        <a:ext cx="8229600" cy="726570"/>
      </dsp:txXfrm>
    </dsp:sp>
    <dsp:sp modelId="{E9DD3CB3-BACB-46D1-AC4F-B4ACB072EF0C}">
      <dsp:nvSpPr>
        <dsp:cNvPr id="0" name=""/>
        <dsp:cNvSpPr/>
      </dsp:nvSpPr>
      <dsp:spPr>
        <a:xfrm>
          <a:off x="0" y="2950064"/>
          <a:ext cx="8229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Graphics output to web</a:t>
          </a:r>
          <a:endParaRPr lang="en-US" sz="2700" kern="1200" dirty="0"/>
        </a:p>
      </dsp:txBody>
      <dsp:txXfrm>
        <a:off x="31613" y="2981677"/>
        <a:ext cx="8166374" cy="584369"/>
      </dsp:txXfrm>
    </dsp:sp>
    <dsp:sp modelId="{7958BA9A-0F95-469B-8C03-9C843692F975}">
      <dsp:nvSpPr>
        <dsp:cNvPr id="0" name=""/>
        <dsp:cNvSpPr/>
      </dsp:nvSpPr>
      <dsp:spPr>
        <a:xfrm>
          <a:off x="0" y="3597659"/>
          <a:ext cx="8229600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Summary plots for intensity, size, and track</a:t>
          </a:r>
          <a:endParaRPr lang="en-US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15 and 15 km mesh graphics computed in storm relative coordinate</a:t>
          </a:r>
          <a:endParaRPr lang="en-US" sz="2100" kern="1200" dirty="0"/>
        </a:p>
      </dsp:txBody>
      <dsp:txXfrm>
        <a:off x="0" y="3597659"/>
        <a:ext cx="8229600" cy="726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10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rlmry.navy.mil/coamps-web/web/ens?&amp;spg=1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COAMPS-TC DA Ensemble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663281"/>
              </p:ext>
            </p:extLst>
          </p:nvPr>
        </p:nvGraphicFramePr>
        <p:xfrm>
          <a:off x="381000" y="1600200"/>
          <a:ext cx="85344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157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904" y="1069848"/>
            <a:ext cx="6112000" cy="40411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904" y="1069848"/>
            <a:ext cx="6112000" cy="40411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904" y="1069848"/>
            <a:ext cx="6112000" cy="4041143"/>
          </a:xfrm>
          <a:prstGeom prst="rect">
            <a:avLst/>
          </a:prstGeom>
        </p:spPr>
      </p:pic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1066800" y="0"/>
            <a:ext cx="7162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200" dirty="0">
                <a:solidFill>
                  <a:srgbClr val="003366"/>
                </a:solidFill>
                <a:latin typeface="Arial Black" pitchFamily="34" charset="0"/>
              </a:rPr>
              <a:t>Ensemble of Moving Nests</a:t>
            </a:r>
            <a:br>
              <a:rPr lang="en-US" sz="3200" dirty="0">
                <a:solidFill>
                  <a:srgbClr val="003366"/>
                </a:solidFill>
                <a:latin typeface="Arial Black" pitchFamily="34" charset="0"/>
              </a:rPr>
            </a:br>
            <a:r>
              <a:rPr lang="en-US" sz="2400" dirty="0">
                <a:solidFill>
                  <a:srgbClr val="800000"/>
                </a:solidFill>
                <a:latin typeface="Arial Black" pitchFamily="34" charset="0"/>
              </a:rPr>
              <a:t>Earl -- 2010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562679561"/>
              </p:ext>
            </p:extLst>
          </p:nvPr>
        </p:nvGraphicFramePr>
        <p:xfrm>
          <a:off x="1219200" y="5257800"/>
          <a:ext cx="7164388" cy="1165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000" y="1066800"/>
            <a:ext cx="6112000" cy="4041143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133600" y="1447800"/>
            <a:ext cx="5264150" cy="860425"/>
            <a:chOff x="2057400" y="1639572"/>
            <a:chExt cx="5264150" cy="860425"/>
          </a:xfrm>
        </p:grpSpPr>
        <p:sp>
          <p:nvSpPr>
            <p:cNvPr id="30728" name="Text Box 8"/>
            <p:cNvSpPr txBox="1">
              <a:spLocks noChangeArrowheads="1"/>
            </p:cNvSpPr>
            <p:nvPr/>
          </p:nvSpPr>
          <p:spPr bwMode="auto">
            <a:xfrm>
              <a:off x="2057400" y="1715772"/>
              <a:ext cx="2216150" cy="5857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dirty="0">
                  <a:latin typeface="Arial" charset="0"/>
                </a:rPr>
                <a:t>45-km outer domain</a:t>
              </a:r>
            </a:p>
            <a:p>
              <a:pPr>
                <a:buFontTx/>
                <a:buNone/>
              </a:pPr>
              <a:r>
                <a:rPr lang="en-US" dirty="0">
                  <a:solidFill>
                    <a:srgbClr val="FF0000"/>
                  </a:solidFill>
                  <a:latin typeface="Arial" charset="0"/>
                </a:rPr>
                <a:t>15-km moving nest</a:t>
              </a:r>
            </a:p>
          </p:txBody>
        </p:sp>
        <p:sp>
          <p:nvSpPr>
            <p:cNvPr id="30727" name="Text Box 7"/>
            <p:cNvSpPr txBox="1">
              <a:spLocks noChangeArrowheads="1"/>
            </p:cNvSpPr>
            <p:nvPr/>
          </p:nvSpPr>
          <p:spPr bwMode="auto">
            <a:xfrm>
              <a:off x="5105400" y="1639572"/>
              <a:ext cx="2216150" cy="860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dirty="0">
                  <a:latin typeface="Arial" charset="0"/>
                </a:rPr>
                <a:t>Best Track</a:t>
              </a:r>
              <a:endParaRPr lang="en-US" dirty="0">
                <a:solidFill>
                  <a:schemeClr val="accent2"/>
                </a:solidFill>
                <a:latin typeface="Arial" charset="0"/>
              </a:endParaRPr>
            </a:p>
            <a:p>
              <a:pPr>
                <a:buFontTx/>
                <a:buNone/>
              </a:pPr>
              <a:r>
                <a:rPr lang="en-US" dirty="0">
                  <a:solidFill>
                    <a:srgbClr val="FF0000"/>
                  </a:solidFill>
                  <a:latin typeface="Arial" charset="0"/>
                </a:rPr>
                <a:t>Ensemble Members</a:t>
              </a:r>
            </a:p>
            <a:p>
              <a:pPr>
                <a:buFontTx/>
                <a:buNone/>
              </a:pPr>
              <a:r>
                <a:rPr lang="en-US" dirty="0">
                  <a:solidFill>
                    <a:srgbClr val="33CC33"/>
                  </a:solidFill>
                  <a:latin typeface="Arial" charset="0"/>
                </a:rPr>
                <a:t>Relocated Nest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682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COAMPS-TC Forecast Ensemble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868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54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Web Page Interface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26" y="1798637"/>
            <a:ext cx="7266574" cy="4525963"/>
          </a:xfrm>
        </p:spPr>
      </p:pic>
      <p:sp>
        <p:nvSpPr>
          <p:cNvPr id="5" name="TextBox 4"/>
          <p:cNvSpPr txBox="1"/>
          <p:nvPr/>
        </p:nvSpPr>
        <p:spPr>
          <a:xfrm>
            <a:off x="1828800" y="1154668"/>
            <a:ext cx="5796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http://www.nrlmry.navy.mil/coamps-web/web/ens?&amp;spg=1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55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Katia Forecast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1752600"/>
            <a:ext cx="6210300" cy="4029075"/>
          </a:xfrm>
        </p:spPr>
      </p:pic>
    </p:spTree>
    <p:extLst>
      <p:ext uri="{BB962C8B-B14F-4D97-AF65-F5344CB8AC3E}">
        <p14:creationId xmlns:p14="http://schemas.microsoft.com/office/powerpoint/2010/main" val="339642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42" y="968692"/>
            <a:ext cx="4003358" cy="5889308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914400"/>
            <a:ext cx="4003358" cy="58893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23152" y="457200"/>
            <a:ext cx="1376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Storm radius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48400" y="457200"/>
            <a:ext cx="1612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Storm intensity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23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223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COAMPS-TC DA Ensemble</vt:lpstr>
      <vt:lpstr>PowerPoint Presentation</vt:lpstr>
      <vt:lpstr>COAMPS-TC Forecast Ensemble</vt:lpstr>
      <vt:lpstr>Web Page Interface</vt:lpstr>
      <vt:lpstr>Real-time Katia Forecast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Reinecke, Dr. Alex</dc:creator>
  <cp:lastModifiedBy>Reinecke, Dr. Alex</cp:lastModifiedBy>
  <cp:revision>13</cp:revision>
  <dcterms:created xsi:type="dcterms:W3CDTF">2006-08-16T00:00:00Z</dcterms:created>
  <dcterms:modified xsi:type="dcterms:W3CDTF">2011-09-01T16:57:42Z</dcterms:modified>
</cp:coreProperties>
</file>