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9" r:id="rId2"/>
    <p:sldId id="260" r:id="rId3"/>
    <p:sldId id="270" r:id="rId4"/>
    <p:sldId id="27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2" r:id="rId14"/>
    <p:sldId id="261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82" d="100"/>
          <a:sy n="182" d="100"/>
        </p:scale>
        <p:origin x="-7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9/24/12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9/24/12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9/24/12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9/24/12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9/24/12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9/24/12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9/24/12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9/24/12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9/24/12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9/24/12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9/24/12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735F971-6B77-194F-A5F0-0AC16191C55B}" type="datetimeFigureOut">
              <a:rPr lang="en-US" smtClean="0"/>
              <a:t>9/24/12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Relationship Id="rId3" Type="http://schemas.openxmlformats.org/officeDocument/2006/relationships/image" Target="../media/image6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gif"/><Relationship Id="rId3" Type="http://schemas.openxmlformats.org/officeDocument/2006/relationships/image" Target="../media/image8.gi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9.gif"/><Relationship Id="rId3" Type="http://schemas.openxmlformats.org/officeDocument/2006/relationships/image" Target="../media/image10.gi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rammb.cira.colostate.edu/research/tropical_cyclones/hfip/add_conference_call_summaries.asp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hfip.org/products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779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HFIP Regional Ensemble Call</a:t>
            </a:r>
            <a:br>
              <a:rPr lang="en-US" dirty="0" smtClean="0"/>
            </a:br>
            <a:r>
              <a:rPr lang="en-US" dirty="0" smtClean="0"/>
              <a:t>Audio </a:t>
            </a:r>
            <a:r>
              <a:rPr lang="en-US" dirty="0" smtClean="0"/>
              <a:t>= 800-857-6535</a:t>
            </a:r>
            <a:r>
              <a:rPr lang="en-US" u="sng" dirty="0" smtClean="0">
                <a:solidFill>
                  <a:schemeClr val="bg1"/>
                </a:solidFill>
              </a:rPr>
              <a:t/>
            </a:r>
            <a:br>
              <a:rPr lang="en-US" u="sng" dirty="0" smtClean="0">
                <a:solidFill>
                  <a:schemeClr val="bg1"/>
                </a:solidFill>
              </a:rPr>
            </a:br>
            <a:r>
              <a:rPr lang="en-US" dirty="0" smtClean="0"/>
              <a:t>Passcode = </a:t>
            </a:r>
            <a:r>
              <a:rPr lang="en-US" dirty="0"/>
              <a:t> </a:t>
            </a:r>
            <a:r>
              <a:rPr lang="en-US" dirty="0" smtClean="0"/>
              <a:t>71511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Meeting ID: 492-533-786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27827"/>
            <a:ext cx="6400800" cy="1473200"/>
          </a:xfrm>
        </p:spPr>
        <p:txBody>
          <a:bodyPr/>
          <a:lstStyle/>
          <a:p>
            <a:r>
              <a:rPr lang="en-US" dirty="0" smtClean="0"/>
              <a:t>24 September 2012 – Noon Mountain Time (1800 UTC)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119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Screen shot on 21 Sep 2012</a:t>
            </a:r>
            <a:br>
              <a:rPr lang="en-US" dirty="0" smtClean="0"/>
            </a:br>
            <a:r>
              <a:rPr lang="en-US" sz="2700" dirty="0" smtClean="0"/>
              <a:t>http://www.hfip.org/products/</a:t>
            </a:r>
            <a:br>
              <a:rPr lang="en-US" sz="2700" dirty="0" smtClean="0"/>
            </a:br>
            <a:r>
              <a:rPr lang="en-US" sz="2700" dirty="0" smtClean="0"/>
              <a:t>“Ensemble Model Probability” Tab</a:t>
            </a:r>
            <a:endParaRPr lang="en-US" sz="27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131" r="59534" b="34669"/>
          <a:stretch/>
        </p:blipFill>
        <p:spPr bwMode="auto">
          <a:xfrm>
            <a:off x="1219200" y="1752600"/>
            <a:ext cx="7010400" cy="4774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926000"/>
            <a:ext cx="3352800" cy="2590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9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 0-120h cumulative 34-kt wind speed probabilities</a:t>
            </a:r>
            <a:br>
              <a:rPr lang="en-US" dirty="0" smtClean="0"/>
            </a:br>
            <a:r>
              <a:rPr lang="en-US" dirty="0" smtClean="0"/>
              <a:t>Isaac, 8/27/12 12Z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2057400"/>
            <a:ext cx="355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Operational WSP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902118" y="2057400"/>
            <a:ext cx="355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Hybrid WSP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00" t="1" r="95" b="9903"/>
          <a:stretch/>
        </p:blipFill>
        <p:spPr>
          <a:xfrm>
            <a:off x="533400" y="2514600"/>
            <a:ext cx="4230972" cy="316282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1" t="1" r="-400" b="11457"/>
          <a:stretch/>
        </p:blipFill>
        <p:spPr>
          <a:xfrm>
            <a:off x="4640069" y="2514600"/>
            <a:ext cx="4351531" cy="3139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718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 0-120h cumulative 64-kt wind speed probabilities</a:t>
            </a:r>
            <a:br>
              <a:rPr lang="en-US" dirty="0" smtClean="0"/>
            </a:br>
            <a:r>
              <a:rPr lang="en-US" dirty="0" smtClean="0"/>
              <a:t>Isaac, 8/27/12 12Z</a:t>
            </a:r>
            <a:endParaRPr lang="en-US" dirty="0"/>
          </a:p>
        </p:txBody>
      </p:sp>
      <p:sp>
        <p:nvSpPr>
          <p:cNvPr id="3" name="AutoShape 2" descr="ftp://rammftp.cira.colostate.edu/schumacher/hfipmcp/img/mchybd_al092012_082800_064_c_000_120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9" r="4949" b="8950"/>
          <a:stretch/>
        </p:blipFill>
        <p:spPr>
          <a:xfrm>
            <a:off x="330118" y="2477589"/>
            <a:ext cx="4165682" cy="331361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" t="1" r="7390" b="11234"/>
          <a:stretch/>
        </p:blipFill>
        <p:spPr>
          <a:xfrm>
            <a:off x="4648200" y="2440577"/>
            <a:ext cx="4114800" cy="329184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38200" y="2057400"/>
            <a:ext cx="355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Operational WSP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902118" y="2057400"/>
            <a:ext cx="355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Hybrid WSP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4956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HFIP Ensemble </a:t>
            </a:r>
            <a:r>
              <a:rPr lang="en-US" dirty="0" smtClean="0"/>
              <a:t>Design </a:t>
            </a:r>
            <a:r>
              <a:rPr lang="en-US" dirty="0" smtClean="0"/>
              <a:t>Subgroup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i="1" dirty="0" smtClean="0"/>
              <a:t>Update on </a:t>
            </a:r>
            <a:r>
              <a:rPr lang="en-US" i="1" dirty="0" smtClean="0"/>
              <a:t>Visualization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Paula </a:t>
            </a:r>
            <a:r>
              <a:rPr lang="en-US" dirty="0" err="1" smtClean="0"/>
              <a:t>McCaslin</a:t>
            </a:r>
            <a:endParaRPr lang="en-US" dirty="0"/>
          </a:p>
          <a:p>
            <a:r>
              <a:rPr lang="en-US" dirty="0" smtClean="0"/>
              <a:t>September 24, 2012 Conference Call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96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04" y="2675467"/>
            <a:ext cx="9039328" cy="398375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Next Call </a:t>
            </a:r>
          </a:p>
          <a:p>
            <a:pPr lvl="1"/>
            <a:r>
              <a:rPr lang="en-US" sz="2400" dirty="0" smtClean="0"/>
              <a:t>Tentatively scheduled for Monday, October </a:t>
            </a:r>
            <a:r>
              <a:rPr lang="en-US" sz="2400" dirty="0" smtClean="0"/>
              <a:t>29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, at the same time</a:t>
            </a:r>
            <a:r>
              <a:rPr lang="en-US" sz="2400" dirty="0" smtClean="0"/>
              <a:t>.</a:t>
            </a:r>
          </a:p>
          <a:p>
            <a:pPr lvl="1"/>
            <a:r>
              <a:rPr lang="en-US" sz="2400" dirty="0"/>
              <a:t>Meeting summaries/presentations to be located </a:t>
            </a:r>
            <a:r>
              <a:rPr lang="en-US" sz="2400" dirty="0" smtClean="0"/>
              <a:t>here:		</a:t>
            </a:r>
            <a:r>
              <a:rPr lang="en-US" sz="1500" u="sng" dirty="0" smtClean="0">
                <a:hlinkClick r:id="rId2"/>
              </a:rPr>
              <a:t>http</a:t>
            </a:r>
            <a:r>
              <a:rPr lang="en-US" sz="1500" u="sng" dirty="0">
                <a:hlinkClick r:id="rId2"/>
              </a:rPr>
              <a:t>://rammb.cira.colostate.edu/research/tropical_cyclones/hfip/add_conference_call_summaries.asp </a:t>
            </a:r>
            <a:endParaRPr lang="en-US" sz="1500" u="sng" dirty="0" smtClean="0"/>
          </a:p>
          <a:p>
            <a:r>
              <a:rPr lang="en-US" dirty="0" smtClean="0"/>
              <a:t>Other HFIP/hurricane calls this week:</a:t>
            </a:r>
          </a:p>
          <a:p>
            <a:pPr lvl="1"/>
            <a:r>
              <a:rPr lang="en-US" dirty="0" smtClean="0"/>
              <a:t>HFIP All – Wednesday: Tim </a:t>
            </a:r>
            <a:r>
              <a:rPr lang="en-US" dirty="0" err="1"/>
              <a:t>Marchok</a:t>
            </a:r>
            <a:r>
              <a:rPr lang="en-US" dirty="0"/>
              <a:t> (GFDL) discussing the new Genesis </a:t>
            </a:r>
            <a:r>
              <a:rPr lang="en-US" dirty="0" smtClean="0"/>
              <a:t>product,</a:t>
            </a:r>
            <a:r>
              <a:rPr lang="en-US" dirty="0"/>
              <a:t> </a:t>
            </a:r>
            <a:r>
              <a:rPr lang="en-US" dirty="0" err="1" smtClean="0"/>
              <a:t>Xuguang</a:t>
            </a:r>
            <a:r>
              <a:rPr lang="en-US" dirty="0" smtClean="0"/>
              <a:t> Wang (</a:t>
            </a:r>
            <a:r>
              <a:rPr lang="en-US" dirty="0"/>
              <a:t>OU) describing her recent work with the hybrid DA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AOML/DA – Thursday: </a:t>
            </a:r>
            <a:r>
              <a:rPr lang="en-US" dirty="0" err="1" smtClean="0"/>
              <a:t>Mingjing</a:t>
            </a:r>
            <a:r>
              <a:rPr lang="en-US" dirty="0" smtClean="0"/>
              <a:t> Tong (EMC) </a:t>
            </a:r>
            <a:r>
              <a:rPr lang="en-US" dirty="0"/>
              <a:t>- results from EMC parallel </a:t>
            </a:r>
            <a:r>
              <a:rPr lang="en-US" dirty="0" smtClean="0"/>
              <a:t>test, </a:t>
            </a:r>
            <a:r>
              <a:rPr lang="en-US" dirty="0" err="1" smtClean="0"/>
              <a:t>Sim</a:t>
            </a:r>
            <a:r>
              <a:rPr lang="en-US" dirty="0" smtClean="0"/>
              <a:t> </a:t>
            </a:r>
            <a:r>
              <a:rPr lang="en-US" dirty="0" err="1" smtClean="0"/>
              <a:t>Aberson</a:t>
            </a:r>
            <a:r>
              <a:rPr lang="en-US" dirty="0" smtClean="0"/>
              <a:t> (AOML) </a:t>
            </a:r>
            <a:r>
              <a:rPr lang="en-US" dirty="0"/>
              <a:t>- results from HEDAS</a:t>
            </a:r>
            <a:endParaRPr lang="en-US" dirty="0" smtClean="0"/>
          </a:p>
          <a:p>
            <a:pPr marL="301943" lvl="1" indent="0">
              <a:buNone/>
            </a:pPr>
            <a:endParaRPr lang="en-US" sz="1500" u="sng" dirty="0" smtClean="0"/>
          </a:p>
          <a:p>
            <a:pPr marL="0" indent="0">
              <a:buNone/>
            </a:pPr>
            <a:endParaRPr lang="en-US" sz="1700" dirty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HFIP Regional Ensemble Call</a:t>
            </a:r>
          </a:p>
        </p:txBody>
      </p:sp>
    </p:spTree>
    <p:extLst>
      <p:ext uri="{BB962C8B-B14F-4D97-AF65-F5344CB8AC3E}">
        <p14:creationId xmlns:p14="http://schemas.microsoft.com/office/powerpoint/2010/main" val="2696694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5845" y="2675467"/>
            <a:ext cx="8899769" cy="3450696"/>
          </a:xfrm>
        </p:spPr>
        <p:txBody>
          <a:bodyPr>
            <a:normAutofit/>
          </a:bodyPr>
          <a:lstStyle/>
          <a:p>
            <a:r>
              <a:rPr lang="en-US" dirty="0" smtClean="0"/>
              <a:t>Agenda</a:t>
            </a:r>
            <a:endParaRPr lang="en-US" dirty="0" smtClean="0"/>
          </a:p>
          <a:p>
            <a:pPr lvl="1"/>
            <a:r>
              <a:rPr lang="en-US" dirty="0" smtClean="0"/>
              <a:t>Real-time Basin Scale Ensemble (Brian Etherton)</a:t>
            </a:r>
            <a:endParaRPr lang="en-US" dirty="0" smtClean="0"/>
          </a:p>
          <a:p>
            <a:pPr lvl="1"/>
            <a:r>
              <a:rPr lang="en-US" dirty="0" smtClean="0"/>
              <a:t>Ensemble based products (Andrea Schumacher)</a:t>
            </a:r>
            <a:endParaRPr lang="en-US" dirty="0" smtClean="0"/>
          </a:p>
          <a:p>
            <a:pPr lvl="1"/>
            <a:r>
              <a:rPr lang="en-US" dirty="0" smtClean="0"/>
              <a:t>Visualization of products (Paula </a:t>
            </a:r>
            <a:r>
              <a:rPr lang="en-US" dirty="0" err="1" smtClean="0"/>
              <a:t>McCaslin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HFIP Regional Ensemble Call</a:t>
            </a:r>
          </a:p>
        </p:txBody>
      </p:sp>
    </p:spTree>
    <p:extLst>
      <p:ext uri="{BB962C8B-B14F-4D97-AF65-F5344CB8AC3E}">
        <p14:creationId xmlns:p14="http://schemas.microsoft.com/office/powerpoint/2010/main" val="647607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HFIP Ensemble </a:t>
            </a:r>
            <a:r>
              <a:rPr lang="en-US" dirty="0" smtClean="0"/>
              <a:t>Design </a:t>
            </a:r>
            <a:r>
              <a:rPr lang="en-US" dirty="0" smtClean="0"/>
              <a:t>Subgroup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i="1" dirty="0" smtClean="0"/>
              <a:t>Update on </a:t>
            </a:r>
            <a:r>
              <a:rPr lang="en-US" i="1" dirty="0" smtClean="0"/>
              <a:t>Real-time Ensemble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Brian Etherton</a:t>
            </a:r>
            <a:endParaRPr lang="en-US" dirty="0"/>
          </a:p>
          <a:p>
            <a:r>
              <a:rPr lang="en-US" dirty="0" smtClean="0"/>
              <a:t>September 24, 2012 Conference Call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0490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Conversion of basin-scale scripts from t-jet/</a:t>
            </a:r>
            <a:r>
              <a:rPr lang="en-US" dirty="0" err="1" smtClean="0"/>
              <a:t>zeus</a:t>
            </a:r>
            <a:r>
              <a:rPr lang="en-US" dirty="0" smtClean="0"/>
              <a:t> to s-jet on going.</a:t>
            </a:r>
          </a:p>
          <a:p>
            <a:pPr lvl="1"/>
            <a:r>
              <a:rPr lang="en-US" dirty="0" smtClean="0"/>
              <a:t>Big thanks to Sam Trahan</a:t>
            </a:r>
          </a:p>
          <a:p>
            <a:r>
              <a:rPr lang="en-US" dirty="0" smtClean="0"/>
              <a:t>HWRF ran end-to-end this morning</a:t>
            </a:r>
          </a:p>
          <a:p>
            <a:pPr lvl="1"/>
            <a:r>
              <a:rPr lang="en-US" dirty="0" smtClean="0"/>
              <a:t>Full ensemble test later today</a:t>
            </a:r>
          </a:p>
          <a:p>
            <a:r>
              <a:rPr lang="en-US" dirty="0" smtClean="0"/>
              <a:t>Cycling of perturbations code worked on t-jet, need to port over to s-jet</a:t>
            </a:r>
          </a:p>
          <a:p>
            <a:pPr lvl="1"/>
            <a:r>
              <a:rPr lang="en-US" dirty="0" smtClean="0"/>
              <a:t>Goal is fully functioning on October 1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Reservations on s-jet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5148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HFIP Ensemble Product Subgroup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i="1" dirty="0" smtClean="0"/>
              <a:t>Update on Prototype Products 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Mark DeMaria and Andrea Schumacher</a:t>
            </a:r>
            <a:endParaRPr lang="en-US" dirty="0"/>
          </a:p>
          <a:p>
            <a:r>
              <a:rPr lang="en-US" dirty="0" smtClean="0"/>
              <a:t>September 24, 2012 Conference Call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3889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2</a:t>
            </a:r>
            <a:r>
              <a:rPr lang="en-US" b="1" dirty="0" smtClean="0"/>
              <a:t> Prototype Ensemble Products</a:t>
            </a:r>
            <a:br>
              <a:rPr lang="en-US" b="1" dirty="0" smtClean="0"/>
            </a:br>
            <a:r>
              <a:rPr lang="en-US" b="1" dirty="0" smtClean="0"/>
              <a:t> </a:t>
            </a:r>
            <a:r>
              <a:rPr lang="en-US" sz="2700" b="1" dirty="0"/>
              <a:t>A</a:t>
            </a:r>
            <a:r>
              <a:rPr lang="en-US" sz="2700" b="1" dirty="0" smtClean="0"/>
              <a:t>vailable on the HFIP Product Web since early August 2012</a:t>
            </a:r>
            <a:endParaRPr lang="en-US" sz="27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Genesis ensembles from global models</a:t>
            </a:r>
          </a:p>
          <a:p>
            <a:pPr marL="914400" lvl="1" indent="-514350"/>
            <a:r>
              <a:rPr lang="en-US" dirty="0" smtClean="0"/>
              <a:t>T. </a:t>
            </a:r>
            <a:r>
              <a:rPr lang="en-US" dirty="0" err="1" smtClean="0"/>
              <a:t>Marchok</a:t>
            </a:r>
            <a:r>
              <a:rPr lang="en-US" dirty="0" smtClean="0"/>
              <a:t> lead (GFDL)</a:t>
            </a:r>
          </a:p>
          <a:p>
            <a:pPr marL="914400" lvl="1" indent="-514350"/>
            <a:r>
              <a:rPr lang="en-US" dirty="0" smtClean="0"/>
              <a:t>Tracker run on multiple global model ensembles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Hybrid dynamical-statistical wind speed probabilities</a:t>
            </a:r>
          </a:p>
          <a:p>
            <a:pPr marL="914400" lvl="1" indent="-514350"/>
            <a:r>
              <a:rPr lang="en-US" dirty="0" smtClean="0"/>
              <a:t>A. Schumacher, M. DeMaria (co-leads)</a:t>
            </a:r>
          </a:p>
          <a:p>
            <a:pPr marL="914400" lvl="1" indent="-514350"/>
            <a:r>
              <a:rPr lang="en-US" dirty="0" smtClean="0"/>
              <a:t>Operational NHC wind speed probability model with statistical tracks replaced by global model ensemble tracks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987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413"/>
            <a:ext cx="4591098" cy="368884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4266" y="-37388"/>
            <a:ext cx="4609734" cy="370382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81" y="3374499"/>
            <a:ext cx="4420095" cy="3551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315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Hybrid statistical-dynamical wind speed probabilities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Overview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Replace statistical realization tracks with global model ensemble </a:t>
            </a:r>
            <a:r>
              <a:rPr lang="en-US" dirty="0" err="1" smtClean="0"/>
              <a:t>trakcs</a:t>
            </a:r>
            <a:endParaRPr lang="en-US" dirty="0" smtClean="0"/>
          </a:p>
          <a:p>
            <a:pPr lvl="1">
              <a:lnSpc>
                <a:spcPct val="120000"/>
              </a:lnSpc>
            </a:pPr>
            <a:r>
              <a:rPr lang="en-US" dirty="0" smtClean="0"/>
              <a:t>133 tracks used:  GFS (20), CMC (20), EMCWF (50), FNMOC (20), and UKMET (23)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Status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Available since 21 Aug 2012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Displayed in real-time on HFIP experimental products web page: </a:t>
            </a:r>
            <a:r>
              <a:rPr lang="en-US" dirty="0" smtClean="0">
                <a:hlinkClick r:id="rId2"/>
              </a:rPr>
              <a:t>http://www.hfip.org/products/</a:t>
            </a:r>
            <a:endParaRPr lang="en-US" dirty="0" smtClean="0"/>
          </a:p>
          <a:p>
            <a:pPr lvl="1">
              <a:lnSpc>
                <a:spcPct val="120000"/>
              </a:lnSpc>
            </a:pPr>
            <a:r>
              <a:rPr lang="en-US" dirty="0" smtClean="0"/>
              <a:t>“Ensemble Model Probability” tab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Issue with latency / availability of global model ensemble tracks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Latency ~ 10 hours after synoptic time (0 and 12Z)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Finding UKMET often late (up to 2 days late)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Developing provisional product that will run with whatever ensemble tracks are available (should be running later this week)</a:t>
            </a:r>
          </a:p>
          <a:p>
            <a:pPr lvl="1">
              <a:lnSpc>
                <a:spcPct val="120000"/>
              </a:lnSpc>
            </a:pPr>
            <a:endParaRPr lang="en-US" dirty="0" smtClean="0"/>
          </a:p>
          <a:p>
            <a:pPr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063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Screen shot on 21 Sep 2012</a:t>
            </a:r>
            <a:br>
              <a:rPr lang="en-US" dirty="0" smtClean="0"/>
            </a:br>
            <a:r>
              <a:rPr lang="en-US" sz="2700" dirty="0" smtClean="0"/>
              <a:t>http://www.hfip.org/products/</a:t>
            </a:r>
            <a:br>
              <a:rPr lang="en-US" sz="2700" dirty="0" smtClean="0"/>
            </a:br>
            <a:r>
              <a:rPr lang="en-US" sz="2700" dirty="0" smtClean="0"/>
              <a:t>“Ensemble Model Probability” Tab</a:t>
            </a:r>
            <a:endParaRPr lang="en-US" sz="27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131" r="59534" b="34669"/>
          <a:stretch/>
        </p:blipFill>
        <p:spPr bwMode="auto">
          <a:xfrm>
            <a:off x="1219200" y="1752600"/>
            <a:ext cx="7010400" cy="4774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43434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Waveform.thmx</Template>
  <TotalTime>368</TotalTime>
  <Words>416</Words>
  <Application>Microsoft Macintosh PowerPoint</Application>
  <PresentationFormat>On-screen Show (4:3)</PresentationFormat>
  <Paragraphs>66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Waveform</vt:lpstr>
      <vt:lpstr>HFIP Regional Ensemble Call Audio = 800-857-6535 Passcode =  71511 Meeting ID: 492-533-786</vt:lpstr>
      <vt:lpstr>HFIP Regional Ensemble Call</vt:lpstr>
      <vt:lpstr>HFIP Ensemble Design Subgroup  Update on Real-time Ensemble</vt:lpstr>
      <vt:lpstr>Reservations on s-jet </vt:lpstr>
      <vt:lpstr>HFIP Ensemble Product Subgroup  Update on Prototype Products </vt:lpstr>
      <vt:lpstr>2 Prototype Ensemble Products  Available on the HFIP Product Web since early August 2012</vt:lpstr>
      <vt:lpstr>PowerPoint Presentation</vt:lpstr>
      <vt:lpstr>Hybrid statistical-dynamical wind speed probabilities</vt:lpstr>
      <vt:lpstr>Screen shot on 21 Sep 2012 http://www.hfip.org/products/ “Ensemble Model Probability” Tab</vt:lpstr>
      <vt:lpstr>Screen shot on 21 Sep 2012 http://www.hfip.org/products/ “Ensemble Model Probability” Tab</vt:lpstr>
      <vt:lpstr>Example:  0-120h cumulative 34-kt wind speed probabilities Isaac, 8/27/12 12Z</vt:lpstr>
      <vt:lpstr>Example:  0-120h cumulative 64-kt wind speed probabilities Isaac, 8/27/12 12Z</vt:lpstr>
      <vt:lpstr>HFIP Ensemble Design Subgroup  Update on Visualization</vt:lpstr>
      <vt:lpstr>HFIP Regional Ensemble Call</vt:lpstr>
    </vt:vector>
  </TitlesOfParts>
  <Company>NOAA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HFIP Regional Ensemble Metrics</dc:title>
  <dc:creator>Brian Etherton</dc:creator>
  <cp:lastModifiedBy>Brian Etherton</cp:lastModifiedBy>
  <cp:revision>17</cp:revision>
  <dcterms:created xsi:type="dcterms:W3CDTF">2011-09-16T17:25:55Z</dcterms:created>
  <dcterms:modified xsi:type="dcterms:W3CDTF">2012-09-24T18:47:30Z</dcterms:modified>
</cp:coreProperties>
</file>