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gif" ContentType="image/gif"/>
  <Override PartName="/ppt/notesSlides/notesSlide6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8"/>
  </p:notesMasterIdLst>
  <p:handoutMasterIdLst>
    <p:handoutMasterId r:id="rId9"/>
  </p:handoutMasterIdLst>
  <p:sldIdLst>
    <p:sldId id="433" r:id="rId2"/>
    <p:sldId id="434" r:id="rId3"/>
    <p:sldId id="435" r:id="rId4"/>
    <p:sldId id="436" r:id="rId5"/>
    <p:sldId id="437" r:id="rId6"/>
    <p:sldId id="438" r:id="rId7"/>
  </p:sldIdLst>
  <p:sldSz cx="9144000" cy="6858000" type="screen4x3"/>
  <p:notesSz cx="7010400" cy="9296400"/>
  <p:defaultTextStyle>
    <a:defPPr>
      <a:defRPr lang="en-US"/>
    </a:defPPr>
    <a:lvl1pPr marL="0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68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38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08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76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846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815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784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752" algn="l" defTabSz="913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J. Brennan" initials="MB" lastIdx="4" clrIdx="0"/>
  <p:cmAuthor id="1" name="knaff" initials="k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72" autoAdjust="0"/>
    <p:restoredTop sz="89315" autoAdjust="0"/>
  </p:normalViewPr>
  <p:slideViewPr>
    <p:cSldViewPr>
      <p:cViewPr varScale="1">
        <p:scale>
          <a:sx n="89" d="100"/>
          <a:sy n="89" d="100"/>
        </p:scale>
        <p:origin x="-5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4349C8F-ABDE-4C80-AEA5-9D3DC05984A8}" type="datetimeFigureOut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BD2485-0C50-4397-8883-75C94BA79A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8EAC27-552D-4629-A981-C63BEDC63DB4}" type="datetimeFigureOut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7BB269-ED5D-4B58-B7DD-555DCA4DEE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8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38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08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76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46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15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84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52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BB269-ED5D-4B58-B7DD-555DCA4DEE8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9F4F-0689-40D5-8DBD-2AB27A5B2C3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1097C6-BBA8-4A71-B8A3-F58B2DF09FC7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E16CA-0332-407A-9B83-ABE6AFAC740B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9F4F-0689-40D5-8DBD-2AB27A5B2C3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9F4F-0689-40D5-8DBD-2AB27A5B2C3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DB9C-3BD0-4A21-AD31-368B93DE7FE8}" type="datetime1">
              <a:rPr lang="en-US" smtClean="0"/>
              <a:pPr/>
              <a:t>12/7/2011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6761C-07E1-4A37-AFA5-EA61D8BFB646}" type="datetime1">
              <a:rPr lang="en-US" smtClean="0"/>
              <a:pPr/>
              <a:t>12/7/2011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F9AE-E533-49D7-9D79-535F416E7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  <a:prstGeom prst="rect">
            <a:avLst/>
          </a:prstGeom>
        </p:spPr>
        <p:txBody>
          <a:bodyPr vert="horz" lIns="91393" tIns="45697" rIns="91393" bIns="456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93" tIns="45697" rIns="91393" bIns="456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88EC6-1300-44A6-AB46-52ED6718A6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69483-42F2-4EBB-A8C5-536BFA599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001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89" r:id="rId2"/>
    <p:sldLayoutId id="2147483790" r:id="rId3"/>
  </p:sldLayoutIdLst>
  <p:hf hdr="0" ftr="0" dt="0"/>
  <p:txStyles>
    <p:titleStyle>
      <a:lvl1pPr algn="ctr" defTabSz="91393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7" indent="-342727" algn="l" defTabSz="91393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5" indent="-285606" algn="l" defTabSz="91393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4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92" indent="-228486" algn="l" defTabSz="91393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2" indent="-228486" algn="l" defTabSz="91393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00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69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38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4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15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84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52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458200" cy="2971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2011 NHC Proving Ground Products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dirty="0" smtClean="0"/>
              <a:t>Red-Green-Blue (RGB) </a:t>
            </a:r>
            <a:br>
              <a:rPr lang="en-US" sz="3600" b="1" dirty="0" smtClean="0"/>
            </a:br>
            <a:r>
              <a:rPr lang="en-US" sz="3600" b="1" dirty="0" smtClean="0"/>
              <a:t>Air Mass and Dust Products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i="1" dirty="0" smtClean="0">
                <a:solidFill>
                  <a:srgbClr val="00B050"/>
                </a:solidFill>
              </a:rPr>
              <a:t> John Knaff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0"/>
            <a:ext cx="685800" cy="685800"/>
            <a:chOff x="3211" y="144"/>
            <a:chExt cx="768" cy="768"/>
          </a:xfrm>
        </p:grpSpPr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/>
            </a:p>
          </p:txBody>
        </p:sp>
        <p:pic>
          <p:nvPicPr>
            <p:cNvPr id="6" name="Picture 7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2" descr="http://www.goes-r.gov/images/GOES-R_Color_h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81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Red-Blue-Green (RGB) Products</a:t>
            </a:r>
            <a:br>
              <a:rPr lang="en-US" b="1" dirty="0" smtClean="0">
                <a:solidFill>
                  <a:srgbClr val="3333CC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533400"/>
            <a:ext cx="4040188" cy="639762"/>
          </a:xfrm>
        </p:spPr>
        <p:txBody>
          <a:bodyPr/>
          <a:lstStyle/>
          <a:p>
            <a:r>
              <a:rPr lang="en-US" dirty="0" smtClean="0"/>
              <a:t>Air Mass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143000"/>
            <a:ext cx="4040188" cy="4983163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tx1"/>
              </a:buClr>
            </a:pPr>
            <a:r>
              <a:rPr lang="en-US" dirty="0" smtClean="0"/>
              <a:t>MSG </a:t>
            </a:r>
          </a:p>
          <a:p>
            <a:pPr lvl="1"/>
            <a:r>
              <a:rPr lang="en-US" dirty="0" smtClean="0"/>
              <a:t>Ch 5 (6.25</a:t>
            </a:r>
            <a:r>
              <a:rPr lang="en-US" dirty="0" smtClean="0">
                <a:cs typeface="Arial" charset="0"/>
              </a:rPr>
              <a:t>µ</a:t>
            </a:r>
            <a:r>
              <a:rPr lang="en-US" dirty="0" smtClean="0"/>
              <a:t>m), 6 (7.35</a:t>
            </a:r>
            <a:r>
              <a:rPr lang="en-US" dirty="0" smtClean="0">
                <a:cs typeface="Arial" charset="0"/>
              </a:rPr>
              <a:t>µ</a:t>
            </a:r>
            <a:r>
              <a:rPr lang="en-US" dirty="0" smtClean="0"/>
              <a:t>m), 8 (9.66</a:t>
            </a:r>
            <a:r>
              <a:rPr lang="en-US" dirty="0" smtClean="0">
                <a:cs typeface="Arial" charset="0"/>
              </a:rPr>
              <a:t>µ</a:t>
            </a:r>
            <a:r>
              <a:rPr lang="en-US" dirty="0" smtClean="0"/>
              <a:t>m), 9 (10.8</a:t>
            </a:r>
            <a:r>
              <a:rPr lang="en-US" dirty="0" smtClean="0">
                <a:cs typeface="Arial" charset="0"/>
              </a:rPr>
              <a:t>µ</a:t>
            </a:r>
            <a:r>
              <a:rPr lang="en-US" dirty="0" smtClean="0"/>
              <a:t>m)</a:t>
            </a:r>
          </a:p>
          <a:p>
            <a:pPr lvl="1"/>
            <a:r>
              <a:rPr lang="en-GB" b="1" dirty="0" smtClean="0">
                <a:solidFill>
                  <a:srgbClr val="F41100"/>
                </a:solidFill>
              </a:rPr>
              <a:t>R = WV6.25 - WV7.35 (-25 to 0 K)</a:t>
            </a:r>
          </a:p>
          <a:p>
            <a:pPr lvl="1"/>
            <a:r>
              <a:rPr lang="en-GB" b="1" dirty="0" smtClean="0">
                <a:solidFill>
                  <a:srgbClr val="02EE13"/>
                </a:solidFill>
              </a:rPr>
              <a:t>G = IR9.66 - IR10.8 (-40 to +5 K)</a:t>
            </a:r>
          </a:p>
          <a:p>
            <a:pPr lvl="1"/>
            <a:r>
              <a:rPr lang="en-GB" b="1" dirty="0" smtClean="0">
                <a:solidFill>
                  <a:srgbClr val="003399"/>
                </a:solidFill>
              </a:rPr>
              <a:t>B = WV6.25 (243 to 208 K)</a:t>
            </a:r>
          </a:p>
          <a:p>
            <a:pPr marL="287338" indent="-287338">
              <a:lnSpc>
                <a:spcPct val="90000"/>
              </a:lnSpc>
              <a:spcAft>
                <a:spcPts val="600"/>
              </a:spcAft>
              <a:buClr>
                <a:srgbClr val="3333CC"/>
              </a:buClr>
              <a:buFontTx/>
              <a:buAutoNum type="arabicPeriod"/>
            </a:pPr>
            <a:r>
              <a:rPr lang="en-US" sz="2200" b="1" dirty="0" smtClean="0"/>
              <a:t>Detect the position of jet streams and areas of dry descending stratospheric air with high PV (red areas)</a:t>
            </a:r>
          </a:p>
          <a:p>
            <a:pPr marL="287338" indent="-287338">
              <a:lnSpc>
                <a:spcPct val="90000"/>
              </a:lnSpc>
              <a:spcAft>
                <a:spcPts val="600"/>
              </a:spcAft>
              <a:buClr>
                <a:srgbClr val="3333CC"/>
              </a:buClr>
              <a:buFontTx/>
              <a:buAutoNum type="arabicPeriod"/>
            </a:pPr>
            <a:r>
              <a:rPr lang="en-US" sz="2200" b="1" dirty="0" smtClean="0"/>
              <a:t>Discriminate tropical air masses (i.e., rich-ozone tropical air mass vs. low-ozone polar air mass)</a:t>
            </a:r>
          </a:p>
          <a:p>
            <a:pPr marL="287338" indent="-287338">
              <a:lnSpc>
                <a:spcPct val="90000"/>
              </a:lnSpc>
              <a:spcAft>
                <a:spcPts val="600"/>
              </a:spcAft>
              <a:buClr>
                <a:srgbClr val="3333CC"/>
              </a:buClr>
              <a:buFontTx/>
              <a:buAutoNum type="arabicPeriod"/>
            </a:pPr>
            <a:r>
              <a:rPr lang="en-US" sz="2200" b="1" dirty="0" smtClean="0"/>
              <a:t>Discriminates subtropical air masses (dryer subtropics vs. moister tropics)</a:t>
            </a:r>
          </a:p>
          <a:p>
            <a:pPr marL="287338" indent="-287338">
              <a:lnSpc>
                <a:spcPct val="90000"/>
              </a:lnSpc>
              <a:spcAft>
                <a:spcPts val="600"/>
              </a:spcAft>
              <a:buClr>
                <a:srgbClr val="3333CC"/>
              </a:buClr>
              <a:buFontTx/>
              <a:buAutoNum type="arabicPeriod"/>
            </a:pPr>
            <a:r>
              <a:rPr lang="en-US" sz="2200" b="1" dirty="0" smtClean="0"/>
              <a:t>Detect typical WV features like cold lows, deformation zones and wave features</a:t>
            </a:r>
          </a:p>
          <a:p>
            <a:pPr marL="287338" indent="-287338">
              <a:lnSpc>
                <a:spcPct val="90000"/>
              </a:lnSpc>
              <a:spcAft>
                <a:spcPts val="600"/>
              </a:spcAft>
              <a:buClr>
                <a:srgbClr val="3333CC"/>
              </a:buClr>
              <a:buFontTx/>
              <a:buAutoNum type="arabicPeriod"/>
            </a:pPr>
            <a:r>
              <a:rPr lang="en-US" sz="2200" b="1" dirty="0" smtClean="0"/>
              <a:t>Clouds heights can also be inferred by brightness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8200" y="533400"/>
            <a:ext cx="4041775" cy="639762"/>
          </a:xfrm>
        </p:spPr>
        <p:txBody>
          <a:bodyPr/>
          <a:lstStyle/>
          <a:p>
            <a:r>
              <a:rPr lang="en-US" dirty="0" smtClean="0"/>
              <a:t>Dust/Microphysics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143000"/>
            <a:ext cx="4041775" cy="4983163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</a:pPr>
            <a:r>
              <a:rPr lang="en-US" dirty="0" smtClean="0"/>
              <a:t>MSG </a:t>
            </a:r>
          </a:p>
          <a:p>
            <a:pPr lvl="1"/>
            <a:r>
              <a:rPr lang="en-US" dirty="0" smtClean="0"/>
              <a:t>Ch 7 (8.7</a:t>
            </a:r>
            <a:r>
              <a:rPr lang="en-US" dirty="0" smtClean="0">
                <a:cs typeface="Arial" charset="0"/>
              </a:rPr>
              <a:t>µ</a:t>
            </a:r>
            <a:r>
              <a:rPr lang="en-US" dirty="0" smtClean="0"/>
              <a:t>m), 8 (9.66</a:t>
            </a:r>
            <a:r>
              <a:rPr lang="en-US" dirty="0" smtClean="0">
                <a:cs typeface="Arial" charset="0"/>
              </a:rPr>
              <a:t>µ</a:t>
            </a:r>
            <a:r>
              <a:rPr lang="en-US" dirty="0" smtClean="0"/>
              <a:t>m), 9 (10.8</a:t>
            </a:r>
            <a:r>
              <a:rPr lang="en-US" dirty="0" smtClean="0">
                <a:cs typeface="Arial" charset="0"/>
              </a:rPr>
              <a:t>µ</a:t>
            </a:r>
            <a:r>
              <a:rPr lang="en-US" dirty="0" smtClean="0"/>
              <a:t>m), 10 (12.0</a:t>
            </a:r>
            <a:r>
              <a:rPr lang="en-US" dirty="0" smtClean="0">
                <a:cs typeface="Arial" charset="0"/>
              </a:rPr>
              <a:t>µ</a:t>
            </a:r>
            <a:r>
              <a:rPr lang="en-US" dirty="0" smtClean="0"/>
              <a:t>m)</a:t>
            </a:r>
          </a:p>
          <a:p>
            <a:pPr lvl="1"/>
            <a:r>
              <a:rPr lang="en-GB" b="1" dirty="0" smtClean="0">
                <a:solidFill>
                  <a:srgbClr val="F41100"/>
                </a:solidFill>
              </a:rPr>
              <a:t>R = IR10.8 – IR12.0 (-2 to 4 K)</a:t>
            </a:r>
          </a:p>
          <a:p>
            <a:pPr lvl="1"/>
            <a:r>
              <a:rPr lang="en-GB" b="1" dirty="0" smtClean="0">
                <a:solidFill>
                  <a:srgbClr val="02EE13"/>
                </a:solidFill>
              </a:rPr>
              <a:t>G = IR10.8- IR8.7 (0 to +15 K, </a:t>
            </a:r>
            <a:r>
              <a:rPr lang="el-GR" b="1" dirty="0" smtClean="0">
                <a:solidFill>
                  <a:srgbClr val="02EE13"/>
                </a:solidFill>
              </a:rPr>
              <a:t>γ</a:t>
            </a:r>
            <a:r>
              <a:rPr lang="en-US" b="1" dirty="0" smtClean="0">
                <a:solidFill>
                  <a:srgbClr val="02EE13"/>
                </a:solidFill>
              </a:rPr>
              <a:t>=2.5</a:t>
            </a:r>
            <a:r>
              <a:rPr lang="en-GB" b="1" dirty="0" smtClean="0">
                <a:solidFill>
                  <a:srgbClr val="02EE13"/>
                </a:solidFill>
              </a:rPr>
              <a:t>)</a:t>
            </a:r>
          </a:p>
          <a:p>
            <a:pPr lvl="1"/>
            <a:r>
              <a:rPr lang="en-GB" b="1" dirty="0" smtClean="0">
                <a:solidFill>
                  <a:srgbClr val="003399"/>
                </a:solidFill>
              </a:rPr>
              <a:t>B = IR10.8 (261 to 289 K)</a:t>
            </a:r>
            <a:endParaRPr lang="en-US" b="1" dirty="0" smtClean="0">
              <a:solidFill>
                <a:srgbClr val="003399"/>
              </a:solidFill>
            </a:endParaRPr>
          </a:p>
          <a:p>
            <a:pPr marL="339725" indent="-339725">
              <a:spcAft>
                <a:spcPts val="1200"/>
              </a:spcAft>
              <a:buClr>
                <a:srgbClr val="3333CC"/>
              </a:buClr>
              <a:buFontTx/>
              <a:buAutoNum type="arabicPeriod"/>
            </a:pPr>
            <a:r>
              <a:rPr lang="en-US" sz="2000" b="1" dirty="0" smtClean="0"/>
              <a:t>Dust appears as purple, pink or magenta</a:t>
            </a:r>
          </a:p>
          <a:p>
            <a:pPr marL="339725" indent="-339725">
              <a:spcAft>
                <a:spcPts val="1200"/>
              </a:spcAft>
              <a:buClr>
                <a:srgbClr val="3333CC"/>
              </a:buClr>
              <a:buFontTx/>
              <a:buAutoNum type="arabicPeriod"/>
            </a:pPr>
            <a:r>
              <a:rPr lang="en-US" sz="2000" b="1" dirty="0" smtClean="0"/>
              <a:t>Generally thicker dust clouds appear as dark magenta or purple</a:t>
            </a:r>
          </a:p>
          <a:p>
            <a:pPr marL="339725" indent="-339725">
              <a:spcAft>
                <a:spcPts val="1200"/>
              </a:spcAft>
              <a:buClr>
                <a:srgbClr val="3333CC"/>
              </a:buClr>
              <a:buFontTx/>
              <a:buAutoNum type="arabicPeriod"/>
            </a:pPr>
            <a:r>
              <a:rPr lang="en-US" sz="2000" b="1" dirty="0" smtClean="0"/>
              <a:t>Level, thickness, and phase (ice/water) can be inferred.</a:t>
            </a:r>
          </a:p>
          <a:p>
            <a:pPr marL="339725" indent="-339725">
              <a:spcAft>
                <a:spcPts val="1200"/>
              </a:spcAft>
              <a:buClr>
                <a:srgbClr val="3333CC"/>
              </a:buClr>
              <a:buFontTx/>
              <a:buAutoNum type="arabicPeriod"/>
            </a:pPr>
            <a:r>
              <a:rPr lang="en-US" sz="2000" b="1" dirty="0" smtClean="0"/>
              <a:t>Animation helps to confirm moving features </a:t>
            </a:r>
            <a:endParaRPr lang="en-US" sz="2000" dirty="0" smtClean="0"/>
          </a:p>
          <a:p>
            <a:pPr marL="339725" indent="-339725">
              <a:spcAft>
                <a:spcPts val="1200"/>
              </a:spcAft>
              <a:buNone/>
            </a:pPr>
            <a:endParaRPr lang="en-US" sz="1800" dirty="0" smtClean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B47FE-6AA5-4261-A222-7AB28FB7A4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1" tIns="46795" rIns="89991" bIns="46795" anchor="ctr"/>
          <a:lstStyle/>
          <a:p>
            <a:pPr algn="ctr" defTabSz="10175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017588" algn="l"/>
                <a:tab pos="2036763" algn="l"/>
                <a:tab pos="3054350" algn="l"/>
                <a:tab pos="4071938" algn="l"/>
                <a:tab pos="5089525" algn="l"/>
                <a:tab pos="6108700" algn="l"/>
                <a:tab pos="7127875" algn="l"/>
                <a:tab pos="8145463" algn="l"/>
                <a:tab pos="9164638" algn="l"/>
                <a:tab pos="10182225" algn="l"/>
                <a:tab pos="11201400" algn="l"/>
              </a:tabLst>
            </a:pPr>
            <a:r>
              <a:rPr lang="en-GB" sz="3600" b="1" dirty="0">
                <a:solidFill>
                  <a:srgbClr val="3333CC"/>
                </a:solidFill>
              </a:rPr>
              <a:t>RGB Airmass Product </a:t>
            </a:r>
            <a:r>
              <a:rPr lang="en-GB" sz="3600" b="1" dirty="0" smtClean="0">
                <a:solidFill>
                  <a:srgbClr val="3333CC"/>
                </a:solidFill>
              </a:rPr>
              <a:t>Interpretation </a:t>
            </a:r>
            <a:r>
              <a:rPr lang="en-GB" sz="3600" b="1" dirty="0">
                <a:solidFill>
                  <a:srgbClr val="3333CC"/>
                </a:solidFill>
              </a:rPr>
              <a:t>of Colors</a:t>
            </a: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2466975" y="2713038"/>
            <a:ext cx="2005013" cy="401637"/>
          </a:xfrm>
          <a:prstGeom prst="rect">
            <a:avLst/>
          </a:prstGeom>
          <a:solidFill>
            <a:srgbClr val="F0BEA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307975" y="1481138"/>
            <a:ext cx="2006600" cy="40005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307975" y="2157413"/>
            <a:ext cx="2006600" cy="30861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82104" tIns="41052" rIns="82104" bIns="41052"/>
          <a:lstStyle/>
          <a:p>
            <a:pPr algn="ctr" defTabSz="68421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Thick, high-level clouds</a:t>
            </a:r>
            <a:endParaRPr lang="en-GB" sz="2500" dirty="0">
              <a:solidFill>
                <a:srgbClr val="000000"/>
              </a:solidFill>
            </a:endParaRPr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2466975" y="3392488"/>
            <a:ext cx="2005013" cy="1851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82104" tIns="41052" rIns="82104" bIns="41052"/>
          <a:lstStyle/>
          <a:p>
            <a:pPr algn="ctr" defTabSz="68421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Thick, mid-level clouds</a:t>
            </a:r>
          </a:p>
        </p:txBody>
      </p:sp>
      <p:sp>
        <p:nvSpPr>
          <p:cNvPr id="34824" name="Rectangle 7"/>
          <p:cNvSpPr>
            <a:spLocks noChangeArrowheads="1"/>
          </p:cNvSpPr>
          <p:nvPr/>
        </p:nvSpPr>
        <p:spPr bwMode="auto">
          <a:xfrm>
            <a:off x="6786563" y="3762375"/>
            <a:ext cx="2005012" cy="401638"/>
          </a:xfrm>
          <a:prstGeom prst="rect">
            <a:avLst/>
          </a:prstGeom>
          <a:solidFill>
            <a:srgbClr val="494673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825" name="Rectangle 8"/>
          <p:cNvSpPr>
            <a:spLocks noChangeArrowheads="1"/>
          </p:cNvSpPr>
          <p:nvPr/>
        </p:nvSpPr>
        <p:spPr bwMode="auto">
          <a:xfrm>
            <a:off x="4625975" y="3762375"/>
            <a:ext cx="2006600" cy="401638"/>
          </a:xfrm>
          <a:prstGeom prst="rect">
            <a:avLst/>
          </a:prstGeom>
          <a:solidFill>
            <a:srgbClr val="2B6B28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826" name="Text Box 9"/>
          <p:cNvSpPr txBox="1">
            <a:spLocks noChangeArrowheads="1"/>
          </p:cNvSpPr>
          <p:nvPr/>
        </p:nvSpPr>
        <p:spPr bwMode="auto">
          <a:xfrm>
            <a:off x="4625975" y="4441825"/>
            <a:ext cx="2006600" cy="8016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82104" tIns="41052" rIns="82104" bIns="41052"/>
          <a:lstStyle/>
          <a:p>
            <a:pPr algn="ctr" defTabSz="68421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Thick, low-level clouds </a:t>
            </a:r>
          </a:p>
          <a:p>
            <a:pPr algn="ctr" defTabSz="684213" fontAlgn="base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algn="ctr" defTabSz="68421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(warm airmass)</a:t>
            </a:r>
            <a:endParaRPr lang="en-GB" sz="2500" dirty="0">
              <a:solidFill>
                <a:srgbClr val="000000"/>
              </a:solidFill>
            </a:endParaRPr>
          </a:p>
        </p:txBody>
      </p:sp>
      <p:sp>
        <p:nvSpPr>
          <p:cNvPr id="34827" name="Text Box 10"/>
          <p:cNvSpPr txBox="1">
            <a:spLocks noChangeArrowheads="1"/>
          </p:cNvSpPr>
          <p:nvPr/>
        </p:nvSpPr>
        <p:spPr bwMode="auto">
          <a:xfrm>
            <a:off x="6786563" y="4441825"/>
            <a:ext cx="2005012" cy="8016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82104" tIns="41052" rIns="82104" bIns="41052"/>
          <a:lstStyle/>
          <a:p>
            <a:pPr algn="ctr" defTabSz="68421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Thick, low-level clouds</a:t>
            </a:r>
          </a:p>
          <a:p>
            <a:pPr algn="ctr" defTabSz="684213" fontAlgn="base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algn="ctr" defTabSz="68421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(cold airmass)</a:t>
            </a:r>
            <a:endParaRPr lang="en-GB" sz="2500" dirty="0">
              <a:solidFill>
                <a:srgbClr val="000000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07975" y="5486400"/>
            <a:ext cx="8836025" cy="401638"/>
            <a:chOff x="226" y="4171"/>
            <a:chExt cx="6494" cy="295"/>
          </a:xfrm>
        </p:grpSpPr>
        <p:sp>
          <p:nvSpPr>
            <p:cNvPr id="34830" name="Rectangle 12"/>
            <p:cNvSpPr>
              <a:spLocks noChangeArrowheads="1"/>
            </p:cNvSpPr>
            <p:nvPr/>
          </p:nvSpPr>
          <p:spPr bwMode="auto">
            <a:xfrm>
              <a:off x="4987" y="4171"/>
              <a:ext cx="1587" cy="295"/>
            </a:xfrm>
            <a:prstGeom prst="rect">
              <a:avLst/>
            </a:prstGeom>
            <a:solidFill>
              <a:srgbClr val="7272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104" tIns="41052" rIns="82104" bIns="41052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31" name="Rectangle 13"/>
            <p:cNvSpPr>
              <a:spLocks noChangeArrowheads="1"/>
            </p:cNvSpPr>
            <p:nvPr/>
          </p:nvSpPr>
          <p:spPr bwMode="auto">
            <a:xfrm>
              <a:off x="1813" y="4171"/>
              <a:ext cx="1587" cy="295"/>
            </a:xfrm>
            <a:prstGeom prst="rect">
              <a:avLst/>
            </a:prstGeom>
            <a:solidFill>
              <a:srgbClr val="3A087E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104" tIns="41052" rIns="82104" bIns="41052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32" name="Rectangle 14"/>
            <p:cNvSpPr>
              <a:spLocks noChangeArrowheads="1"/>
            </p:cNvSpPr>
            <p:nvPr/>
          </p:nvSpPr>
          <p:spPr bwMode="auto">
            <a:xfrm>
              <a:off x="226" y="4171"/>
              <a:ext cx="1587" cy="295"/>
            </a:xfrm>
            <a:prstGeom prst="rect">
              <a:avLst/>
            </a:prstGeom>
            <a:solidFill>
              <a:srgbClr val="83080C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104" tIns="41052" rIns="82104" bIns="41052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33" name="Rectangle 15"/>
            <p:cNvSpPr>
              <a:spLocks noChangeArrowheads="1"/>
            </p:cNvSpPr>
            <p:nvPr/>
          </p:nvSpPr>
          <p:spPr bwMode="auto">
            <a:xfrm>
              <a:off x="3400" y="4171"/>
              <a:ext cx="1587" cy="295"/>
            </a:xfrm>
            <a:prstGeom prst="rect">
              <a:avLst/>
            </a:prstGeom>
            <a:solidFill>
              <a:srgbClr val="1B722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104" tIns="41052" rIns="82104" bIns="41052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34" name="Text Box 16"/>
            <p:cNvSpPr txBox="1">
              <a:spLocks noChangeArrowheads="1"/>
            </p:cNvSpPr>
            <p:nvPr/>
          </p:nvSpPr>
          <p:spPr bwMode="auto">
            <a:xfrm>
              <a:off x="288" y="4184"/>
              <a:ext cx="6432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04" tIns="41052" rIns="82104" bIns="41052">
              <a:spAutoFit/>
            </a:bodyPr>
            <a:lstStyle/>
            <a:p>
              <a:pPr defTabSz="6842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b="1" dirty="0">
                  <a:solidFill>
                    <a:srgbClr val="FFFFFF"/>
                  </a:solidFill>
                  <a:latin typeface="Bookman Old Style" pitchFamily="18" charset="0"/>
                </a:rPr>
                <a:t>  Jet (high PV)        Cold Airmass       Warm Airmass      Warm Airmass</a:t>
              </a:r>
              <a:endParaRPr lang="en-GB" dirty="0">
                <a:solidFill>
                  <a:srgbClr val="000000"/>
                </a:solidFill>
              </a:endParaRPr>
            </a:p>
          </p:txBody>
        </p:sp>
      </p:grpSp>
      <p:sp>
        <p:nvSpPr>
          <p:cNvPr id="34829" name="Text Box 17"/>
          <p:cNvSpPr txBox="1">
            <a:spLocks noChangeArrowheads="1"/>
          </p:cNvSpPr>
          <p:nvPr/>
        </p:nvSpPr>
        <p:spPr bwMode="auto">
          <a:xfrm>
            <a:off x="4783861" y="5872163"/>
            <a:ext cx="4283939" cy="35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04" tIns="41052" rIns="82104" bIns="41052">
            <a:spAutoFit/>
          </a:bodyPr>
          <a:lstStyle/>
          <a:p>
            <a:pPr defTabSz="684213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Deeper Moisture   </a:t>
            </a:r>
            <a:r>
              <a:rPr lang="en-GB" dirty="0" smtClean="0">
                <a:solidFill>
                  <a:srgbClr val="000000"/>
                </a:solidFill>
              </a:rPr>
              <a:t>   </a:t>
            </a:r>
            <a:r>
              <a:rPr lang="en-GB" dirty="0">
                <a:solidFill>
                  <a:srgbClr val="000000"/>
                </a:solidFill>
              </a:rPr>
              <a:t>Shallower Moisture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5049" y="6367046"/>
            <a:ext cx="2275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i="1" dirty="0" smtClean="0">
                <a:solidFill>
                  <a:prstClr val="black"/>
                </a:solidFill>
              </a:rPr>
              <a:t>Copyright  EUMETSAT</a:t>
            </a:r>
            <a:endParaRPr lang="en-US" sz="1600" i="1" dirty="0">
              <a:solidFill>
                <a:prstClr val="black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B47FE-6AA5-4261-A222-7AB28FB7A4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0" y="3505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902" tIns="44669" rIns="85902" bIns="44669" anchor="ctr"/>
          <a:lstStyle/>
          <a:p>
            <a:pPr defTabSz="9699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69963" algn="l"/>
                <a:tab pos="1943100" algn="l"/>
                <a:tab pos="2914650" algn="l"/>
                <a:tab pos="3886200" algn="l"/>
                <a:tab pos="4857750" algn="l"/>
                <a:tab pos="5830888" algn="l"/>
                <a:tab pos="6802438" algn="l"/>
                <a:tab pos="7773988" algn="l"/>
                <a:tab pos="8747125" algn="l"/>
                <a:tab pos="9718675" algn="l"/>
                <a:tab pos="10691813" algn="l"/>
              </a:tabLst>
            </a:pPr>
            <a:r>
              <a:rPr lang="en-GB" sz="2400" b="1" dirty="0" smtClean="0">
                <a:solidFill>
                  <a:srgbClr val="3333CC"/>
                </a:solidFill>
              </a:rPr>
              <a:t>Dust </a:t>
            </a:r>
            <a:r>
              <a:rPr lang="en-GB" sz="2400" b="1" dirty="0" err="1" smtClean="0">
                <a:solidFill>
                  <a:srgbClr val="3333CC"/>
                </a:solidFill>
              </a:rPr>
              <a:t>Microphysics:Interpretation</a:t>
            </a:r>
            <a:r>
              <a:rPr lang="en-GB" sz="2400" b="1" dirty="0" smtClean="0">
                <a:solidFill>
                  <a:srgbClr val="3333CC"/>
                </a:solidFill>
              </a:rPr>
              <a:t> </a:t>
            </a:r>
            <a:r>
              <a:rPr lang="en-GB" sz="2400" b="1" dirty="0">
                <a:solidFill>
                  <a:srgbClr val="3333CC"/>
                </a:solidFill>
              </a:rPr>
              <a:t>of </a:t>
            </a:r>
            <a:r>
              <a:rPr lang="en-GB" sz="2400" b="1" dirty="0" err="1">
                <a:solidFill>
                  <a:srgbClr val="3333CC"/>
                </a:solidFill>
              </a:rPr>
              <a:t>Colors</a:t>
            </a:r>
            <a:r>
              <a:rPr lang="en-GB" sz="2400" b="1" dirty="0">
                <a:solidFill>
                  <a:srgbClr val="3333CC"/>
                </a:solidFill>
              </a:rPr>
              <a:t> </a:t>
            </a:r>
            <a:r>
              <a:rPr lang="en-GB" sz="2400" b="1" dirty="0" smtClean="0">
                <a:solidFill>
                  <a:srgbClr val="3333CC"/>
                </a:solidFill>
              </a:rPr>
              <a:t>for Low/Mid-level </a:t>
            </a:r>
            <a:r>
              <a:rPr lang="en-GB" sz="2400" b="1" dirty="0">
                <a:solidFill>
                  <a:srgbClr val="3333CC"/>
                </a:solidFill>
              </a:rPr>
              <a:t>Clouds</a:t>
            </a:r>
            <a:endParaRPr lang="en-GB" sz="2400" dirty="0">
              <a:solidFill>
                <a:srgbClr val="3333CC"/>
              </a:solidFill>
            </a:endParaRPr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1985962" y="6154738"/>
            <a:ext cx="1635125" cy="401637"/>
          </a:xfrm>
          <a:prstGeom prst="rect">
            <a:avLst/>
          </a:prstGeom>
          <a:solidFill>
            <a:srgbClr val="AAF0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196850" y="6154738"/>
            <a:ext cx="1635125" cy="401637"/>
          </a:xfrm>
          <a:prstGeom prst="rect">
            <a:avLst/>
          </a:prstGeom>
          <a:solidFill>
            <a:srgbClr val="8282BE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3775075" y="6154738"/>
            <a:ext cx="1635125" cy="401637"/>
          </a:xfrm>
          <a:prstGeom prst="rect">
            <a:avLst/>
          </a:prstGeom>
          <a:solidFill>
            <a:srgbClr val="AAF08C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5562600" y="6154738"/>
            <a:ext cx="1636712" cy="401637"/>
          </a:xfrm>
          <a:prstGeom prst="rect">
            <a:avLst/>
          </a:prstGeom>
          <a:solidFill>
            <a:srgbClr val="9696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920" name="Rectangle 7"/>
          <p:cNvSpPr>
            <a:spLocks noChangeArrowheads="1"/>
          </p:cNvSpPr>
          <p:nvPr/>
        </p:nvSpPr>
        <p:spPr bwMode="auto">
          <a:xfrm>
            <a:off x="7353300" y="6154738"/>
            <a:ext cx="1635125" cy="401637"/>
          </a:xfrm>
          <a:prstGeom prst="rect">
            <a:avLst/>
          </a:prstGeom>
          <a:solidFill>
            <a:srgbClr val="A0627E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921" name="Text Box 8"/>
          <p:cNvSpPr txBox="1">
            <a:spLocks noChangeArrowheads="1"/>
          </p:cNvSpPr>
          <p:nvPr/>
        </p:nvSpPr>
        <p:spPr bwMode="auto">
          <a:xfrm>
            <a:off x="304800" y="6172200"/>
            <a:ext cx="86185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373" tIns="39187" rIns="78373" bIns="39187">
            <a:spAutoFit/>
          </a:bodyPr>
          <a:lstStyle/>
          <a:p>
            <a:pPr defTabSz="652463" fontAlgn="base">
              <a:spcBef>
                <a:spcPct val="0"/>
              </a:spcBef>
              <a:spcAft>
                <a:spcPct val="0"/>
              </a:spcAft>
            </a:pPr>
            <a:r>
              <a:rPr lang="en-GB" sz="1700" b="1" dirty="0">
                <a:solidFill>
                  <a:srgbClr val="000000"/>
                </a:solidFill>
                <a:latin typeface="Bookman Old Style" pitchFamily="18" charset="0"/>
              </a:rPr>
              <a:t>    Ocean          Warm Desert     Cold Desert       Warm Land         Cold Land</a:t>
            </a:r>
            <a:endParaRPr lang="en-GB" sz="1700" dirty="0">
              <a:solidFill>
                <a:srgbClr val="000000"/>
              </a:solidFill>
            </a:endParaRPr>
          </a:p>
        </p:txBody>
      </p:sp>
      <p:sp>
        <p:nvSpPr>
          <p:cNvPr id="38922" name="Rectangle 9"/>
          <p:cNvSpPr>
            <a:spLocks noChangeArrowheads="1"/>
          </p:cNvSpPr>
          <p:nvPr/>
        </p:nvSpPr>
        <p:spPr bwMode="auto">
          <a:xfrm>
            <a:off x="152400" y="4191000"/>
            <a:ext cx="1635125" cy="401637"/>
          </a:xfrm>
          <a:prstGeom prst="rect">
            <a:avLst/>
          </a:prstGeom>
          <a:solidFill>
            <a:srgbClr val="A06E32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923" name="Rectangle 10"/>
          <p:cNvSpPr>
            <a:spLocks noChangeArrowheads="1"/>
          </p:cNvSpPr>
          <p:nvPr/>
        </p:nvSpPr>
        <p:spPr bwMode="auto">
          <a:xfrm>
            <a:off x="1941512" y="4191000"/>
            <a:ext cx="1635125" cy="401637"/>
          </a:xfrm>
          <a:prstGeom prst="rect">
            <a:avLst/>
          </a:prstGeom>
          <a:solidFill>
            <a:srgbClr val="2879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              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924" name="Text Box 11"/>
          <p:cNvSpPr txBox="1">
            <a:spLocks noChangeArrowheads="1"/>
          </p:cNvSpPr>
          <p:nvPr/>
        </p:nvSpPr>
        <p:spPr bwMode="auto">
          <a:xfrm>
            <a:off x="153988" y="4724400"/>
            <a:ext cx="1635125" cy="1357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78373" tIns="39187" rIns="78373" bIns="39187"/>
          <a:lstStyle/>
          <a:p>
            <a:pPr defTabSz="65246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Thick, mid-level cloud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8925" name="Text Box 12"/>
          <p:cNvSpPr txBox="1">
            <a:spLocks noChangeArrowheads="1"/>
          </p:cNvSpPr>
          <p:nvPr/>
        </p:nvSpPr>
        <p:spPr bwMode="auto">
          <a:xfrm>
            <a:off x="1981200" y="4724401"/>
            <a:ext cx="1635125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78373" tIns="39187" rIns="78373" bIns="39187"/>
          <a:lstStyle/>
          <a:p>
            <a:pPr defTabSz="65246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Thin, mid-level cloud</a:t>
            </a:r>
          </a:p>
        </p:txBody>
      </p:sp>
      <p:sp>
        <p:nvSpPr>
          <p:cNvPr id="38926" name="Rectangle 13"/>
          <p:cNvSpPr>
            <a:spLocks noChangeArrowheads="1"/>
          </p:cNvSpPr>
          <p:nvPr/>
        </p:nvSpPr>
        <p:spPr bwMode="auto">
          <a:xfrm>
            <a:off x="3703637" y="4800601"/>
            <a:ext cx="1635125" cy="400050"/>
          </a:xfrm>
          <a:prstGeom prst="rect">
            <a:avLst/>
          </a:prstGeom>
          <a:solidFill>
            <a:srgbClr val="BDB00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927" name="Text Box 14"/>
          <p:cNvSpPr txBox="1">
            <a:spLocks noChangeArrowheads="1"/>
          </p:cNvSpPr>
          <p:nvPr/>
        </p:nvSpPr>
        <p:spPr bwMode="auto">
          <a:xfrm>
            <a:off x="3736975" y="5334000"/>
            <a:ext cx="1635125" cy="7032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78373" tIns="39187" rIns="78373" bIns="39187"/>
          <a:lstStyle/>
          <a:p>
            <a:pPr defTabSz="65246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Low-level cloud</a:t>
            </a:r>
          </a:p>
          <a:p>
            <a:pPr defTabSz="65246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(cold atmosphere, Europe)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8929" name="Text Box 16"/>
          <p:cNvSpPr txBox="1">
            <a:spLocks noChangeArrowheads="1"/>
          </p:cNvSpPr>
          <p:nvPr/>
        </p:nvSpPr>
        <p:spPr bwMode="auto">
          <a:xfrm>
            <a:off x="5491162" y="5334000"/>
            <a:ext cx="1719262" cy="7032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78373" tIns="39187" rIns="78373" bIns="39187"/>
          <a:lstStyle/>
          <a:p>
            <a:pPr defTabSz="65246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Low-level cloud</a:t>
            </a:r>
          </a:p>
          <a:p>
            <a:pPr defTabSz="65246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(</a:t>
            </a:r>
            <a:r>
              <a:rPr lang="en-GB" sz="1400" dirty="0" smtClean="0">
                <a:solidFill>
                  <a:srgbClr val="000000"/>
                </a:solidFill>
              </a:rPr>
              <a:t>warm atmosphere</a:t>
            </a:r>
            <a:r>
              <a:rPr lang="en-GB" sz="1400" dirty="0">
                <a:solidFill>
                  <a:srgbClr val="000000"/>
                </a:solidFill>
              </a:rPr>
              <a:t>, Africa)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8931" name="Text Box 18"/>
          <p:cNvSpPr txBox="1">
            <a:spLocks noChangeArrowheads="1"/>
          </p:cNvSpPr>
          <p:nvPr/>
        </p:nvSpPr>
        <p:spPr bwMode="auto">
          <a:xfrm>
            <a:off x="7315200" y="5334000"/>
            <a:ext cx="1635125" cy="7032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78373" tIns="39187" rIns="78373" bIns="39187"/>
          <a:lstStyle/>
          <a:p>
            <a:pPr defTabSz="65246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Dust Storm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8932" name="Rectangle 19"/>
          <p:cNvSpPr>
            <a:spLocks noChangeArrowheads="1"/>
          </p:cNvSpPr>
          <p:nvPr/>
        </p:nvSpPr>
        <p:spPr bwMode="auto">
          <a:xfrm>
            <a:off x="7315200" y="4267200"/>
            <a:ext cx="1635125" cy="401638"/>
          </a:xfrm>
          <a:prstGeom prst="rect">
            <a:avLst/>
          </a:prstGeom>
          <a:solidFill>
            <a:srgbClr val="A050C8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933" name="Text Box 20"/>
          <p:cNvSpPr txBox="1">
            <a:spLocks noChangeArrowheads="1"/>
          </p:cNvSpPr>
          <p:nvPr/>
        </p:nvSpPr>
        <p:spPr bwMode="auto">
          <a:xfrm>
            <a:off x="7259637" y="4281488"/>
            <a:ext cx="16668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73" tIns="39187" rIns="78373" bIns="39187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100" b="1" dirty="0" smtClean="0">
                <a:solidFill>
                  <a:prstClr val="black"/>
                </a:solidFill>
              </a:rPr>
              <a:t>Night</a:t>
            </a:r>
            <a:endParaRPr lang="en-GB" sz="2100" b="1" dirty="0">
              <a:solidFill>
                <a:prstClr val="black"/>
              </a:solidFill>
            </a:endParaRPr>
          </a:p>
        </p:txBody>
      </p:sp>
      <p:sp>
        <p:nvSpPr>
          <p:cNvPr id="38934" name="Text Box 21"/>
          <p:cNvSpPr txBox="1">
            <a:spLocks noChangeArrowheads="1"/>
          </p:cNvSpPr>
          <p:nvPr/>
        </p:nvSpPr>
        <p:spPr bwMode="auto">
          <a:xfrm>
            <a:off x="7259637" y="4775201"/>
            <a:ext cx="166687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73" tIns="39187" rIns="78373" bIns="39187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100" b="1" dirty="0">
                <a:solidFill>
                  <a:srgbClr val="FFFFFF"/>
                </a:solidFill>
              </a:rPr>
              <a:t>day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4800" y="6488668"/>
            <a:ext cx="2539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</a:rPr>
              <a:t>Copyright  EUMETSAT</a:t>
            </a:r>
            <a:endParaRPr lang="en-US" i="1" dirty="0">
              <a:solidFill>
                <a:prstClr val="black"/>
              </a:solidFill>
            </a:endParaRPr>
          </a:p>
        </p:txBody>
      </p:sp>
      <p:grpSp>
        <p:nvGrpSpPr>
          <p:cNvPr id="2" name="Group 48"/>
          <p:cNvGrpSpPr/>
          <p:nvPr/>
        </p:nvGrpSpPr>
        <p:grpSpPr>
          <a:xfrm>
            <a:off x="5486400" y="4800600"/>
            <a:ext cx="3463925" cy="400050"/>
            <a:chOff x="5486400" y="4191000"/>
            <a:chExt cx="3463925" cy="400050"/>
          </a:xfrm>
        </p:grpSpPr>
        <p:sp>
          <p:nvSpPr>
            <p:cNvPr id="50" name="Rectangle 15"/>
            <p:cNvSpPr>
              <a:spLocks noChangeArrowheads="1"/>
            </p:cNvSpPr>
            <p:nvPr/>
          </p:nvSpPr>
          <p:spPr bwMode="auto">
            <a:xfrm>
              <a:off x="5486400" y="4191000"/>
              <a:ext cx="1636712" cy="400050"/>
            </a:xfrm>
            <a:prstGeom prst="rect">
              <a:avLst/>
            </a:prstGeom>
            <a:solidFill>
              <a:srgbClr val="B75FDA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78373" tIns="39187" rIns="78373" bIns="39187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1" name="Rectangle 17"/>
            <p:cNvSpPr>
              <a:spLocks noChangeArrowheads="1"/>
            </p:cNvSpPr>
            <p:nvPr/>
          </p:nvSpPr>
          <p:spPr bwMode="auto">
            <a:xfrm>
              <a:off x="7315200" y="4191000"/>
              <a:ext cx="1635125" cy="400050"/>
            </a:xfrm>
            <a:prstGeom prst="rect">
              <a:avLst/>
            </a:prstGeom>
            <a:solidFill>
              <a:srgbClr val="FF60CA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78373" tIns="39187" rIns="78373" bIns="39187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Day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52" name="Rectangle 9"/>
          <p:cNvSpPr>
            <a:spLocks noChangeArrowheads="1"/>
          </p:cNvSpPr>
          <p:nvPr/>
        </p:nvSpPr>
        <p:spPr bwMode="auto">
          <a:xfrm>
            <a:off x="3784600" y="2967038"/>
            <a:ext cx="1635125" cy="401637"/>
          </a:xfrm>
          <a:prstGeom prst="rect">
            <a:avLst/>
          </a:prstGeom>
          <a:solidFill>
            <a:srgbClr val="AAF08C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76213" y="609600"/>
            <a:ext cx="4318000" cy="461962"/>
          </a:xfrm>
          <a:prstGeom prst="rect">
            <a:avLst/>
          </a:prstGeom>
          <a:solidFill>
            <a:srgbClr val="8C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53988" y="1143000"/>
            <a:ext cx="4318000" cy="17383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78373" tIns="39187" rIns="78373" bIns="39187"/>
          <a:lstStyle/>
          <a:p>
            <a:pPr algn="ctr" defTabSz="65246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Cold, thick, high-level clouds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4648200" y="609600"/>
            <a:ext cx="2098675" cy="461962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4319588" cy="8016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78373" tIns="39187" rIns="78373" bIns="39187"/>
          <a:lstStyle/>
          <a:p>
            <a:pPr defTabSz="652463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               </a:t>
            </a:r>
            <a:r>
              <a:rPr lang="en-GB" sz="1400" dirty="0" smtClean="0">
                <a:solidFill>
                  <a:srgbClr val="000000"/>
                </a:solidFill>
              </a:rPr>
              <a:t>   </a:t>
            </a:r>
            <a:r>
              <a:rPr lang="en-GB" sz="1400" dirty="0">
                <a:solidFill>
                  <a:srgbClr val="000000"/>
                </a:solidFill>
              </a:rPr>
              <a:t>Thin</a:t>
            </a:r>
            <a:r>
              <a:rPr lang="en-GB" sz="1400" dirty="0" smtClean="0">
                <a:solidFill>
                  <a:srgbClr val="000000"/>
                </a:solidFill>
              </a:rPr>
              <a:t> cirrus </a:t>
            </a:r>
            <a:r>
              <a:rPr lang="en-GB" sz="1400" dirty="0">
                <a:solidFill>
                  <a:srgbClr val="000000"/>
                </a:solidFill>
              </a:rPr>
              <a:t>clouds /</a:t>
            </a:r>
            <a:r>
              <a:rPr lang="en-GB" sz="1400" dirty="0" smtClean="0">
                <a:solidFill>
                  <a:srgbClr val="000000"/>
                </a:solidFill>
              </a:rPr>
              <a:t> contrails</a:t>
            </a:r>
            <a:endParaRPr lang="en-GB" sz="1400" dirty="0">
              <a:solidFill>
                <a:srgbClr val="000000"/>
              </a:solidFill>
            </a:endParaRPr>
          </a:p>
          <a:p>
            <a:pPr defTabSz="652463" fontAlgn="base">
              <a:spcBef>
                <a:spcPct val="4000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 over vegetated </a:t>
            </a:r>
            <a:r>
              <a:rPr lang="en-GB" sz="1400" dirty="0" smtClean="0">
                <a:solidFill>
                  <a:srgbClr val="000000"/>
                </a:solidFill>
              </a:rPr>
              <a:t>land/ocean        </a:t>
            </a:r>
            <a:r>
              <a:rPr lang="en-GB" sz="1400" dirty="0">
                <a:solidFill>
                  <a:srgbClr val="000000"/>
                </a:solidFill>
              </a:rPr>
              <a:t>over sand desert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1995487" y="2967038"/>
            <a:ext cx="1635125" cy="401637"/>
          </a:xfrm>
          <a:prstGeom prst="rect">
            <a:avLst/>
          </a:prstGeom>
          <a:solidFill>
            <a:srgbClr val="AAF0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206375" y="2967038"/>
            <a:ext cx="1635125" cy="401637"/>
          </a:xfrm>
          <a:prstGeom prst="rect">
            <a:avLst/>
          </a:prstGeom>
          <a:solidFill>
            <a:srgbClr val="8282BE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5572125" y="2967038"/>
            <a:ext cx="1636712" cy="401637"/>
          </a:xfrm>
          <a:prstGeom prst="rect">
            <a:avLst/>
          </a:prstGeom>
          <a:solidFill>
            <a:srgbClr val="9696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7362825" y="2967038"/>
            <a:ext cx="1635125" cy="401637"/>
          </a:xfrm>
          <a:prstGeom prst="rect">
            <a:avLst/>
          </a:prstGeom>
          <a:solidFill>
            <a:srgbClr val="A0627E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" name="Text Box 12"/>
          <p:cNvSpPr txBox="1">
            <a:spLocks noChangeArrowheads="1"/>
          </p:cNvSpPr>
          <p:nvPr/>
        </p:nvSpPr>
        <p:spPr bwMode="auto">
          <a:xfrm>
            <a:off x="304800" y="2971800"/>
            <a:ext cx="86185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373" tIns="39187" rIns="78373" bIns="39187">
            <a:spAutoFit/>
          </a:bodyPr>
          <a:lstStyle/>
          <a:p>
            <a:pPr defTabSz="652463" fontAlgn="base">
              <a:spcBef>
                <a:spcPct val="0"/>
              </a:spcBef>
              <a:spcAft>
                <a:spcPct val="0"/>
              </a:spcAft>
            </a:pPr>
            <a:r>
              <a:rPr lang="en-GB" sz="1700" b="1" dirty="0">
                <a:solidFill>
                  <a:srgbClr val="000000"/>
                </a:solidFill>
                <a:latin typeface="Bookman Old Style" pitchFamily="18" charset="0"/>
              </a:rPr>
              <a:t>    Ocean          Warm Desert     Cold Desert       Warm Land         Cold Land</a:t>
            </a:r>
            <a:endParaRPr lang="en-GB" sz="1700" dirty="0">
              <a:solidFill>
                <a:srgbClr val="000000"/>
              </a:solidFill>
            </a:endParaRPr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0" y="0"/>
            <a:ext cx="914400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902" tIns="44669" rIns="85902" bIns="44669" anchor="ctr"/>
          <a:lstStyle/>
          <a:p>
            <a:pPr defTabSz="9699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69963" algn="l"/>
                <a:tab pos="1943100" algn="l"/>
                <a:tab pos="2914650" algn="l"/>
                <a:tab pos="3886200" algn="l"/>
                <a:tab pos="4857750" algn="l"/>
                <a:tab pos="5830888" algn="l"/>
                <a:tab pos="6802438" algn="l"/>
                <a:tab pos="7773988" algn="l"/>
                <a:tab pos="8747125" algn="l"/>
                <a:tab pos="9718675" algn="l"/>
                <a:tab pos="10691813" algn="l"/>
              </a:tabLst>
            </a:pPr>
            <a:r>
              <a:rPr lang="en-GB" sz="2400" b="1" dirty="0" smtClean="0">
                <a:solidFill>
                  <a:srgbClr val="3333CC"/>
                </a:solidFill>
              </a:rPr>
              <a:t>Dust Microphysics:  Interpretation </a:t>
            </a:r>
            <a:r>
              <a:rPr lang="en-GB" sz="2400" b="1" dirty="0">
                <a:solidFill>
                  <a:srgbClr val="3333CC"/>
                </a:solidFill>
              </a:rPr>
              <a:t>of Colors for High-level Clouds</a:t>
            </a:r>
            <a:endParaRPr lang="en-GB" sz="2400" dirty="0">
              <a:solidFill>
                <a:srgbClr val="3333CC"/>
              </a:solidFill>
            </a:endParaRPr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6808788" y="609600"/>
            <a:ext cx="2097087" cy="461962"/>
          </a:xfrm>
          <a:prstGeom prst="rect">
            <a:avLst/>
          </a:prstGeom>
          <a:solidFill>
            <a:srgbClr val="0096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78373" tIns="39187" rIns="78373" bIns="39187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B47FE-6AA5-4261-A222-7AB28FB7A4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loo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2935"/>
            <a:ext cx="9144000" cy="56121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94707" y="3066507"/>
            <a:ext cx="132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FF00"/>
                </a:solidFill>
              </a:rPr>
              <a:t>Limb effects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5410200"/>
            <a:ext cx="133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FF00"/>
                </a:solidFill>
              </a:rPr>
              <a:t>Warm moist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4343400"/>
            <a:ext cx="130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FF00"/>
                </a:solidFill>
              </a:rPr>
              <a:t>Warm dryer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76200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FF00"/>
                </a:solidFill>
              </a:rPr>
              <a:t>Cooler </a:t>
            </a:r>
            <a:r>
              <a:rPr lang="en-US" dirty="0" err="1" smtClean="0">
                <a:solidFill>
                  <a:srgbClr val="FFFF00"/>
                </a:solidFill>
              </a:rPr>
              <a:t>airmass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3200400"/>
            <a:ext cx="90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FF00"/>
                </a:solidFill>
              </a:rPr>
              <a:t>Hot Dry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B47FE-6AA5-4261-A222-7AB28FB7A4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stloo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2935"/>
            <a:ext cx="9144000" cy="56121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2743200"/>
            <a:ext cx="239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0000"/>
                </a:solidFill>
              </a:rPr>
              <a:t>DUST – hot background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5410200" y="3200400"/>
            <a:ext cx="4572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772400" y="3200400"/>
            <a:ext cx="9906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9800" y="2362200"/>
            <a:ext cx="1227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0000"/>
                </a:solidFill>
              </a:rPr>
              <a:t>Low clouds</a:t>
            </a:r>
          </a:p>
          <a:p>
            <a:pPr defTabSz="914400"/>
            <a:r>
              <a:rPr lang="en-US" dirty="0" smtClean="0">
                <a:solidFill>
                  <a:srgbClr val="FF0000"/>
                </a:solidFill>
              </a:rPr>
              <a:t>Over</a:t>
            </a:r>
          </a:p>
          <a:p>
            <a:pPr defTabSz="914400"/>
            <a:r>
              <a:rPr lang="en-US" dirty="0" smtClean="0">
                <a:solidFill>
                  <a:srgbClr val="FF0000"/>
                </a:solidFill>
              </a:rPr>
              <a:t>ocean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4495800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High cloud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5181600"/>
            <a:ext cx="172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Mid-level clouds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B47FE-6AA5-4261-A222-7AB28FB7A4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393</Words>
  <Application>Microsoft Office PowerPoint</Application>
  <PresentationFormat>On-screen Show (4:3)</PresentationFormat>
  <Paragraphs>78</Paragraphs>
  <Slides>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3_Office Theme</vt:lpstr>
      <vt:lpstr>2011 NHC Proving Ground Products   Red-Green-Blue (RGB)  Air Mass and Dust Products   John Knaff  </vt:lpstr>
      <vt:lpstr>Red-Blue-Green (RGB) Products </vt:lpstr>
      <vt:lpstr>Slide 3</vt:lpstr>
      <vt:lpstr>Slide 4</vt:lpstr>
      <vt:lpstr>Slide 5</vt:lpstr>
      <vt:lpstr>Slide 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NHC Proving Ground Training</dc:title>
  <dc:creator/>
  <cp:lastModifiedBy>Dan Bikos</cp:lastModifiedBy>
  <cp:revision>181</cp:revision>
  <dcterms:created xsi:type="dcterms:W3CDTF">2010-07-22T23:35:37Z</dcterms:created>
  <dcterms:modified xsi:type="dcterms:W3CDTF">2011-12-07T21:48:18Z</dcterms:modified>
</cp:coreProperties>
</file>