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9" r:id="rId3"/>
    <p:sldMasterId id="2147483757" r:id="rId4"/>
    <p:sldMasterId id="2147483759" r:id="rId5"/>
  </p:sldMasterIdLst>
  <p:notesMasterIdLst>
    <p:notesMasterId r:id="rId11"/>
  </p:notesMasterIdLst>
  <p:handoutMasterIdLst>
    <p:handoutMasterId r:id="rId12"/>
  </p:handoutMasterIdLst>
  <p:sldIdLst>
    <p:sldId id="380" r:id="rId6"/>
    <p:sldId id="391" r:id="rId7"/>
    <p:sldId id="392" r:id="rId8"/>
    <p:sldId id="412" r:id="rId9"/>
    <p:sldId id="323" r:id="rId10"/>
  </p:sldIdLst>
  <p:sldSz cx="9144000" cy="6858000" type="screen4x3"/>
  <p:notesSz cx="7010400" cy="9296400"/>
  <p:defaultTextStyle>
    <a:defPPr>
      <a:defRPr lang="en-US"/>
    </a:defPPr>
    <a:lvl1pPr marL="0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J. Brennan" initials="MB" lastIdx="4" clrIdx="0"/>
  <p:cmAuthor id="1" name="knaff" initials="k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2" autoAdjust="0"/>
    <p:restoredTop sz="89315" autoAdjust="0"/>
  </p:normalViewPr>
  <p:slideViewPr>
    <p:cSldViewPr>
      <p:cViewPr varScale="1">
        <p:scale>
          <a:sx n="89" d="100"/>
          <a:sy n="89" d="100"/>
        </p:scale>
        <p:origin x="-5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349C8F-ABDE-4C80-AEA5-9D3DC05984A8}" type="datetimeFigureOut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BD2485-0C50-4397-8883-75C94BA79A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8EAC27-552D-4629-A981-C63BEDC63DB4}" type="datetimeFigureOut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7BB269-ED5D-4B58-B7DD-555DCA4DEE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A59F9-65AE-4934-A147-10F4E40399B1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A59F9-65AE-4934-A147-10F4E40399B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A59F9-65AE-4934-A147-10F4E40399B1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5E15BF-B139-4894-ACE3-B20AB243761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F20D-2B62-4623-A89B-4328EF15B3EB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1E74-E8EC-43AC-A585-CE277C7B19F6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51FB-B9AF-4D70-9501-CE572DD7CB6D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EBAF08-780F-4F3C-8F04-A8FE397F090B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BE5E8-EFA7-4034-9C18-6A1E3B97308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DB9C-3BD0-4A21-AD31-368B93DE7FE8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8400-3891-42BC-A92D-A6B99DAFDF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56DB-75B2-4DEC-84D5-20B6C226A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E929-AA23-4D81-9212-020B3A9C1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56DB-75B2-4DEC-84D5-20B6C226A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A35D-1D74-4BF3-BA3B-118F592AB0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56DB-75B2-4DEC-84D5-20B6C226A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013C-1792-4765-BE32-669C892A6A5C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8E94-6FC3-475F-A922-E6D87562D27E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611-A462-4E8B-B2AC-6B73DA4D9A1B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8" indent="0">
              <a:buNone/>
              <a:defRPr sz="2000" b="1"/>
            </a:lvl2pPr>
            <a:lvl3pPr marL="913938" indent="0">
              <a:buNone/>
              <a:defRPr sz="1800" b="1"/>
            </a:lvl3pPr>
            <a:lvl4pPr marL="1370908" indent="0">
              <a:buNone/>
              <a:defRPr sz="1600" b="1"/>
            </a:lvl4pPr>
            <a:lvl5pPr marL="1827876" indent="0">
              <a:buNone/>
              <a:defRPr sz="1600" b="1"/>
            </a:lvl5pPr>
            <a:lvl6pPr marL="2284846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4" indent="0">
              <a:buNone/>
              <a:defRPr sz="1600" b="1"/>
            </a:lvl8pPr>
            <a:lvl9pPr marL="36557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8" indent="0">
              <a:buNone/>
              <a:defRPr sz="2000" b="1"/>
            </a:lvl2pPr>
            <a:lvl3pPr marL="913938" indent="0">
              <a:buNone/>
              <a:defRPr sz="1800" b="1"/>
            </a:lvl3pPr>
            <a:lvl4pPr marL="1370908" indent="0">
              <a:buNone/>
              <a:defRPr sz="1600" b="1"/>
            </a:lvl4pPr>
            <a:lvl5pPr marL="1827876" indent="0">
              <a:buNone/>
              <a:defRPr sz="1600" b="1"/>
            </a:lvl5pPr>
            <a:lvl6pPr marL="2284846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4" indent="0">
              <a:buNone/>
              <a:defRPr sz="1600" b="1"/>
            </a:lvl8pPr>
            <a:lvl9pPr marL="36557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A348-C20D-4284-8404-3EB464F963DD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87EF-D3BB-4E71-ADC8-0322126CF735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FBA07-485F-415A-BFAB-28D60FDEF2CF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8" indent="0">
              <a:buNone/>
              <a:defRPr sz="1200"/>
            </a:lvl2pPr>
            <a:lvl3pPr marL="913938" indent="0">
              <a:buNone/>
              <a:defRPr sz="1000"/>
            </a:lvl3pPr>
            <a:lvl4pPr marL="1370908" indent="0">
              <a:buNone/>
              <a:defRPr sz="900"/>
            </a:lvl4pPr>
            <a:lvl5pPr marL="1827876" indent="0">
              <a:buNone/>
              <a:defRPr sz="900"/>
            </a:lvl5pPr>
            <a:lvl6pPr marL="2284846" indent="0">
              <a:buNone/>
              <a:defRPr sz="900"/>
            </a:lvl6pPr>
            <a:lvl7pPr marL="2741815" indent="0">
              <a:buNone/>
              <a:defRPr sz="900"/>
            </a:lvl7pPr>
            <a:lvl8pPr marL="3198784" indent="0">
              <a:buNone/>
              <a:defRPr sz="900"/>
            </a:lvl8pPr>
            <a:lvl9pPr marL="3655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EEA2-5CA5-4B92-87A7-14BBCA2A37A7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8" indent="0">
              <a:buNone/>
              <a:defRPr sz="2800"/>
            </a:lvl2pPr>
            <a:lvl3pPr marL="913938" indent="0">
              <a:buNone/>
              <a:defRPr sz="2400"/>
            </a:lvl3pPr>
            <a:lvl4pPr marL="1370908" indent="0">
              <a:buNone/>
              <a:defRPr sz="2000"/>
            </a:lvl4pPr>
            <a:lvl5pPr marL="1827876" indent="0">
              <a:buNone/>
              <a:defRPr sz="2000"/>
            </a:lvl5pPr>
            <a:lvl6pPr marL="2284846" indent="0">
              <a:buNone/>
              <a:defRPr sz="2000"/>
            </a:lvl6pPr>
            <a:lvl7pPr marL="2741815" indent="0">
              <a:buNone/>
              <a:defRPr sz="2000"/>
            </a:lvl7pPr>
            <a:lvl8pPr marL="3198784" indent="0">
              <a:buNone/>
              <a:defRPr sz="2000"/>
            </a:lvl8pPr>
            <a:lvl9pPr marL="365575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8" indent="0">
              <a:buNone/>
              <a:defRPr sz="1200"/>
            </a:lvl2pPr>
            <a:lvl3pPr marL="913938" indent="0">
              <a:buNone/>
              <a:defRPr sz="1000"/>
            </a:lvl3pPr>
            <a:lvl4pPr marL="1370908" indent="0">
              <a:buNone/>
              <a:defRPr sz="900"/>
            </a:lvl4pPr>
            <a:lvl5pPr marL="1827876" indent="0">
              <a:buNone/>
              <a:defRPr sz="900"/>
            </a:lvl5pPr>
            <a:lvl6pPr marL="2284846" indent="0">
              <a:buNone/>
              <a:defRPr sz="900"/>
            </a:lvl6pPr>
            <a:lvl7pPr marL="2741815" indent="0">
              <a:buNone/>
              <a:defRPr sz="900"/>
            </a:lvl7pPr>
            <a:lvl8pPr marL="3198784" indent="0">
              <a:buNone/>
              <a:defRPr sz="900"/>
            </a:lvl8pPr>
            <a:lvl9pPr marL="3655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B9AF-590E-44E6-94F1-154C4D99B806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2F2B0-0802-4675-B712-238CCCCF9A07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B82FD-BDC6-4FF7-891E-5E1C2101631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12/7/2011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82075-1939-4AFE-B647-807B6D3B3C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7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7" indent="-34272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24" indent="-22848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92" indent="-22848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62" indent="-22848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30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300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69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38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88EC6-1300-44A6-AB46-52ED6718A6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01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F63F1C0-CBCE-4E5C-8148-39108C94C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2C56DB-75B2-4DEC-84D5-20B6C226A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0E87F5E-4D77-4B22-A4E9-29C65ADD2C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2C56DB-75B2-4DEC-84D5-20B6C226A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8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hyperlink" Target="http://rammb.cira.colostate.edu/products/tc_realtime/" TargetMode="External"/><Relationship Id="rId4" Type="http://schemas.openxmlformats.org/officeDocument/2006/relationships/hyperlink" Target="http://cimss.ssec.wisc.edu/goes_r/proving-ground/SPC/SPC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686800" cy="2971800"/>
          </a:xfrm>
        </p:spPr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2011 NHC Proving Ground Products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/>
              <a:t>Super Rapid Scan Imagery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>
                <a:solidFill>
                  <a:srgbClr val="00B050"/>
                </a:solidFill>
              </a:rPr>
              <a:t> John Knaff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pic>
          <p:nvPicPr>
            <p:cNvPr id="6" name="Picture 7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F208-7174-4815-9996-4242F754BB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4194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7772400" cy="1066800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Super Rapid Scan Imagery</a:t>
            </a:r>
            <a:r>
              <a:rPr lang="en-US" sz="3200" b="1" dirty="0">
                <a:solidFill>
                  <a:srgbClr val="3333CC"/>
                </a:solidFill>
              </a:rPr>
              <a:t> </a:t>
            </a:r>
            <a:br>
              <a:rPr lang="en-US" sz="3200" b="1" dirty="0">
                <a:solidFill>
                  <a:srgbClr val="3333CC"/>
                </a:solidFill>
              </a:rPr>
            </a:br>
            <a:r>
              <a:rPr lang="en-US" sz="2400" b="1" dirty="0" smtClean="0">
                <a:solidFill>
                  <a:srgbClr val="3333CC"/>
                </a:solidFill>
              </a:rPr>
              <a:t>GOES-15</a:t>
            </a:r>
            <a:endParaRPr lang="en-US" sz="1800" b="1" i="1" dirty="0">
              <a:solidFill>
                <a:srgbClr val="3333C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1524000"/>
            <a:ext cx="3921125" cy="4648200"/>
          </a:xfrm>
        </p:spPr>
        <p:txBody>
          <a:bodyPr>
            <a:normAutofit/>
          </a:bodyPr>
          <a:lstStyle/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600" dirty="0"/>
              <a:t>Captures evolution of short lived convective features</a:t>
            </a:r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600" dirty="0"/>
              <a:t>Captures development of new convective features </a:t>
            </a:r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600" dirty="0"/>
              <a:t>Enables feature/cloud tracking near the eyewall</a:t>
            </a:r>
          </a:p>
          <a:p>
            <a:pPr marL="577850" indent="-577850">
              <a:lnSpc>
                <a:spcPct val="80000"/>
              </a:lnSpc>
              <a:buFontTx/>
              <a:buNone/>
            </a:pPr>
            <a:r>
              <a:rPr lang="en-US" sz="800" b="1" u="sng" dirty="0"/>
              <a:t> </a:t>
            </a:r>
          </a:p>
          <a:p>
            <a:pPr marL="577850" indent="-577850">
              <a:lnSpc>
                <a:spcPct val="80000"/>
              </a:lnSpc>
              <a:buFontTx/>
              <a:buNone/>
            </a:pPr>
            <a:r>
              <a:rPr lang="en-US" sz="1600" b="1" u="sng" dirty="0">
                <a:solidFill>
                  <a:srgbClr val="3333CC"/>
                </a:solidFill>
              </a:rPr>
              <a:t>Current Capabilities:</a:t>
            </a:r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400" dirty="0"/>
              <a:t>Two 8 minute bursts an hour complementing the routine and Rapid Scan (~ 7 min) imagery.</a:t>
            </a:r>
          </a:p>
          <a:p>
            <a:pPr marL="577850" indent="-577850">
              <a:lnSpc>
                <a:spcPct val="80000"/>
              </a:lnSpc>
              <a:buClr>
                <a:srgbClr val="3333CC"/>
              </a:buClr>
              <a:buFontTx/>
              <a:buNone/>
            </a:pPr>
            <a:endParaRPr lang="en-US" sz="700" dirty="0"/>
          </a:p>
          <a:p>
            <a:pPr marL="577850" indent="-577850">
              <a:lnSpc>
                <a:spcPct val="80000"/>
              </a:lnSpc>
              <a:buFontTx/>
              <a:buNone/>
            </a:pPr>
            <a:r>
              <a:rPr lang="en-US" sz="1600" dirty="0">
                <a:solidFill>
                  <a:srgbClr val="3333CC"/>
                </a:solidFill>
              </a:rPr>
              <a:t> </a:t>
            </a:r>
            <a:r>
              <a:rPr lang="en-US" sz="1600" b="1" u="sng" dirty="0">
                <a:solidFill>
                  <a:srgbClr val="3333CC"/>
                </a:solidFill>
              </a:rPr>
              <a:t>Limitations:</a:t>
            </a:r>
            <a:endParaRPr lang="en-US" sz="1600" dirty="0">
              <a:solidFill>
                <a:srgbClr val="3333CC"/>
              </a:solidFill>
            </a:endParaRPr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400" dirty="0"/>
              <a:t>Cannot be called if TS/H Watch/Warnings are up, or if there is a moderate </a:t>
            </a:r>
            <a:r>
              <a:rPr lang="en-US" sz="1400" dirty="0" smtClean="0"/>
              <a:t>severe </a:t>
            </a:r>
            <a:r>
              <a:rPr lang="en-US" sz="1400" dirty="0" err="1" smtClean="0"/>
              <a:t>wx</a:t>
            </a:r>
            <a:r>
              <a:rPr lang="en-US" sz="1400" dirty="0" smtClean="0"/>
              <a:t> </a:t>
            </a:r>
            <a:r>
              <a:rPr lang="en-US" sz="1400" dirty="0"/>
              <a:t>threat in the </a:t>
            </a:r>
            <a:r>
              <a:rPr lang="en-US" sz="1400" dirty="0" smtClean="0"/>
              <a:t>U.S</a:t>
            </a:r>
            <a:r>
              <a:rPr lang="en-US" sz="1400" dirty="0"/>
              <a:t>.</a:t>
            </a:r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endParaRPr lang="en-US" sz="700" dirty="0"/>
          </a:p>
          <a:p>
            <a:pPr marL="577850" indent="-577850">
              <a:lnSpc>
                <a:spcPct val="80000"/>
              </a:lnSpc>
              <a:buClr>
                <a:srgbClr val="3333CC"/>
              </a:buClr>
            </a:pPr>
            <a:r>
              <a:rPr lang="en-US" sz="1600" b="1" dirty="0">
                <a:solidFill>
                  <a:srgbClr val="3333CC"/>
                </a:solidFill>
              </a:rPr>
              <a:t>Plans:</a:t>
            </a:r>
          </a:p>
          <a:p>
            <a:pPr marL="863600" lvl="1" indent="-171450">
              <a:lnSpc>
                <a:spcPct val="80000"/>
              </a:lnSpc>
              <a:buClr>
                <a:srgbClr val="3333CC"/>
              </a:buClr>
              <a:buFontTx/>
              <a:buAutoNum type="romanLcPeriod"/>
            </a:pPr>
            <a:r>
              <a:rPr lang="en-US" sz="1400" b="1" dirty="0" smtClean="0">
                <a:solidFill>
                  <a:srgbClr val="3333CC"/>
                </a:solidFill>
              </a:rPr>
              <a:t>Try to get a good rapid intensification </a:t>
            </a:r>
            <a:r>
              <a:rPr lang="en-US" sz="1400" b="1" smtClean="0">
                <a:solidFill>
                  <a:srgbClr val="3333CC"/>
                </a:solidFill>
              </a:rPr>
              <a:t>case.</a:t>
            </a:r>
            <a:endParaRPr lang="en-US" sz="1400" b="1" dirty="0">
              <a:solidFill>
                <a:srgbClr val="3333CC"/>
              </a:solidFill>
            </a:endParaRPr>
          </a:p>
          <a:p>
            <a:pPr marL="863600" lvl="1" indent="-171450">
              <a:lnSpc>
                <a:spcPct val="80000"/>
              </a:lnSpc>
              <a:buClr>
                <a:srgbClr val="3333CC"/>
              </a:buClr>
              <a:buFontTx/>
              <a:buAutoNum type="romanLcPeriod"/>
            </a:pPr>
            <a:r>
              <a:rPr lang="en-US" sz="1400" b="1" dirty="0">
                <a:solidFill>
                  <a:srgbClr val="3333CC"/>
                </a:solidFill>
              </a:rPr>
              <a:t>Try to get good landfalling TC case </a:t>
            </a:r>
            <a:r>
              <a:rPr lang="en-US" sz="1400" b="1" dirty="0" smtClean="0">
                <a:solidFill>
                  <a:srgbClr val="3333CC"/>
                </a:solidFill>
              </a:rPr>
              <a:t> </a:t>
            </a:r>
            <a:endParaRPr lang="en-US" sz="1400" b="1" dirty="0">
              <a:solidFill>
                <a:srgbClr val="3333CC"/>
              </a:solidFill>
            </a:endParaRPr>
          </a:p>
        </p:txBody>
      </p:sp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76200" y="6553200"/>
            <a:ext cx="34825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i="1" dirty="0">
                <a:solidFill>
                  <a:prstClr val="black"/>
                </a:solidFill>
              </a:rPr>
              <a:t>POC: John Knaff, </a:t>
            </a:r>
            <a:r>
              <a:rPr lang="en-US" sz="1400" i="1" dirty="0" smtClean="0">
                <a:solidFill>
                  <a:prstClr val="black"/>
                </a:solidFill>
              </a:rPr>
              <a:t> </a:t>
            </a:r>
            <a:r>
              <a:rPr lang="en-US" sz="1400" i="1" dirty="0">
                <a:solidFill>
                  <a:prstClr val="black"/>
                </a:solidFill>
              </a:rPr>
              <a:t>Mark </a:t>
            </a:r>
            <a:r>
              <a:rPr lang="en-US" sz="1400" i="1" dirty="0" err="1" smtClean="0">
                <a:solidFill>
                  <a:prstClr val="black"/>
                </a:solidFill>
              </a:rPr>
              <a:t>DeMaria</a:t>
            </a:r>
            <a:r>
              <a:rPr lang="en-US" sz="1400" i="1" dirty="0" smtClean="0">
                <a:solidFill>
                  <a:prstClr val="black"/>
                </a:solidFill>
              </a:rPr>
              <a:t>, Dan Lindsey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6397823"/>
            <a:ext cx="4311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Hurricane Danielle (2010) 24 August 18:53 to 19:55 UTC</a:t>
            </a:r>
          </a:p>
        </p:txBody>
      </p:sp>
      <p:pic>
        <p:nvPicPr>
          <p:cNvPr id="10" name="Picture 9" descr="DANNIELLE_srso_20102360934-09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371600"/>
            <a:ext cx="4800599" cy="4963820"/>
          </a:xfrm>
          <a:prstGeom prst="rect">
            <a:avLst/>
          </a:prstGeom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pic>
          <p:nvPicPr>
            <p:cNvPr id="12" name="Picture 7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>
          <a:xfrm>
            <a:off x="6324600" y="914400"/>
            <a:ext cx="2590800" cy="1905000"/>
          </a:xfrm>
        </p:spPr>
        <p:txBody>
          <a:bodyPr anchor="b">
            <a:normAutofit fontScale="90000"/>
          </a:bodyPr>
          <a:lstStyle/>
          <a:p>
            <a:r>
              <a:rPr lang="en-US" sz="3600" b="1" dirty="0">
                <a:solidFill>
                  <a:srgbClr val="3333CC"/>
                </a:solidFill>
              </a:rPr>
              <a:t>Super Rapid Scan </a:t>
            </a:r>
            <a:r>
              <a:rPr lang="en-US" sz="3600" b="1" dirty="0" smtClean="0">
                <a:solidFill>
                  <a:srgbClr val="3333CC"/>
                </a:solidFill>
              </a:rPr>
              <a:t>Imagery</a:t>
            </a:r>
            <a:br>
              <a:rPr lang="en-US" sz="3600" b="1" dirty="0" smtClean="0">
                <a:solidFill>
                  <a:srgbClr val="3333CC"/>
                </a:solidFill>
              </a:rPr>
            </a:br>
            <a:r>
              <a:rPr lang="en-US" sz="2200" b="1" dirty="0" smtClean="0">
                <a:solidFill>
                  <a:srgbClr val="3333CC"/>
                </a:solidFill>
              </a:rPr>
              <a:t>GOES-W</a:t>
            </a:r>
            <a:r>
              <a:rPr lang="en-US" b="1" dirty="0" smtClean="0">
                <a:solidFill>
                  <a:srgbClr val="3333CC"/>
                </a:solidFill>
              </a:rPr>
              <a:t/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sz="1600" b="1" dirty="0" smtClean="0"/>
              <a:t>Hurricane Ike </a:t>
            </a:r>
            <a:br>
              <a:rPr lang="en-US" sz="1600" b="1" dirty="0" smtClean="0"/>
            </a:br>
            <a:r>
              <a:rPr lang="en-US" sz="1600" b="1" dirty="0" smtClean="0"/>
              <a:t>12 September 2008  </a:t>
            </a:r>
            <a:br>
              <a:rPr lang="en-US" sz="1600" b="1" dirty="0" smtClean="0"/>
            </a:br>
            <a:r>
              <a:rPr lang="en-US" sz="1600" b="1" dirty="0" smtClean="0"/>
              <a:t>1718 UTC to 2250 UTC</a:t>
            </a:r>
            <a:endParaRPr lang="en-US" sz="1800" b="1" i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F208-7174-4815-9996-4242F754BB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4196" name="Content Placeholder 5" descr="IKE_vis_10SEP_SRS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6172200" cy="664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77000" y="3200400"/>
            <a:ext cx="25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For the Proving Ground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SRSO will be displayed in </a:t>
            </a:r>
          </a:p>
          <a:p>
            <a:pPr marL="17145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NAWIPS</a:t>
            </a:r>
          </a:p>
          <a:p>
            <a:pPr marL="17145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Web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Super Rapid Scan </a:t>
            </a:r>
            <a:r>
              <a:rPr lang="en-US" b="1" dirty="0" smtClean="0">
                <a:solidFill>
                  <a:srgbClr val="3333CC"/>
                </a:solidFill>
              </a:rPr>
              <a:t>Imagery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sz="3100" b="1" dirty="0" smtClean="0">
                <a:solidFill>
                  <a:srgbClr val="3333CC"/>
                </a:solidFill>
              </a:rPr>
              <a:t>during 2010 Hurricane Season </a:t>
            </a:r>
            <a:r>
              <a:rPr lang="en-US" sz="3200" b="1" dirty="0">
                <a:solidFill>
                  <a:srgbClr val="3333CC"/>
                </a:solidFill>
              </a:rPr>
              <a:t/>
            </a:r>
            <a:br>
              <a:rPr lang="en-US" sz="3200" b="1" dirty="0">
                <a:solidFill>
                  <a:srgbClr val="3333CC"/>
                </a:solidFill>
              </a:rPr>
            </a:br>
            <a:endParaRPr lang="en-US" sz="1800" b="1" i="1" dirty="0">
              <a:solidFill>
                <a:srgbClr val="3333CC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962394"/>
          </a:xfrm>
        </p:spPr>
        <p:txBody>
          <a:bodyPr>
            <a:noAutofit/>
          </a:bodyPr>
          <a:lstStyle/>
          <a:p>
            <a:pPr>
              <a:buClr>
                <a:srgbClr val="3333CC"/>
              </a:buClr>
              <a:buFont typeface="Wingdings" pitchFamily="2" charset="2"/>
              <a:buChar char="§"/>
            </a:pPr>
            <a:r>
              <a:rPr lang="en-US" sz="2400" b="1" dirty="0" smtClean="0"/>
              <a:t>2010 SRSO cases:  Earl, Danielle,  Igor and Karl</a:t>
            </a:r>
          </a:p>
          <a:p>
            <a:pPr>
              <a:buClr>
                <a:srgbClr val="3333CC"/>
              </a:buClr>
              <a:buNone/>
            </a:pPr>
            <a:r>
              <a:rPr lang="en-US" sz="1000" b="1" dirty="0" smtClean="0"/>
              <a:t>  </a:t>
            </a:r>
          </a:p>
          <a:p>
            <a:pPr>
              <a:buClr>
                <a:srgbClr val="3333CC"/>
              </a:buClr>
              <a:buFont typeface="Wingdings" pitchFamily="2" charset="2"/>
              <a:buChar char="§"/>
            </a:pPr>
            <a:r>
              <a:rPr lang="en-US" sz="2400" b="1" dirty="0" smtClean="0"/>
              <a:t>No SRSO  at hurricane landfall in 2010</a:t>
            </a:r>
          </a:p>
          <a:p>
            <a:pPr>
              <a:buClr>
                <a:srgbClr val="3333CC"/>
              </a:buClr>
              <a:buNone/>
            </a:pPr>
            <a:r>
              <a:rPr lang="en-US" sz="1000" b="1" dirty="0" smtClean="0"/>
              <a:t>  </a:t>
            </a:r>
          </a:p>
          <a:p>
            <a:pPr>
              <a:buClr>
                <a:srgbClr val="3333CC"/>
              </a:buClr>
              <a:buFont typeface="Wingdings" pitchFamily="2" charset="2"/>
              <a:buChar char="§"/>
            </a:pPr>
            <a:r>
              <a:rPr lang="en-US" sz="2400" b="1" dirty="0" smtClean="0"/>
              <a:t>SRSO data availability valuable for testing operational systems</a:t>
            </a:r>
          </a:p>
          <a:p>
            <a:pPr>
              <a:buClr>
                <a:srgbClr val="3333CC"/>
              </a:buClr>
              <a:buNone/>
            </a:pPr>
            <a:r>
              <a:rPr lang="en-US" sz="1000" b="1" dirty="0" smtClean="0"/>
              <a:t>    </a:t>
            </a:r>
          </a:p>
          <a:p>
            <a:pPr>
              <a:buClr>
                <a:srgbClr val="3333CC"/>
              </a:buClr>
              <a:buFont typeface="Wingdings" pitchFamily="2" charset="2"/>
              <a:buChar char="§"/>
            </a:pPr>
            <a:r>
              <a:rPr lang="en-US" sz="2400" b="1" dirty="0" smtClean="0"/>
              <a:t>SRSO data were valuable for testing internet data pulls vs.  local data pulls.  NHC may not have a ground station in the future.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F208-7174-4815-9996-4242F754BB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pic>
          <p:nvPicPr>
            <p:cNvPr id="12" name="Picture 7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NHC Proving Ground Product Demonstrations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3124200"/>
          </a:xfrm>
          <a:ln w="28575">
            <a:solidFill>
              <a:srgbClr val="3333CC"/>
            </a:solidFill>
          </a:ln>
        </p:spPr>
        <p:txBody>
          <a:bodyPr/>
          <a:lstStyle/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HIE 		       		</a:t>
            </a:r>
            <a:r>
              <a:rPr lang="en-US" sz="2000" b="1" dirty="0" smtClean="0">
                <a:sym typeface="Wingdings" pitchFamily="2" charset="2"/>
              </a:rPr>
              <a:t>  </a:t>
            </a:r>
            <a:r>
              <a:rPr lang="en-US" sz="2000" b="1" dirty="0" smtClean="0"/>
              <a:t>webpage at UW-CIMSS</a:t>
            </a: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TOT		       		</a:t>
            </a:r>
            <a:r>
              <a:rPr lang="en-US" sz="2000" b="1" dirty="0" smtClean="0">
                <a:sym typeface="Wingdings" pitchFamily="2" charset="2"/>
              </a:rPr>
              <a:t>  </a:t>
            </a:r>
            <a:r>
              <a:rPr lang="en-US" sz="2000" b="1" dirty="0" smtClean="0"/>
              <a:t>webpage at UW-CIMSS</a:t>
            </a: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SAL 	          	   	</a:t>
            </a:r>
            <a:r>
              <a:rPr lang="en-US" sz="2000" b="1" dirty="0" smtClean="0">
                <a:sym typeface="Wingdings" pitchFamily="2" charset="2"/>
              </a:rPr>
              <a:t>  </a:t>
            </a:r>
            <a:r>
              <a:rPr lang="en-US" sz="2000" b="1" dirty="0" smtClean="0"/>
              <a:t>webpage at UW-CIMSS </a:t>
            </a:r>
            <a:r>
              <a:rPr lang="en-US" sz="2000" b="1" dirty="0" smtClean="0">
                <a:sym typeface="Wingdings" pitchFamily="2" charset="2"/>
              </a:rPr>
              <a:t>/ </a:t>
            </a:r>
            <a:r>
              <a:rPr lang="en-US" sz="2000" b="1" dirty="0" smtClean="0"/>
              <a:t>GoogleEarth</a:t>
            </a:r>
            <a:endParaRPr lang="en-US" sz="2000" b="1" dirty="0" smtClean="0">
              <a:sym typeface="Wingdings" pitchFamily="2" charset="2"/>
            </a:endParaRP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>
                <a:sym typeface="Wingdings" pitchFamily="2" charset="2"/>
              </a:rPr>
              <a:t>Pseudo Natural Color 	  </a:t>
            </a:r>
            <a:r>
              <a:rPr lang="en-US" sz="2000" b="1" dirty="0" smtClean="0"/>
              <a:t>webpage at UW-CIMSS</a:t>
            </a: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GOES Natural Color   	</a:t>
            </a:r>
            <a:r>
              <a:rPr lang="en-US" sz="2000" b="1" dirty="0" smtClean="0">
                <a:sym typeface="Wingdings" pitchFamily="2" charset="2"/>
              </a:rPr>
              <a:t>  RAMMB TC real-time webpage</a:t>
            </a: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RGB Air Mass &amp; Dust 	</a:t>
            </a:r>
            <a:r>
              <a:rPr lang="en-US" sz="2000" b="1" dirty="0" smtClean="0">
                <a:sym typeface="Wingdings" pitchFamily="2" charset="2"/>
              </a:rPr>
              <a:t>  NAWIPS / </a:t>
            </a:r>
            <a:r>
              <a:rPr lang="en-US" sz="2000" b="1" dirty="0" smtClean="0"/>
              <a:t>GoogleEarth</a:t>
            </a:r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>
                <a:sym typeface="Wingdings" pitchFamily="2" charset="2"/>
              </a:rPr>
              <a:t>RII  			      	   RAMM ftp site</a:t>
            </a:r>
            <a:endParaRPr lang="en-US" sz="2000" b="1" dirty="0" smtClean="0"/>
          </a:p>
          <a:p>
            <a:pPr marL="347663" indent="-347663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000" b="1" dirty="0" smtClean="0"/>
              <a:t>SRSO 		       	</a:t>
            </a:r>
            <a:r>
              <a:rPr lang="en-US" sz="2000" b="1" dirty="0" smtClean="0">
                <a:sym typeface="Wingdings" pitchFamily="2" charset="2"/>
              </a:rPr>
              <a:t>   NAWIPS / RAMMB webpage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FCFB-B1AD-4D65-9409-F01E290751CB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177" name="Text Box 6"/>
          <p:cNvSpPr txBox="1">
            <a:spLocks noChangeArrowheads="1"/>
          </p:cNvSpPr>
          <p:nvPr/>
        </p:nvSpPr>
        <p:spPr bwMode="auto">
          <a:xfrm>
            <a:off x="1143000" y="5694364"/>
            <a:ext cx="759460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7" rIns="91393" bIns="45697">
            <a:spAutoFit/>
          </a:bodyPr>
          <a:lstStyle/>
          <a:p>
            <a:pPr marL="231655" indent="-231655" defTabSz="456968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schemeClr val="accent2"/>
                </a:solidFill>
                <a:cs typeface="Arial" charset="0"/>
                <a:sym typeface="Wingdings" pitchFamily="2" charset="2"/>
              </a:rPr>
              <a:t> 	</a:t>
            </a:r>
            <a:endParaRPr lang="en-US" dirty="0"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pic>
          <p:nvPicPr>
            <p:cNvPr id="8" name="Picture 7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28600" y="4800600"/>
            <a:ext cx="6814686" cy="175432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UW-CIMSS : </a:t>
            </a:r>
          </a:p>
          <a:p>
            <a:r>
              <a:rPr lang="en-US" dirty="0" smtClean="0">
                <a:hlinkClick r:id="rId4"/>
              </a:rPr>
              <a:t>http://cimss.ssec.wisc.edu/goes_r/proving-ground/SPC/SPC.html</a:t>
            </a:r>
            <a:endParaRPr lang="en-US" dirty="0" smtClean="0"/>
          </a:p>
          <a:p>
            <a:endParaRPr lang="en-US" dirty="0" smtClean="0">
              <a:hlinkClick r:id="rId5"/>
            </a:endParaRPr>
          </a:p>
          <a:p>
            <a:r>
              <a:rPr lang="en-US" b="1" dirty="0" smtClean="0"/>
              <a:t>RAMMB TC real-time webpage:</a:t>
            </a:r>
            <a:r>
              <a:rPr lang="en-US" dirty="0" smtClean="0">
                <a:hlinkClick r:id="rId5"/>
              </a:rPr>
              <a:t> </a:t>
            </a:r>
          </a:p>
          <a:p>
            <a:r>
              <a:rPr lang="en-US" dirty="0" smtClean="0">
                <a:hlinkClick r:id="rId5"/>
              </a:rPr>
              <a:t>http://rammb.cira.colostate.edu/products/tc_realtime/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4800600"/>
            <a:ext cx="1556836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Note: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Additional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product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descriptions 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on </a:t>
            </a:r>
            <a:r>
              <a:rPr lang="en-US" i="1" dirty="0" err="1" smtClean="0">
                <a:solidFill>
                  <a:srgbClr val="C00000"/>
                </a:solidFill>
              </a:rPr>
              <a:t>webpages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1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8100" y="0"/>
            <a:ext cx="14859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179</Words>
  <Application>Microsoft Office PowerPoint</Application>
  <PresentationFormat>On-screen Show (4:3)</PresentationFormat>
  <Paragraphs>60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Office Theme</vt:lpstr>
      <vt:lpstr>23_Default Design</vt:lpstr>
      <vt:lpstr>3_Office Theme</vt:lpstr>
      <vt:lpstr>12_Office Theme</vt:lpstr>
      <vt:lpstr>13_Office Theme</vt:lpstr>
      <vt:lpstr>2011 NHC Proving Ground Products   Super Rapid Scan Imagery   John Knaff </vt:lpstr>
      <vt:lpstr>Super Rapid Scan Imagery  GOES-15</vt:lpstr>
      <vt:lpstr>Super Rapid Scan Imagery GOES-W Hurricane Ike  12 September 2008   1718 UTC to 2250 UTC</vt:lpstr>
      <vt:lpstr>Super Rapid Scan Imagery during 2010 Hurricane Season  </vt:lpstr>
      <vt:lpstr>NHC Proving Ground Product Demonstrations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NHC Proving Ground Training</dc:title>
  <dc:creator/>
  <cp:lastModifiedBy>Dan Bikos</cp:lastModifiedBy>
  <cp:revision>181</cp:revision>
  <dcterms:created xsi:type="dcterms:W3CDTF">2010-07-22T23:35:37Z</dcterms:created>
  <dcterms:modified xsi:type="dcterms:W3CDTF">2011-12-07T22:29:18Z</dcterms:modified>
</cp:coreProperties>
</file>